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94" r:id="rId2"/>
    <p:sldId id="323" r:id="rId3"/>
    <p:sldId id="295" r:id="rId4"/>
    <p:sldId id="317" r:id="rId5"/>
    <p:sldId id="424" r:id="rId6"/>
    <p:sldId id="319" r:id="rId7"/>
    <p:sldId id="298" r:id="rId8"/>
    <p:sldId id="458" r:id="rId9"/>
    <p:sldId id="321" r:id="rId10"/>
    <p:sldId id="266" r:id="rId11"/>
    <p:sldId id="320" r:id="rId12"/>
    <p:sldId id="368" r:id="rId13"/>
    <p:sldId id="270" r:id="rId14"/>
    <p:sldId id="369" r:id="rId15"/>
    <p:sldId id="410" r:id="rId16"/>
    <p:sldId id="370" r:id="rId17"/>
    <p:sldId id="301" r:id="rId18"/>
    <p:sldId id="331" r:id="rId19"/>
    <p:sldId id="261" r:id="rId20"/>
    <p:sldId id="338" r:id="rId21"/>
    <p:sldId id="339" r:id="rId22"/>
    <p:sldId id="340" r:id="rId23"/>
    <p:sldId id="341" r:id="rId24"/>
    <p:sldId id="342" r:id="rId25"/>
    <p:sldId id="273" r:id="rId26"/>
    <p:sldId id="263" r:id="rId27"/>
    <p:sldId id="326" r:id="rId28"/>
    <p:sldId id="327" r:id="rId29"/>
    <p:sldId id="328" r:id="rId30"/>
    <p:sldId id="313" r:id="rId31"/>
    <p:sldId id="329" r:id="rId32"/>
    <p:sldId id="330" r:id="rId33"/>
    <p:sldId id="264" r:id="rId34"/>
    <p:sldId id="425" r:id="rId35"/>
    <p:sldId id="344" r:id="rId36"/>
    <p:sldId id="372" r:id="rId37"/>
    <p:sldId id="349" r:id="rId38"/>
    <p:sldId id="343" r:id="rId39"/>
    <p:sldId id="356" r:id="rId40"/>
    <p:sldId id="355" r:id="rId41"/>
    <p:sldId id="357" r:id="rId42"/>
    <p:sldId id="359" r:id="rId43"/>
    <p:sldId id="269" r:id="rId44"/>
    <p:sldId id="302" r:id="rId45"/>
    <p:sldId id="345" r:id="rId46"/>
    <p:sldId id="354" r:id="rId47"/>
    <p:sldId id="358" r:id="rId48"/>
    <p:sldId id="353" r:id="rId49"/>
    <p:sldId id="361" r:id="rId50"/>
    <p:sldId id="346" r:id="rId51"/>
    <p:sldId id="362" r:id="rId52"/>
    <p:sldId id="371" r:id="rId53"/>
    <p:sldId id="347" r:id="rId54"/>
    <p:sldId id="363" r:id="rId55"/>
    <p:sldId id="364" r:id="rId56"/>
    <p:sldId id="365" r:id="rId57"/>
    <p:sldId id="413" r:id="rId58"/>
    <p:sldId id="415" r:id="rId59"/>
    <p:sldId id="417" r:id="rId60"/>
    <p:sldId id="414" r:id="rId61"/>
    <p:sldId id="360" r:id="rId62"/>
    <p:sldId id="332" r:id="rId63"/>
    <p:sldId id="374" r:id="rId64"/>
    <p:sldId id="448" r:id="rId65"/>
    <p:sldId id="418" r:id="rId66"/>
    <p:sldId id="352" r:id="rId67"/>
    <p:sldId id="305" r:id="rId68"/>
    <p:sldId id="419" r:id="rId69"/>
    <p:sldId id="420" r:id="rId70"/>
    <p:sldId id="373" r:id="rId71"/>
    <p:sldId id="306" r:id="rId72"/>
    <p:sldId id="416" r:id="rId73"/>
    <p:sldId id="464" r:id="rId74"/>
    <p:sldId id="307" r:id="rId75"/>
    <p:sldId id="432" r:id="rId76"/>
    <p:sldId id="409" r:id="rId77"/>
    <p:sldId id="426" r:id="rId78"/>
    <p:sldId id="379" r:id="rId79"/>
    <p:sldId id="408" r:id="rId80"/>
    <p:sldId id="429" r:id="rId81"/>
    <p:sldId id="308" r:id="rId82"/>
    <p:sldId id="459" r:id="rId83"/>
    <p:sldId id="380" r:id="rId84"/>
    <p:sldId id="460" r:id="rId85"/>
    <p:sldId id="461" r:id="rId86"/>
    <p:sldId id="463" r:id="rId87"/>
    <p:sldId id="462" r:id="rId88"/>
    <p:sldId id="309" r:id="rId89"/>
    <p:sldId id="257" r:id="rId90"/>
    <p:sldId id="383" r:id="rId91"/>
    <p:sldId id="375" r:id="rId92"/>
    <p:sldId id="311" r:id="rId93"/>
    <p:sldId id="310" r:id="rId94"/>
    <p:sldId id="405" r:id="rId95"/>
    <p:sldId id="407" r:id="rId96"/>
    <p:sldId id="382" r:id="rId97"/>
    <p:sldId id="452" r:id="rId98"/>
    <p:sldId id="376" r:id="rId99"/>
    <p:sldId id="449" r:id="rId100"/>
    <p:sldId id="450" r:id="rId101"/>
    <p:sldId id="451" r:id="rId102"/>
    <p:sldId id="453" r:id="rId103"/>
    <p:sldId id="454" r:id="rId104"/>
    <p:sldId id="455" r:id="rId105"/>
    <p:sldId id="456" r:id="rId106"/>
    <p:sldId id="377" r:id="rId107"/>
    <p:sldId id="381" r:id="rId108"/>
    <p:sldId id="256" r:id="rId109"/>
    <p:sldId id="258" r:id="rId110"/>
    <p:sldId id="430" r:id="rId111"/>
    <p:sldId id="431" r:id="rId112"/>
    <p:sldId id="427" r:id="rId113"/>
    <p:sldId id="428" r:id="rId114"/>
    <p:sldId id="433" r:id="rId115"/>
    <p:sldId id="434" r:id="rId116"/>
    <p:sldId id="435" r:id="rId117"/>
    <p:sldId id="436" r:id="rId118"/>
    <p:sldId id="437" r:id="rId119"/>
    <p:sldId id="438" r:id="rId120"/>
    <p:sldId id="439" r:id="rId121"/>
    <p:sldId id="440" r:id="rId122"/>
    <p:sldId id="441" r:id="rId123"/>
    <p:sldId id="442" r:id="rId124"/>
    <p:sldId id="443" r:id="rId125"/>
    <p:sldId id="444" r:id="rId126"/>
    <p:sldId id="445" r:id="rId127"/>
    <p:sldId id="446" r:id="rId128"/>
    <p:sldId id="447" r:id="rId129"/>
    <p:sldId id="457" r:id="rId130"/>
    <p:sldId id="296" r:id="rId131"/>
    <p:sldId id="314" r:id="rId132"/>
    <p:sldId id="315" r:id="rId133"/>
    <p:sldId id="300" r:id="rId134"/>
    <p:sldId id="312" r:id="rId135"/>
    <p:sldId id="297" r:id="rId136"/>
    <p:sldId id="366" r:id="rId137"/>
    <p:sldId id="367" r:id="rId138"/>
    <p:sldId id="316" r:id="rId139"/>
    <p:sldId id="260" r:id="rId140"/>
    <p:sldId id="386" r:id="rId141"/>
    <p:sldId id="403" r:id="rId142"/>
    <p:sldId id="259" r:id="rId143"/>
    <p:sldId id="333" r:id="rId144"/>
    <p:sldId id="334" r:id="rId145"/>
    <p:sldId id="378" r:id="rId146"/>
    <p:sldId id="335" r:id="rId147"/>
    <p:sldId id="421" r:id="rId148"/>
    <p:sldId id="422" r:id="rId149"/>
    <p:sldId id="423" r:id="rId150"/>
    <p:sldId id="404" r:id="rId151"/>
    <p:sldId id="336" r:id="rId152"/>
    <p:sldId id="337" r:id="rId1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0"/>
    <p:restoredTop sz="94646"/>
  </p:normalViewPr>
  <p:slideViewPr>
    <p:cSldViewPr snapToGrid="0" snapToObjects="1" showGuides="1">
      <p:cViewPr varScale="1">
        <p:scale>
          <a:sx n="88" d="100"/>
          <a:sy n="88" d="100"/>
        </p:scale>
        <p:origin x="200" y="192"/>
      </p:cViewPr>
      <p:guideLst>
        <p:guide orient="horz" pos="2160"/>
        <p:guide pos="3817"/>
      </p:guideLst>
    </p:cSldViewPr>
  </p:slideViewPr>
  <p:notesTextViewPr>
    <p:cViewPr>
      <p:scale>
        <a:sx n="1" d="1"/>
        <a:sy n="1" d="1"/>
      </p:scale>
      <p:origin x="0" y="0"/>
    </p:cViewPr>
  </p:notesTextViewPr>
  <p:sorterViewPr>
    <p:cViewPr>
      <p:scale>
        <a:sx n="117" d="100"/>
        <a:sy n="117"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presProps" Target="pres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8E6AF-551F-B74C-9F9D-0B9CC38BB27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B93959F-61DC-E54B-A98D-D6955B4C08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6BC2247-4AAB-7840-9168-B84B67B2B34A}"/>
              </a:ext>
            </a:extLst>
          </p:cNvPr>
          <p:cNvSpPr>
            <a:spLocks noGrp="1"/>
          </p:cNvSpPr>
          <p:nvPr>
            <p:ph type="dt" sz="half" idx="10"/>
          </p:nvPr>
        </p:nvSpPr>
        <p:spPr/>
        <p:txBody>
          <a:bodyPr/>
          <a:lstStyle/>
          <a:p>
            <a:fld id="{58F062F0-E5FC-9A49-8CD8-403C86A4C9E4}" type="datetimeFigureOut">
              <a:rPr lang="en-GB" smtClean="0"/>
              <a:t>16/04/2019</a:t>
            </a:fld>
            <a:endParaRPr lang="en-GB"/>
          </a:p>
        </p:txBody>
      </p:sp>
      <p:sp>
        <p:nvSpPr>
          <p:cNvPr id="5" name="Footer Placeholder 4">
            <a:extLst>
              <a:ext uri="{FF2B5EF4-FFF2-40B4-BE49-F238E27FC236}">
                <a16:creationId xmlns:a16="http://schemas.microsoft.com/office/drawing/2014/main" id="{B348B9DE-264D-354B-A40F-94A98F56473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201A101-940E-7F48-9C6E-8E16F77EAA67}"/>
              </a:ext>
            </a:extLst>
          </p:cNvPr>
          <p:cNvSpPr>
            <a:spLocks noGrp="1"/>
          </p:cNvSpPr>
          <p:nvPr>
            <p:ph type="sldNum" sz="quarter" idx="12"/>
          </p:nvPr>
        </p:nvSpPr>
        <p:spPr/>
        <p:txBody>
          <a:bodyPr/>
          <a:lstStyle/>
          <a:p>
            <a:fld id="{5C014D9B-C5F7-7B42-9C20-7756382613FE}" type="slidenum">
              <a:rPr lang="en-GB" smtClean="0"/>
              <a:t>‹#›</a:t>
            </a:fld>
            <a:endParaRPr lang="en-GB"/>
          </a:p>
        </p:txBody>
      </p:sp>
    </p:spTree>
    <p:extLst>
      <p:ext uri="{BB962C8B-B14F-4D97-AF65-F5344CB8AC3E}">
        <p14:creationId xmlns:p14="http://schemas.microsoft.com/office/powerpoint/2010/main" val="2479405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5976D-CAAB-E840-9824-76CA6B7E638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B49ADA8-52CA-2F4A-AD29-BDFF89A33D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CC8B7DA-57C4-0949-BA21-B1010D7C9AAA}"/>
              </a:ext>
            </a:extLst>
          </p:cNvPr>
          <p:cNvSpPr>
            <a:spLocks noGrp="1"/>
          </p:cNvSpPr>
          <p:nvPr>
            <p:ph type="dt" sz="half" idx="10"/>
          </p:nvPr>
        </p:nvSpPr>
        <p:spPr/>
        <p:txBody>
          <a:bodyPr/>
          <a:lstStyle/>
          <a:p>
            <a:fld id="{58F062F0-E5FC-9A49-8CD8-403C86A4C9E4}" type="datetimeFigureOut">
              <a:rPr lang="en-GB" smtClean="0"/>
              <a:t>16/04/2019</a:t>
            </a:fld>
            <a:endParaRPr lang="en-GB"/>
          </a:p>
        </p:txBody>
      </p:sp>
      <p:sp>
        <p:nvSpPr>
          <p:cNvPr id="5" name="Footer Placeholder 4">
            <a:extLst>
              <a:ext uri="{FF2B5EF4-FFF2-40B4-BE49-F238E27FC236}">
                <a16:creationId xmlns:a16="http://schemas.microsoft.com/office/drawing/2014/main" id="{2B5FD77A-538B-4641-BED6-F2F4419E70E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4809E8F-BEE0-884A-8F75-6D2B64FD5990}"/>
              </a:ext>
            </a:extLst>
          </p:cNvPr>
          <p:cNvSpPr>
            <a:spLocks noGrp="1"/>
          </p:cNvSpPr>
          <p:nvPr>
            <p:ph type="sldNum" sz="quarter" idx="12"/>
          </p:nvPr>
        </p:nvSpPr>
        <p:spPr/>
        <p:txBody>
          <a:bodyPr/>
          <a:lstStyle/>
          <a:p>
            <a:fld id="{5C014D9B-C5F7-7B42-9C20-7756382613FE}" type="slidenum">
              <a:rPr lang="en-GB" smtClean="0"/>
              <a:t>‹#›</a:t>
            </a:fld>
            <a:endParaRPr lang="en-GB"/>
          </a:p>
        </p:txBody>
      </p:sp>
    </p:spTree>
    <p:extLst>
      <p:ext uri="{BB962C8B-B14F-4D97-AF65-F5344CB8AC3E}">
        <p14:creationId xmlns:p14="http://schemas.microsoft.com/office/powerpoint/2010/main" val="133439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FF971-B3E9-0141-A8C5-E47EE605CA1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0E3A158-D236-9346-BA01-386B0C2F49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45D51AA-BF79-CC45-983E-954E87A61588}"/>
              </a:ext>
            </a:extLst>
          </p:cNvPr>
          <p:cNvSpPr>
            <a:spLocks noGrp="1"/>
          </p:cNvSpPr>
          <p:nvPr>
            <p:ph type="dt" sz="half" idx="10"/>
          </p:nvPr>
        </p:nvSpPr>
        <p:spPr/>
        <p:txBody>
          <a:bodyPr/>
          <a:lstStyle/>
          <a:p>
            <a:fld id="{58F062F0-E5FC-9A49-8CD8-403C86A4C9E4}" type="datetimeFigureOut">
              <a:rPr lang="en-GB" smtClean="0"/>
              <a:t>16/04/2019</a:t>
            </a:fld>
            <a:endParaRPr lang="en-GB"/>
          </a:p>
        </p:txBody>
      </p:sp>
      <p:sp>
        <p:nvSpPr>
          <p:cNvPr id="5" name="Footer Placeholder 4">
            <a:extLst>
              <a:ext uri="{FF2B5EF4-FFF2-40B4-BE49-F238E27FC236}">
                <a16:creationId xmlns:a16="http://schemas.microsoft.com/office/drawing/2014/main" id="{533A24E9-A47D-E84C-A036-084AA15A23F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CC53DDF-FB76-524B-BDE2-767F17660CBA}"/>
              </a:ext>
            </a:extLst>
          </p:cNvPr>
          <p:cNvSpPr>
            <a:spLocks noGrp="1"/>
          </p:cNvSpPr>
          <p:nvPr>
            <p:ph type="sldNum" sz="quarter" idx="12"/>
          </p:nvPr>
        </p:nvSpPr>
        <p:spPr/>
        <p:txBody>
          <a:bodyPr/>
          <a:lstStyle/>
          <a:p>
            <a:fld id="{5C014D9B-C5F7-7B42-9C20-7756382613FE}" type="slidenum">
              <a:rPr lang="en-GB" smtClean="0"/>
              <a:t>‹#›</a:t>
            </a:fld>
            <a:endParaRPr lang="en-GB"/>
          </a:p>
        </p:txBody>
      </p:sp>
    </p:spTree>
    <p:extLst>
      <p:ext uri="{BB962C8B-B14F-4D97-AF65-F5344CB8AC3E}">
        <p14:creationId xmlns:p14="http://schemas.microsoft.com/office/powerpoint/2010/main" val="2842945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9B4AF-6B7C-B740-8ECE-DFFAFD8F7B7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95D18BC-1D5C-AD49-88FD-E7FEBE6D665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2D483C1-F6FA-4A4A-BD52-97A0F1854FA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6C0AFE1-AA4F-A941-A02F-CC8CCE41367D}"/>
              </a:ext>
            </a:extLst>
          </p:cNvPr>
          <p:cNvSpPr>
            <a:spLocks noGrp="1"/>
          </p:cNvSpPr>
          <p:nvPr>
            <p:ph type="dt" sz="half" idx="10"/>
          </p:nvPr>
        </p:nvSpPr>
        <p:spPr/>
        <p:txBody>
          <a:bodyPr/>
          <a:lstStyle/>
          <a:p>
            <a:fld id="{58F062F0-E5FC-9A49-8CD8-403C86A4C9E4}" type="datetimeFigureOut">
              <a:rPr lang="en-GB" smtClean="0"/>
              <a:t>16/04/2019</a:t>
            </a:fld>
            <a:endParaRPr lang="en-GB"/>
          </a:p>
        </p:txBody>
      </p:sp>
      <p:sp>
        <p:nvSpPr>
          <p:cNvPr id="6" name="Footer Placeholder 5">
            <a:extLst>
              <a:ext uri="{FF2B5EF4-FFF2-40B4-BE49-F238E27FC236}">
                <a16:creationId xmlns:a16="http://schemas.microsoft.com/office/drawing/2014/main" id="{E3FF1828-7841-F843-8968-259C2BD161C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0AAA1B9-E3AA-DF44-9031-E3E426ABA915}"/>
              </a:ext>
            </a:extLst>
          </p:cNvPr>
          <p:cNvSpPr>
            <a:spLocks noGrp="1"/>
          </p:cNvSpPr>
          <p:nvPr>
            <p:ph type="sldNum" sz="quarter" idx="12"/>
          </p:nvPr>
        </p:nvSpPr>
        <p:spPr/>
        <p:txBody>
          <a:bodyPr/>
          <a:lstStyle/>
          <a:p>
            <a:fld id="{5C014D9B-C5F7-7B42-9C20-7756382613FE}" type="slidenum">
              <a:rPr lang="en-GB" smtClean="0"/>
              <a:t>‹#›</a:t>
            </a:fld>
            <a:endParaRPr lang="en-GB"/>
          </a:p>
        </p:txBody>
      </p:sp>
    </p:spTree>
    <p:extLst>
      <p:ext uri="{BB962C8B-B14F-4D97-AF65-F5344CB8AC3E}">
        <p14:creationId xmlns:p14="http://schemas.microsoft.com/office/powerpoint/2010/main" val="10861331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13219-4C8C-EC48-8C82-70EEDA3BF2D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EB1C38D-6AD2-F24B-B22A-1AB6A2268B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6AA0570-11C3-DC42-8B4A-C065BB50AE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04A9282-D0C8-BD44-9EF2-432F0EEA0C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529B28B-D038-114B-AF2E-5ED44AC2BB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10AD32E-3D15-D24E-A268-0B4A49358B8F}"/>
              </a:ext>
            </a:extLst>
          </p:cNvPr>
          <p:cNvSpPr>
            <a:spLocks noGrp="1"/>
          </p:cNvSpPr>
          <p:nvPr>
            <p:ph type="dt" sz="half" idx="10"/>
          </p:nvPr>
        </p:nvSpPr>
        <p:spPr/>
        <p:txBody>
          <a:bodyPr/>
          <a:lstStyle/>
          <a:p>
            <a:fld id="{58F062F0-E5FC-9A49-8CD8-403C86A4C9E4}" type="datetimeFigureOut">
              <a:rPr lang="en-GB" smtClean="0"/>
              <a:t>16/04/2019</a:t>
            </a:fld>
            <a:endParaRPr lang="en-GB"/>
          </a:p>
        </p:txBody>
      </p:sp>
      <p:sp>
        <p:nvSpPr>
          <p:cNvPr id="8" name="Footer Placeholder 7">
            <a:extLst>
              <a:ext uri="{FF2B5EF4-FFF2-40B4-BE49-F238E27FC236}">
                <a16:creationId xmlns:a16="http://schemas.microsoft.com/office/drawing/2014/main" id="{A2365CF9-AA27-B44B-AAB1-496A26DBC88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CC4C809-4A92-9F4F-958B-67B14C1D165E}"/>
              </a:ext>
            </a:extLst>
          </p:cNvPr>
          <p:cNvSpPr>
            <a:spLocks noGrp="1"/>
          </p:cNvSpPr>
          <p:nvPr>
            <p:ph type="sldNum" sz="quarter" idx="12"/>
          </p:nvPr>
        </p:nvSpPr>
        <p:spPr/>
        <p:txBody>
          <a:bodyPr/>
          <a:lstStyle/>
          <a:p>
            <a:fld id="{5C014D9B-C5F7-7B42-9C20-7756382613FE}" type="slidenum">
              <a:rPr lang="en-GB" smtClean="0"/>
              <a:t>‹#›</a:t>
            </a:fld>
            <a:endParaRPr lang="en-GB"/>
          </a:p>
        </p:txBody>
      </p:sp>
    </p:spTree>
    <p:extLst>
      <p:ext uri="{BB962C8B-B14F-4D97-AF65-F5344CB8AC3E}">
        <p14:creationId xmlns:p14="http://schemas.microsoft.com/office/powerpoint/2010/main" val="7382088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1C3CE-335E-7347-83D4-4BBBD116180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F7E9683-0C2A-E94B-A064-48F7F051183F}"/>
              </a:ext>
            </a:extLst>
          </p:cNvPr>
          <p:cNvSpPr>
            <a:spLocks noGrp="1"/>
          </p:cNvSpPr>
          <p:nvPr>
            <p:ph type="dt" sz="half" idx="10"/>
          </p:nvPr>
        </p:nvSpPr>
        <p:spPr/>
        <p:txBody>
          <a:bodyPr/>
          <a:lstStyle/>
          <a:p>
            <a:fld id="{58F062F0-E5FC-9A49-8CD8-403C86A4C9E4}" type="datetimeFigureOut">
              <a:rPr lang="en-GB" smtClean="0"/>
              <a:t>16/04/2019</a:t>
            </a:fld>
            <a:endParaRPr lang="en-GB"/>
          </a:p>
        </p:txBody>
      </p:sp>
      <p:sp>
        <p:nvSpPr>
          <p:cNvPr id="4" name="Footer Placeholder 3">
            <a:extLst>
              <a:ext uri="{FF2B5EF4-FFF2-40B4-BE49-F238E27FC236}">
                <a16:creationId xmlns:a16="http://schemas.microsoft.com/office/drawing/2014/main" id="{FB42B138-5BC0-7F43-BA84-509B2BA0783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0A74597-E6FE-BC43-8CAF-34DC669ACC97}"/>
              </a:ext>
            </a:extLst>
          </p:cNvPr>
          <p:cNvSpPr>
            <a:spLocks noGrp="1"/>
          </p:cNvSpPr>
          <p:nvPr>
            <p:ph type="sldNum" sz="quarter" idx="12"/>
          </p:nvPr>
        </p:nvSpPr>
        <p:spPr/>
        <p:txBody>
          <a:bodyPr/>
          <a:lstStyle/>
          <a:p>
            <a:fld id="{5C014D9B-C5F7-7B42-9C20-7756382613FE}" type="slidenum">
              <a:rPr lang="en-GB" smtClean="0"/>
              <a:t>‹#›</a:t>
            </a:fld>
            <a:endParaRPr lang="en-GB"/>
          </a:p>
        </p:txBody>
      </p:sp>
    </p:spTree>
    <p:extLst>
      <p:ext uri="{BB962C8B-B14F-4D97-AF65-F5344CB8AC3E}">
        <p14:creationId xmlns:p14="http://schemas.microsoft.com/office/powerpoint/2010/main" val="34740932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073438-2189-274B-A757-251E1028B279}"/>
              </a:ext>
            </a:extLst>
          </p:cNvPr>
          <p:cNvSpPr>
            <a:spLocks noGrp="1"/>
          </p:cNvSpPr>
          <p:nvPr>
            <p:ph type="dt" sz="half" idx="10"/>
          </p:nvPr>
        </p:nvSpPr>
        <p:spPr/>
        <p:txBody>
          <a:bodyPr/>
          <a:lstStyle/>
          <a:p>
            <a:fld id="{58F062F0-E5FC-9A49-8CD8-403C86A4C9E4}" type="datetimeFigureOut">
              <a:rPr lang="en-GB" smtClean="0"/>
              <a:t>16/04/2019</a:t>
            </a:fld>
            <a:endParaRPr lang="en-GB"/>
          </a:p>
        </p:txBody>
      </p:sp>
      <p:sp>
        <p:nvSpPr>
          <p:cNvPr id="3" name="Footer Placeholder 2">
            <a:extLst>
              <a:ext uri="{FF2B5EF4-FFF2-40B4-BE49-F238E27FC236}">
                <a16:creationId xmlns:a16="http://schemas.microsoft.com/office/drawing/2014/main" id="{C6597928-5434-CB44-BC27-2FD476B792F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8731240-78B1-3446-935A-AF745BDCBA3E}"/>
              </a:ext>
            </a:extLst>
          </p:cNvPr>
          <p:cNvSpPr>
            <a:spLocks noGrp="1"/>
          </p:cNvSpPr>
          <p:nvPr>
            <p:ph type="sldNum" sz="quarter" idx="12"/>
          </p:nvPr>
        </p:nvSpPr>
        <p:spPr/>
        <p:txBody>
          <a:bodyPr/>
          <a:lstStyle/>
          <a:p>
            <a:fld id="{5C014D9B-C5F7-7B42-9C20-7756382613FE}" type="slidenum">
              <a:rPr lang="en-GB" smtClean="0"/>
              <a:t>‹#›</a:t>
            </a:fld>
            <a:endParaRPr lang="en-GB"/>
          </a:p>
        </p:txBody>
      </p:sp>
    </p:spTree>
    <p:extLst>
      <p:ext uri="{BB962C8B-B14F-4D97-AF65-F5344CB8AC3E}">
        <p14:creationId xmlns:p14="http://schemas.microsoft.com/office/powerpoint/2010/main" val="3586183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184AE-07BC-C740-916F-3325B9E506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327F78E-F3B2-5F41-8261-9270BDF972F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055D5A6-FE34-104D-B516-5D220B0EF0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BF465F-00F9-C844-997B-FA97599394E6}"/>
              </a:ext>
            </a:extLst>
          </p:cNvPr>
          <p:cNvSpPr>
            <a:spLocks noGrp="1"/>
          </p:cNvSpPr>
          <p:nvPr>
            <p:ph type="dt" sz="half" idx="10"/>
          </p:nvPr>
        </p:nvSpPr>
        <p:spPr/>
        <p:txBody>
          <a:bodyPr/>
          <a:lstStyle/>
          <a:p>
            <a:fld id="{58F062F0-E5FC-9A49-8CD8-403C86A4C9E4}" type="datetimeFigureOut">
              <a:rPr lang="en-GB" smtClean="0"/>
              <a:t>16/04/2019</a:t>
            </a:fld>
            <a:endParaRPr lang="en-GB"/>
          </a:p>
        </p:txBody>
      </p:sp>
      <p:sp>
        <p:nvSpPr>
          <p:cNvPr id="6" name="Footer Placeholder 5">
            <a:extLst>
              <a:ext uri="{FF2B5EF4-FFF2-40B4-BE49-F238E27FC236}">
                <a16:creationId xmlns:a16="http://schemas.microsoft.com/office/drawing/2014/main" id="{D1273C23-0AD7-C744-8265-D4A7E3174D1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FB1D281-29FD-D24D-8636-9A9C772B9C30}"/>
              </a:ext>
            </a:extLst>
          </p:cNvPr>
          <p:cNvSpPr>
            <a:spLocks noGrp="1"/>
          </p:cNvSpPr>
          <p:nvPr>
            <p:ph type="sldNum" sz="quarter" idx="12"/>
          </p:nvPr>
        </p:nvSpPr>
        <p:spPr/>
        <p:txBody>
          <a:bodyPr/>
          <a:lstStyle/>
          <a:p>
            <a:fld id="{5C014D9B-C5F7-7B42-9C20-7756382613FE}" type="slidenum">
              <a:rPr lang="en-GB" smtClean="0"/>
              <a:t>‹#›</a:t>
            </a:fld>
            <a:endParaRPr lang="en-GB"/>
          </a:p>
        </p:txBody>
      </p:sp>
    </p:spTree>
    <p:extLst>
      <p:ext uri="{BB962C8B-B14F-4D97-AF65-F5344CB8AC3E}">
        <p14:creationId xmlns:p14="http://schemas.microsoft.com/office/powerpoint/2010/main" val="2202520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5428E-B0D3-144E-ACC9-28A2501DD56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2F54491-1648-594E-84F8-F1AEBF8FAF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BF0B0E9-21E3-C44E-8F9B-A3893D7B45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5FF003-EFFF-1A40-8356-7EFCAA7CF516}"/>
              </a:ext>
            </a:extLst>
          </p:cNvPr>
          <p:cNvSpPr>
            <a:spLocks noGrp="1"/>
          </p:cNvSpPr>
          <p:nvPr>
            <p:ph type="dt" sz="half" idx="10"/>
          </p:nvPr>
        </p:nvSpPr>
        <p:spPr/>
        <p:txBody>
          <a:bodyPr/>
          <a:lstStyle/>
          <a:p>
            <a:fld id="{58F062F0-E5FC-9A49-8CD8-403C86A4C9E4}" type="datetimeFigureOut">
              <a:rPr lang="en-GB" smtClean="0"/>
              <a:t>16/04/2019</a:t>
            </a:fld>
            <a:endParaRPr lang="en-GB"/>
          </a:p>
        </p:txBody>
      </p:sp>
      <p:sp>
        <p:nvSpPr>
          <p:cNvPr id="6" name="Footer Placeholder 5">
            <a:extLst>
              <a:ext uri="{FF2B5EF4-FFF2-40B4-BE49-F238E27FC236}">
                <a16:creationId xmlns:a16="http://schemas.microsoft.com/office/drawing/2014/main" id="{9A661F8D-0886-2B45-B4FF-9D920F0ECFE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6BCE50F-B589-8640-A89F-0FD090CA4CB6}"/>
              </a:ext>
            </a:extLst>
          </p:cNvPr>
          <p:cNvSpPr>
            <a:spLocks noGrp="1"/>
          </p:cNvSpPr>
          <p:nvPr>
            <p:ph type="sldNum" sz="quarter" idx="12"/>
          </p:nvPr>
        </p:nvSpPr>
        <p:spPr/>
        <p:txBody>
          <a:bodyPr/>
          <a:lstStyle/>
          <a:p>
            <a:fld id="{5C014D9B-C5F7-7B42-9C20-7756382613FE}" type="slidenum">
              <a:rPr lang="en-GB" smtClean="0"/>
              <a:t>‹#›</a:t>
            </a:fld>
            <a:endParaRPr lang="en-GB"/>
          </a:p>
        </p:txBody>
      </p:sp>
    </p:spTree>
    <p:extLst>
      <p:ext uri="{BB962C8B-B14F-4D97-AF65-F5344CB8AC3E}">
        <p14:creationId xmlns:p14="http://schemas.microsoft.com/office/powerpoint/2010/main" val="4180739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508A6-C715-544C-A6D7-A2D17923F22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B41C4B7-0B35-6B40-AF4C-5E176F9B0B2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1C32D4F-83AD-9842-8F6C-3855706271A5}"/>
              </a:ext>
            </a:extLst>
          </p:cNvPr>
          <p:cNvSpPr>
            <a:spLocks noGrp="1"/>
          </p:cNvSpPr>
          <p:nvPr>
            <p:ph type="dt" sz="half" idx="10"/>
          </p:nvPr>
        </p:nvSpPr>
        <p:spPr/>
        <p:txBody>
          <a:bodyPr/>
          <a:lstStyle/>
          <a:p>
            <a:fld id="{58F062F0-E5FC-9A49-8CD8-403C86A4C9E4}" type="datetimeFigureOut">
              <a:rPr lang="en-GB" smtClean="0"/>
              <a:t>16/04/2019</a:t>
            </a:fld>
            <a:endParaRPr lang="en-GB"/>
          </a:p>
        </p:txBody>
      </p:sp>
      <p:sp>
        <p:nvSpPr>
          <p:cNvPr id="5" name="Footer Placeholder 4">
            <a:extLst>
              <a:ext uri="{FF2B5EF4-FFF2-40B4-BE49-F238E27FC236}">
                <a16:creationId xmlns:a16="http://schemas.microsoft.com/office/drawing/2014/main" id="{07E4B319-28F1-364E-A7D9-8B371532EDF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8EF2BB-BAB0-A142-BBAC-825D5FC1C25F}"/>
              </a:ext>
            </a:extLst>
          </p:cNvPr>
          <p:cNvSpPr>
            <a:spLocks noGrp="1"/>
          </p:cNvSpPr>
          <p:nvPr>
            <p:ph type="sldNum" sz="quarter" idx="12"/>
          </p:nvPr>
        </p:nvSpPr>
        <p:spPr/>
        <p:txBody>
          <a:bodyPr/>
          <a:lstStyle/>
          <a:p>
            <a:fld id="{5C014D9B-C5F7-7B42-9C20-7756382613FE}" type="slidenum">
              <a:rPr lang="en-GB" smtClean="0"/>
              <a:t>‹#›</a:t>
            </a:fld>
            <a:endParaRPr lang="en-GB"/>
          </a:p>
        </p:txBody>
      </p:sp>
    </p:spTree>
    <p:extLst>
      <p:ext uri="{BB962C8B-B14F-4D97-AF65-F5344CB8AC3E}">
        <p14:creationId xmlns:p14="http://schemas.microsoft.com/office/powerpoint/2010/main" val="3005958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EDC729E-B4C6-DB41-A8F3-0381BB30C84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14DDD27-F1A1-2642-9D11-58221556839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6B022B7-B903-3C4D-9562-DE734B2E950F}"/>
              </a:ext>
            </a:extLst>
          </p:cNvPr>
          <p:cNvSpPr>
            <a:spLocks noGrp="1"/>
          </p:cNvSpPr>
          <p:nvPr>
            <p:ph type="dt" sz="half" idx="10"/>
          </p:nvPr>
        </p:nvSpPr>
        <p:spPr/>
        <p:txBody>
          <a:bodyPr/>
          <a:lstStyle/>
          <a:p>
            <a:fld id="{58F062F0-E5FC-9A49-8CD8-403C86A4C9E4}" type="datetimeFigureOut">
              <a:rPr lang="en-GB" smtClean="0"/>
              <a:t>16/04/2019</a:t>
            </a:fld>
            <a:endParaRPr lang="en-GB"/>
          </a:p>
        </p:txBody>
      </p:sp>
      <p:sp>
        <p:nvSpPr>
          <p:cNvPr id="5" name="Footer Placeholder 4">
            <a:extLst>
              <a:ext uri="{FF2B5EF4-FFF2-40B4-BE49-F238E27FC236}">
                <a16:creationId xmlns:a16="http://schemas.microsoft.com/office/drawing/2014/main" id="{D7B34511-55FA-974E-B9D5-5E7C88930A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2AD2FFB-BBBB-B24C-90D5-6ED3141D97C9}"/>
              </a:ext>
            </a:extLst>
          </p:cNvPr>
          <p:cNvSpPr>
            <a:spLocks noGrp="1"/>
          </p:cNvSpPr>
          <p:nvPr>
            <p:ph type="sldNum" sz="quarter" idx="12"/>
          </p:nvPr>
        </p:nvSpPr>
        <p:spPr/>
        <p:txBody>
          <a:bodyPr/>
          <a:lstStyle/>
          <a:p>
            <a:fld id="{5C014D9B-C5F7-7B42-9C20-7756382613FE}" type="slidenum">
              <a:rPr lang="en-GB" smtClean="0"/>
              <a:t>‹#›</a:t>
            </a:fld>
            <a:endParaRPr lang="en-GB"/>
          </a:p>
        </p:txBody>
      </p:sp>
    </p:spTree>
    <p:extLst>
      <p:ext uri="{BB962C8B-B14F-4D97-AF65-F5344CB8AC3E}">
        <p14:creationId xmlns:p14="http://schemas.microsoft.com/office/powerpoint/2010/main" val="3066743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925C8D5-5407-FB49-B5F0-CA153B99C3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4553279-2054-AE42-92B0-3A19BFA690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7B88ABD-F8B3-F549-BF67-AE257F4EBD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F062F0-E5FC-9A49-8CD8-403C86A4C9E4}" type="datetimeFigureOut">
              <a:rPr lang="en-GB" smtClean="0"/>
              <a:t>16/04/2019</a:t>
            </a:fld>
            <a:endParaRPr lang="en-GB"/>
          </a:p>
        </p:txBody>
      </p:sp>
      <p:sp>
        <p:nvSpPr>
          <p:cNvPr id="5" name="Footer Placeholder 4">
            <a:extLst>
              <a:ext uri="{FF2B5EF4-FFF2-40B4-BE49-F238E27FC236}">
                <a16:creationId xmlns:a16="http://schemas.microsoft.com/office/drawing/2014/main" id="{C7A1164E-8FC6-694D-B056-35AFF936F4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D467D3F-215B-7041-8BB6-651BEA12CA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014D9B-C5F7-7B42-9C20-7756382613FE}" type="slidenum">
              <a:rPr lang="en-GB" smtClean="0"/>
              <a:t>‹#›</a:t>
            </a:fld>
            <a:endParaRPr lang="en-GB"/>
          </a:p>
        </p:txBody>
      </p:sp>
    </p:spTree>
    <p:extLst>
      <p:ext uri="{BB962C8B-B14F-4D97-AF65-F5344CB8AC3E}">
        <p14:creationId xmlns:p14="http://schemas.microsoft.com/office/powerpoint/2010/main" val="20489251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4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4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6.png"/></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jpg"/></Relationships>
</file>

<file path=ppt/slides/_rels/slide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2.jpg"/></Relationships>
</file>

<file path=ppt/slides/_rels/slide53.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23.png"/></Relationships>
</file>

<file path=ppt/slides/_rels/slide6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6.jp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6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6.jp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6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6.jp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6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6.jp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7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7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7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7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8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8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52.jpg"/></Relationships>
</file>

<file path=ppt/slides/_rels/slide8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54.jpg"/></Relationships>
</file>

<file path=ppt/slides/_rels/slide8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54.jpg"/></Relationships>
</file>

<file path=ppt/slides/_rels/slide8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56.jpeg"/></Relationships>
</file>

<file path=ppt/slides/_rels/slide9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9.png"/><Relationship Id="rId7" Type="http://schemas.openxmlformats.org/officeDocument/2006/relationships/image" Target="../media/image62.png"/><Relationship Id="rId2" Type="http://schemas.openxmlformats.org/officeDocument/2006/relationships/image" Target="../media/image58.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61.jpg"/><Relationship Id="rId4" Type="http://schemas.openxmlformats.org/officeDocument/2006/relationships/image" Target="../media/image60.png"/></Relationships>
</file>

<file path=ppt/slides/_rels/slide9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56.jpeg"/></Relationships>
</file>

<file path=ppt/slides/_rels/slide10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56.jpeg"/></Relationships>
</file>

<file path=ppt/slides/_rels/slide11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56.jpeg"/></Relationships>
</file>

<file path=ppt/slides/_rels/slide11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56.jpeg"/></Relationships>
</file>

<file path=ppt/slides/_rels/slide11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68.jpg"/><Relationship Id="rId4" Type="http://schemas.openxmlformats.org/officeDocument/2006/relationships/image" Target="../media/image66.jpg"/></Relationships>
</file>

<file path=ppt/slides/_rels/slide116.xml.rels><?xml version="1.0" encoding="UTF-8" standalone="yes"?>
<Relationships xmlns="http://schemas.openxmlformats.org/package/2006/relationships"><Relationship Id="rId3" Type="http://schemas.openxmlformats.org/officeDocument/2006/relationships/image" Target="../media/image67.jpg"/><Relationship Id="rId7"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68.jpg"/><Relationship Id="rId4" Type="http://schemas.openxmlformats.org/officeDocument/2006/relationships/image" Target="../media/image66.jpg"/></Relationships>
</file>

<file path=ppt/slides/_rels/slide117.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67.jpg"/><Relationship Id="rId7"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68.jpg"/><Relationship Id="rId4" Type="http://schemas.openxmlformats.org/officeDocument/2006/relationships/image" Target="../media/image66.jpg"/></Relationships>
</file>

<file path=ppt/slides/_rels/slide118.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67.jpg"/><Relationship Id="rId7"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68.jpg"/><Relationship Id="rId4" Type="http://schemas.openxmlformats.org/officeDocument/2006/relationships/image" Target="../media/image66.jpg"/><Relationship Id="rId9" Type="http://schemas.openxmlformats.org/officeDocument/2006/relationships/image" Target="../media/image70.jpg"/></Relationships>
</file>

<file path=ppt/slides/_rels/slide119.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67.jpg"/><Relationship Id="rId7"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9.jpg"/><Relationship Id="rId5" Type="http://schemas.openxmlformats.org/officeDocument/2006/relationships/image" Target="../media/image68.jpg"/><Relationship Id="rId10" Type="http://schemas.openxmlformats.org/officeDocument/2006/relationships/image" Target="../media/image7.png"/><Relationship Id="rId4" Type="http://schemas.openxmlformats.org/officeDocument/2006/relationships/image" Target="../media/image66.jpg"/><Relationship Id="rId9" Type="http://schemas.openxmlformats.org/officeDocument/2006/relationships/image" Target="../media/image70.jpg"/></Relationships>
</file>

<file path=ppt/slides/_rels/slide120.xml.rels><?xml version="1.0" encoding="UTF-8" standalone="yes"?>
<Relationships xmlns="http://schemas.openxmlformats.org/package/2006/relationships"><Relationship Id="rId8" Type="http://schemas.openxmlformats.org/officeDocument/2006/relationships/image" Target="../media/image69.jpeg"/><Relationship Id="rId13" Type="http://schemas.openxmlformats.org/officeDocument/2006/relationships/image" Target="../media/image72.jpeg"/><Relationship Id="rId3" Type="http://schemas.openxmlformats.org/officeDocument/2006/relationships/image" Target="../media/image67.jpg"/><Relationship Id="rId7" Type="http://schemas.openxmlformats.org/officeDocument/2006/relationships/image" Target="../media/image8.jpg"/><Relationship Id="rId12" Type="http://schemas.openxmlformats.org/officeDocument/2006/relationships/image" Target="../media/image71.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9.jpg"/><Relationship Id="rId5" Type="http://schemas.openxmlformats.org/officeDocument/2006/relationships/image" Target="../media/image68.jpg"/><Relationship Id="rId10" Type="http://schemas.openxmlformats.org/officeDocument/2006/relationships/image" Target="../media/image7.png"/><Relationship Id="rId4" Type="http://schemas.openxmlformats.org/officeDocument/2006/relationships/image" Target="../media/image66.jpg"/><Relationship Id="rId9" Type="http://schemas.openxmlformats.org/officeDocument/2006/relationships/image" Target="../media/image70.jpg"/></Relationships>
</file>

<file path=ppt/slides/_rels/slide121.xml.rels><?xml version="1.0" encoding="UTF-8" standalone="yes"?>
<Relationships xmlns="http://schemas.openxmlformats.org/package/2006/relationships"><Relationship Id="rId8" Type="http://schemas.openxmlformats.org/officeDocument/2006/relationships/image" Target="../media/image69.jpeg"/><Relationship Id="rId13" Type="http://schemas.openxmlformats.org/officeDocument/2006/relationships/image" Target="../media/image72.jpeg"/><Relationship Id="rId3" Type="http://schemas.openxmlformats.org/officeDocument/2006/relationships/image" Target="../media/image67.jpg"/><Relationship Id="rId7" Type="http://schemas.openxmlformats.org/officeDocument/2006/relationships/image" Target="../media/image8.jpg"/><Relationship Id="rId12" Type="http://schemas.openxmlformats.org/officeDocument/2006/relationships/image" Target="../media/image71.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9.jpg"/><Relationship Id="rId5" Type="http://schemas.openxmlformats.org/officeDocument/2006/relationships/image" Target="../media/image68.jpg"/><Relationship Id="rId10" Type="http://schemas.openxmlformats.org/officeDocument/2006/relationships/image" Target="../media/image7.png"/><Relationship Id="rId4" Type="http://schemas.openxmlformats.org/officeDocument/2006/relationships/image" Target="../media/image66.jpg"/><Relationship Id="rId9" Type="http://schemas.openxmlformats.org/officeDocument/2006/relationships/image" Target="../media/image70.jpg"/></Relationships>
</file>

<file path=ppt/slides/_rels/slide122.xml.rels><?xml version="1.0" encoding="UTF-8" standalone="yes"?>
<Relationships xmlns="http://schemas.openxmlformats.org/package/2006/relationships"><Relationship Id="rId8" Type="http://schemas.openxmlformats.org/officeDocument/2006/relationships/image" Target="../media/image69.jpeg"/><Relationship Id="rId13" Type="http://schemas.openxmlformats.org/officeDocument/2006/relationships/image" Target="../media/image72.jpeg"/><Relationship Id="rId3" Type="http://schemas.openxmlformats.org/officeDocument/2006/relationships/image" Target="../media/image67.jpg"/><Relationship Id="rId7" Type="http://schemas.openxmlformats.org/officeDocument/2006/relationships/image" Target="../media/image8.jpg"/><Relationship Id="rId12" Type="http://schemas.openxmlformats.org/officeDocument/2006/relationships/image" Target="../media/image71.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9.jpg"/><Relationship Id="rId5" Type="http://schemas.openxmlformats.org/officeDocument/2006/relationships/image" Target="../media/image68.jpg"/><Relationship Id="rId10" Type="http://schemas.openxmlformats.org/officeDocument/2006/relationships/image" Target="../media/image7.png"/><Relationship Id="rId4" Type="http://schemas.openxmlformats.org/officeDocument/2006/relationships/image" Target="../media/image66.jpg"/><Relationship Id="rId9" Type="http://schemas.openxmlformats.org/officeDocument/2006/relationships/image" Target="../media/image70.jpg"/><Relationship Id="rId14" Type="http://schemas.openxmlformats.org/officeDocument/2006/relationships/image" Target="../media/image73.png"/></Relationships>
</file>

<file path=ppt/slides/_rels/slide123.xml.rels><?xml version="1.0" encoding="UTF-8" standalone="yes"?>
<Relationships xmlns="http://schemas.openxmlformats.org/package/2006/relationships"><Relationship Id="rId8" Type="http://schemas.openxmlformats.org/officeDocument/2006/relationships/image" Target="../media/image69.jpeg"/><Relationship Id="rId13" Type="http://schemas.openxmlformats.org/officeDocument/2006/relationships/image" Target="../media/image72.jpeg"/><Relationship Id="rId3" Type="http://schemas.openxmlformats.org/officeDocument/2006/relationships/image" Target="../media/image67.jpg"/><Relationship Id="rId7" Type="http://schemas.openxmlformats.org/officeDocument/2006/relationships/image" Target="../media/image8.jpg"/><Relationship Id="rId12" Type="http://schemas.openxmlformats.org/officeDocument/2006/relationships/image" Target="../media/image71.jpeg"/><Relationship Id="rId2" Type="http://schemas.openxmlformats.org/officeDocument/2006/relationships/image" Target="../media/image1.png"/><Relationship Id="rId16"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9.jpg"/><Relationship Id="rId5" Type="http://schemas.openxmlformats.org/officeDocument/2006/relationships/image" Target="../media/image68.jpg"/><Relationship Id="rId15" Type="http://schemas.openxmlformats.org/officeDocument/2006/relationships/image" Target="../media/image10.jpg"/><Relationship Id="rId10" Type="http://schemas.openxmlformats.org/officeDocument/2006/relationships/image" Target="../media/image7.png"/><Relationship Id="rId4" Type="http://schemas.openxmlformats.org/officeDocument/2006/relationships/image" Target="../media/image66.jpg"/><Relationship Id="rId9" Type="http://schemas.openxmlformats.org/officeDocument/2006/relationships/image" Target="../media/image70.jpg"/><Relationship Id="rId14" Type="http://schemas.openxmlformats.org/officeDocument/2006/relationships/image" Target="../media/image73.png"/></Relationships>
</file>

<file path=ppt/slides/_rels/slide124.xml.rels><?xml version="1.0" encoding="UTF-8" standalone="yes"?>
<Relationships xmlns="http://schemas.openxmlformats.org/package/2006/relationships"><Relationship Id="rId8" Type="http://schemas.openxmlformats.org/officeDocument/2006/relationships/image" Target="../media/image69.jpeg"/><Relationship Id="rId13" Type="http://schemas.openxmlformats.org/officeDocument/2006/relationships/image" Target="../media/image72.jpeg"/><Relationship Id="rId3" Type="http://schemas.openxmlformats.org/officeDocument/2006/relationships/image" Target="../media/image67.jpg"/><Relationship Id="rId7" Type="http://schemas.openxmlformats.org/officeDocument/2006/relationships/image" Target="../media/image8.jpg"/><Relationship Id="rId12" Type="http://schemas.openxmlformats.org/officeDocument/2006/relationships/image" Target="../media/image71.jpeg"/><Relationship Id="rId2" Type="http://schemas.openxmlformats.org/officeDocument/2006/relationships/image" Target="../media/image1.png"/><Relationship Id="rId16"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9.jpg"/><Relationship Id="rId5" Type="http://schemas.openxmlformats.org/officeDocument/2006/relationships/image" Target="../media/image68.jpg"/><Relationship Id="rId15" Type="http://schemas.openxmlformats.org/officeDocument/2006/relationships/image" Target="../media/image10.jpg"/><Relationship Id="rId10" Type="http://schemas.openxmlformats.org/officeDocument/2006/relationships/image" Target="../media/image7.png"/><Relationship Id="rId4" Type="http://schemas.openxmlformats.org/officeDocument/2006/relationships/image" Target="../media/image66.jpg"/><Relationship Id="rId9" Type="http://schemas.openxmlformats.org/officeDocument/2006/relationships/image" Target="../media/image70.jpg"/><Relationship Id="rId14" Type="http://schemas.openxmlformats.org/officeDocument/2006/relationships/image" Target="../media/image73.png"/></Relationships>
</file>

<file path=ppt/slides/_rels/slide125.xml.rels><?xml version="1.0" encoding="UTF-8" standalone="yes"?>
<Relationships xmlns="http://schemas.openxmlformats.org/package/2006/relationships"><Relationship Id="rId8" Type="http://schemas.openxmlformats.org/officeDocument/2006/relationships/image" Target="../media/image69.jpeg"/><Relationship Id="rId13" Type="http://schemas.openxmlformats.org/officeDocument/2006/relationships/image" Target="../media/image72.jpeg"/><Relationship Id="rId3" Type="http://schemas.openxmlformats.org/officeDocument/2006/relationships/image" Target="../media/image67.jpg"/><Relationship Id="rId7" Type="http://schemas.openxmlformats.org/officeDocument/2006/relationships/image" Target="../media/image8.jpg"/><Relationship Id="rId12" Type="http://schemas.openxmlformats.org/officeDocument/2006/relationships/image" Target="../media/image71.jpeg"/><Relationship Id="rId17" Type="http://schemas.openxmlformats.org/officeDocument/2006/relationships/image" Target="../media/image57.jpg"/><Relationship Id="rId2" Type="http://schemas.openxmlformats.org/officeDocument/2006/relationships/image" Target="../media/image1.png"/><Relationship Id="rId16"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9.jpg"/><Relationship Id="rId5" Type="http://schemas.openxmlformats.org/officeDocument/2006/relationships/image" Target="../media/image68.jpg"/><Relationship Id="rId15" Type="http://schemas.openxmlformats.org/officeDocument/2006/relationships/image" Target="../media/image10.jpg"/><Relationship Id="rId10" Type="http://schemas.openxmlformats.org/officeDocument/2006/relationships/image" Target="../media/image7.png"/><Relationship Id="rId4" Type="http://schemas.openxmlformats.org/officeDocument/2006/relationships/image" Target="../media/image66.jpg"/><Relationship Id="rId9" Type="http://schemas.openxmlformats.org/officeDocument/2006/relationships/image" Target="../media/image70.jpg"/><Relationship Id="rId14" Type="http://schemas.openxmlformats.org/officeDocument/2006/relationships/image" Target="../media/image73.png"/></Relationships>
</file>

<file path=ppt/slides/_rels/slide126.xml.rels><?xml version="1.0" encoding="UTF-8" standalone="yes"?>
<Relationships xmlns="http://schemas.openxmlformats.org/package/2006/relationships"><Relationship Id="rId8" Type="http://schemas.openxmlformats.org/officeDocument/2006/relationships/image" Target="../media/image69.jpeg"/><Relationship Id="rId13" Type="http://schemas.openxmlformats.org/officeDocument/2006/relationships/image" Target="../media/image72.jpeg"/><Relationship Id="rId18" Type="http://schemas.openxmlformats.org/officeDocument/2006/relationships/image" Target="../media/image74.png"/><Relationship Id="rId3" Type="http://schemas.openxmlformats.org/officeDocument/2006/relationships/image" Target="../media/image67.jpg"/><Relationship Id="rId7" Type="http://schemas.openxmlformats.org/officeDocument/2006/relationships/image" Target="../media/image8.jpg"/><Relationship Id="rId12" Type="http://schemas.openxmlformats.org/officeDocument/2006/relationships/image" Target="../media/image71.jpeg"/><Relationship Id="rId17" Type="http://schemas.openxmlformats.org/officeDocument/2006/relationships/image" Target="../media/image57.jpg"/><Relationship Id="rId2" Type="http://schemas.openxmlformats.org/officeDocument/2006/relationships/image" Target="../media/image1.png"/><Relationship Id="rId16"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9.jpg"/><Relationship Id="rId5" Type="http://schemas.openxmlformats.org/officeDocument/2006/relationships/image" Target="../media/image68.jpg"/><Relationship Id="rId15" Type="http://schemas.openxmlformats.org/officeDocument/2006/relationships/image" Target="../media/image10.jpg"/><Relationship Id="rId10" Type="http://schemas.openxmlformats.org/officeDocument/2006/relationships/image" Target="../media/image7.png"/><Relationship Id="rId4" Type="http://schemas.openxmlformats.org/officeDocument/2006/relationships/image" Target="../media/image66.jpg"/><Relationship Id="rId9" Type="http://schemas.openxmlformats.org/officeDocument/2006/relationships/image" Target="../media/image70.jpg"/><Relationship Id="rId14" Type="http://schemas.openxmlformats.org/officeDocument/2006/relationships/image" Target="../media/image73.png"/></Relationships>
</file>

<file path=ppt/slides/_rels/slide127.xml.rels><?xml version="1.0" encoding="UTF-8" standalone="yes"?>
<Relationships xmlns="http://schemas.openxmlformats.org/package/2006/relationships"><Relationship Id="rId8" Type="http://schemas.openxmlformats.org/officeDocument/2006/relationships/image" Target="../media/image69.jpeg"/><Relationship Id="rId13" Type="http://schemas.openxmlformats.org/officeDocument/2006/relationships/image" Target="../media/image72.jpeg"/><Relationship Id="rId18" Type="http://schemas.openxmlformats.org/officeDocument/2006/relationships/image" Target="../media/image74.png"/><Relationship Id="rId3" Type="http://schemas.openxmlformats.org/officeDocument/2006/relationships/image" Target="../media/image67.jpg"/><Relationship Id="rId21" Type="http://schemas.openxmlformats.org/officeDocument/2006/relationships/image" Target="../media/image76.jpg"/><Relationship Id="rId7" Type="http://schemas.openxmlformats.org/officeDocument/2006/relationships/image" Target="../media/image8.jpg"/><Relationship Id="rId12" Type="http://schemas.openxmlformats.org/officeDocument/2006/relationships/image" Target="../media/image71.jpeg"/><Relationship Id="rId17" Type="http://schemas.openxmlformats.org/officeDocument/2006/relationships/image" Target="../media/image57.jpg"/><Relationship Id="rId2" Type="http://schemas.openxmlformats.org/officeDocument/2006/relationships/image" Target="../media/image1.png"/><Relationship Id="rId16" Type="http://schemas.openxmlformats.org/officeDocument/2006/relationships/image" Target="../media/image12.jpg"/><Relationship Id="rId20" Type="http://schemas.openxmlformats.org/officeDocument/2006/relationships/image" Target="../media/image75.jp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9.jpg"/><Relationship Id="rId5" Type="http://schemas.openxmlformats.org/officeDocument/2006/relationships/image" Target="../media/image68.jpg"/><Relationship Id="rId15" Type="http://schemas.openxmlformats.org/officeDocument/2006/relationships/image" Target="../media/image10.jpg"/><Relationship Id="rId10" Type="http://schemas.openxmlformats.org/officeDocument/2006/relationships/image" Target="../media/image7.png"/><Relationship Id="rId19" Type="http://schemas.openxmlformats.org/officeDocument/2006/relationships/image" Target="../media/image52.jpg"/><Relationship Id="rId4" Type="http://schemas.openxmlformats.org/officeDocument/2006/relationships/image" Target="../media/image66.jpg"/><Relationship Id="rId9" Type="http://schemas.openxmlformats.org/officeDocument/2006/relationships/image" Target="../media/image70.jpg"/><Relationship Id="rId14" Type="http://schemas.openxmlformats.org/officeDocument/2006/relationships/image" Target="../media/image73.png"/></Relationships>
</file>

<file path=ppt/slides/_rels/slide128.xml.rels><?xml version="1.0" encoding="UTF-8" standalone="yes"?>
<Relationships xmlns="http://schemas.openxmlformats.org/package/2006/relationships"><Relationship Id="rId8" Type="http://schemas.openxmlformats.org/officeDocument/2006/relationships/image" Target="../media/image69.jpeg"/><Relationship Id="rId13" Type="http://schemas.openxmlformats.org/officeDocument/2006/relationships/image" Target="../media/image72.jpeg"/><Relationship Id="rId18" Type="http://schemas.openxmlformats.org/officeDocument/2006/relationships/image" Target="../media/image74.png"/><Relationship Id="rId3" Type="http://schemas.openxmlformats.org/officeDocument/2006/relationships/image" Target="../media/image67.jpg"/><Relationship Id="rId21" Type="http://schemas.openxmlformats.org/officeDocument/2006/relationships/image" Target="../media/image76.jpg"/><Relationship Id="rId7" Type="http://schemas.openxmlformats.org/officeDocument/2006/relationships/image" Target="../media/image8.jpg"/><Relationship Id="rId12" Type="http://schemas.openxmlformats.org/officeDocument/2006/relationships/image" Target="../media/image71.jpeg"/><Relationship Id="rId17" Type="http://schemas.openxmlformats.org/officeDocument/2006/relationships/image" Target="../media/image57.jpg"/><Relationship Id="rId2" Type="http://schemas.openxmlformats.org/officeDocument/2006/relationships/image" Target="../media/image1.png"/><Relationship Id="rId16" Type="http://schemas.openxmlformats.org/officeDocument/2006/relationships/image" Target="../media/image12.jpg"/><Relationship Id="rId20" Type="http://schemas.openxmlformats.org/officeDocument/2006/relationships/image" Target="../media/image75.jp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9.jpg"/><Relationship Id="rId5" Type="http://schemas.openxmlformats.org/officeDocument/2006/relationships/image" Target="../media/image68.jpg"/><Relationship Id="rId15" Type="http://schemas.openxmlformats.org/officeDocument/2006/relationships/image" Target="../media/image10.jpg"/><Relationship Id="rId10" Type="http://schemas.openxmlformats.org/officeDocument/2006/relationships/image" Target="../media/image7.png"/><Relationship Id="rId19" Type="http://schemas.openxmlformats.org/officeDocument/2006/relationships/image" Target="../media/image52.jpg"/><Relationship Id="rId4" Type="http://schemas.openxmlformats.org/officeDocument/2006/relationships/image" Target="../media/image66.jpg"/><Relationship Id="rId9" Type="http://schemas.openxmlformats.org/officeDocument/2006/relationships/image" Target="../media/image70.jpg"/><Relationship Id="rId14" Type="http://schemas.openxmlformats.org/officeDocument/2006/relationships/image" Target="../media/image73.png"/><Relationship Id="rId22" Type="http://schemas.openxmlformats.org/officeDocument/2006/relationships/image" Target="../media/image48.jp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7.png"/><Relationship Id="rId4" Type="http://schemas.openxmlformats.org/officeDocument/2006/relationships/image" Target="../media/image4.png"/></Relationships>
</file>

<file path=ppt/slides/_rels/slide1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7.png"/><Relationship Id="rId4" Type="http://schemas.openxmlformats.org/officeDocument/2006/relationships/image" Target="../media/image4.png"/></Relationships>
</file>

<file path=ppt/slides/_rels/slide1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9.jpg"/><Relationship Id="rId4" Type="http://schemas.openxmlformats.org/officeDocument/2006/relationships/image" Target="../media/image2.png"/></Relationships>
</file>

<file path=ppt/slides/_rels/slide1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 Id="rId6" Type="http://schemas.openxmlformats.org/officeDocument/2006/relationships/image" Target="../media/image71.jpeg"/><Relationship Id="rId5" Type="http://schemas.openxmlformats.org/officeDocument/2006/relationships/image" Target="../media/image9.jpg"/><Relationship Id="rId4" Type="http://schemas.openxmlformats.org/officeDocument/2006/relationships/image" Target="../media/image12.jpg"/></Relationships>
</file>

<file path=ppt/slides/_rels/slide1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7.png"/><Relationship Id="rId4" Type="http://schemas.openxmlformats.org/officeDocument/2006/relationships/image" Target="../media/image5.png"/></Relationships>
</file>

<file path=ppt/slides/_rels/slide1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8" Type="http://schemas.openxmlformats.org/officeDocument/2006/relationships/image" Target="../media/image68.jpg"/><Relationship Id="rId13" Type="http://schemas.openxmlformats.org/officeDocument/2006/relationships/image" Target="../media/image10.jpg"/><Relationship Id="rId18" Type="http://schemas.openxmlformats.org/officeDocument/2006/relationships/image" Target="../media/image52.jpg"/><Relationship Id="rId3" Type="http://schemas.openxmlformats.org/officeDocument/2006/relationships/image" Target="../media/image67.jpg"/><Relationship Id="rId21" Type="http://schemas.openxmlformats.org/officeDocument/2006/relationships/image" Target="../media/image71.jpeg"/><Relationship Id="rId7" Type="http://schemas.openxmlformats.org/officeDocument/2006/relationships/image" Target="../media/image70.jpg"/><Relationship Id="rId12" Type="http://schemas.openxmlformats.org/officeDocument/2006/relationships/image" Target="../media/image8.jpg"/><Relationship Id="rId17" Type="http://schemas.openxmlformats.org/officeDocument/2006/relationships/image" Target="../media/image48.jpg"/><Relationship Id="rId2" Type="http://schemas.openxmlformats.org/officeDocument/2006/relationships/image" Target="../media/image1.png"/><Relationship Id="rId16" Type="http://schemas.openxmlformats.org/officeDocument/2006/relationships/image" Target="../media/image74.png"/><Relationship Id="rId20" Type="http://schemas.openxmlformats.org/officeDocument/2006/relationships/image" Target="../media/image76.jpg"/><Relationship Id="rId1" Type="http://schemas.openxmlformats.org/officeDocument/2006/relationships/slideLayout" Target="../slideLayouts/slideLayout2.xml"/><Relationship Id="rId6" Type="http://schemas.openxmlformats.org/officeDocument/2006/relationships/image" Target="../media/image73.png"/><Relationship Id="rId11" Type="http://schemas.openxmlformats.org/officeDocument/2006/relationships/image" Target="../media/image9.jpg"/><Relationship Id="rId5" Type="http://schemas.openxmlformats.org/officeDocument/2006/relationships/image" Target="../media/image69.jpeg"/><Relationship Id="rId15" Type="http://schemas.openxmlformats.org/officeDocument/2006/relationships/image" Target="../media/image57.jpg"/><Relationship Id="rId10" Type="http://schemas.openxmlformats.org/officeDocument/2006/relationships/image" Target="../media/image7.png"/><Relationship Id="rId19" Type="http://schemas.openxmlformats.org/officeDocument/2006/relationships/image" Target="../media/image75.jpg"/><Relationship Id="rId4" Type="http://schemas.openxmlformats.org/officeDocument/2006/relationships/image" Target="../media/image66.jpg"/><Relationship Id="rId9" Type="http://schemas.openxmlformats.org/officeDocument/2006/relationships/image" Target="../media/image6.png"/><Relationship Id="rId14" Type="http://schemas.openxmlformats.org/officeDocument/2006/relationships/image" Target="../media/image12.jpg"/><Relationship Id="rId22" Type="http://schemas.openxmlformats.org/officeDocument/2006/relationships/image" Target="../media/image72.jpeg"/></Relationships>
</file>

<file path=ppt/slides/_rels/slide141.xml.rels><?xml version="1.0" encoding="UTF-8" standalone="yes"?>
<Relationships xmlns="http://schemas.openxmlformats.org/package/2006/relationships"><Relationship Id="rId8" Type="http://schemas.openxmlformats.org/officeDocument/2006/relationships/image" Target="../media/image68.jpg"/><Relationship Id="rId13" Type="http://schemas.openxmlformats.org/officeDocument/2006/relationships/image" Target="../media/image10.jpg"/><Relationship Id="rId18" Type="http://schemas.openxmlformats.org/officeDocument/2006/relationships/image" Target="../media/image52.jpg"/><Relationship Id="rId3" Type="http://schemas.openxmlformats.org/officeDocument/2006/relationships/image" Target="../media/image67.jpg"/><Relationship Id="rId21" Type="http://schemas.openxmlformats.org/officeDocument/2006/relationships/image" Target="../media/image71.jpeg"/><Relationship Id="rId7" Type="http://schemas.openxmlformats.org/officeDocument/2006/relationships/image" Target="../media/image70.jpg"/><Relationship Id="rId12" Type="http://schemas.openxmlformats.org/officeDocument/2006/relationships/image" Target="../media/image8.jpg"/><Relationship Id="rId17" Type="http://schemas.openxmlformats.org/officeDocument/2006/relationships/image" Target="../media/image48.jpg"/><Relationship Id="rId2" Type="http://schemas.openxmlformats.org/officeDocument/2006/relationships/image" Target="../media/image1.png"/><Relationship Id="rId16" Type="http://schemas.openxmlformats.org/officeDocument/2006/relationships/image" Target="../media/image74.png"/><Relationship Id="rId20" Type="http://schemas.openxmlformats.org/officeDocument/2006/relationships/image" Target="../media/image76.jpg"/><Relationship Id="rId1" Type="http://schemas.openxmlformats.org/officeDocument/2006/relationships/slideLayout" Target="../slideLayouts/slideLayout2.xml"/><Relationship Id="rId6" Type="http://schemas.openxmlformats.org/officeDocument/2006/relationships/image" Target="../media/image73.png"/><Relationship Id="rId11" Type="http://schemas.openxmlformats.org/officeDocument/2006/relationships/image" Target="../media/image9.jpg"/><Relationship Id="rId5" Type="http://schemas.openxmlformats.org/officeDocument/2006/relationships/image" Target="../media/image69.jpeg"/><Relationship Id="rId15" Type="http://schemas.openxmlformats.org/officeDocument/2006/relationships/image" Target="../media/image57.jpg"/><Relationship Id="rId10" Type="http://schemas.openxmlformats.org/officeDocument/2006/relationships/image" Target="../media/image7.png"/><Relationship Id="rId19" Type="http://schemas.openxmlformats.org/officeDocument/2006/relationships/image" Target="../media/image75.jpg"/><Relationship Id="rId4" Type="http://schemas.openxmlformats.org/officeDocument/2006/relationships/image" Target="../media/image66.jpg"/><Relationship Id="rId9" Type="http://schemas.openxmlformats.org/officeDocument/2006/relationships/image" Target="../media/image6.png"/><Relationship Id="rId14" Type="http://schemas.openxmlformats.org/officeDocument/2006/relationships/image" Target="../media/image12.jpg"/><Relationship Id="rId22" Type="http://schemas.openxmlformats.org/officeDocument/2006/relationships/image" Target="../media/image72.jpeg"/></Relationships>
</file>

<file path=ppt/slides/_rels/slide142.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0.xml.rels><?xml version="1.0" encoding="UTF-8" standalone="yes"?>
<Relationships xmlns="http://schemas.openxmlformats.org/package/2006/relationships"><Relationship Id="rId8" Type="http://schemas.openxmlformats.org/officeDocument/2006/relationships/image" Target="../media/image68.jpg"/><Relationship Id="rId13" Type="http://schemas.openxmlformats.org/officeDocument/2006/relationships/image" Target="../media/image10.jpg"/><Relationship Id="rId18" Type="http://schemas.openxmlformats.org/officeDocument/2006/relationships/image" Target="../media/image52.jpg"/><Relationship Id="rId3" Type="http://schemas.openxmlformats.org/officeDocument/2006/relationships/image" Target="../media/image67.jpg"/><Relationship Id="rId21" Type="http://schemas.openxmlformats.org/officeDocument/2006/relationships/image" Target="../media/image71.jpeg"/><Relationship Id="rId7" Type="http://schemas.openxmlformats.org/officeDocument/2006/relationships/image" Target="../media/image70.jpg"/><Relationship Id="rId12" Type="http://schemas.openxmlformats.org/officeDocument/2006/relationships/image" Target="../media/image8.jpg"/><Relationship Id="rId17" Type="http://schemas.openxmlformats.org/officeDocument/2006/relationships/image" Target="../media/image48.jpg"/><Relationship Id="rId2" Type="http://schemas.openxmlformats.org/officeDocument/2006/relationships/image" Target="../media/image1.png"/><Relationship Id="rId16" Type="http://schemas.openxmlformats.org/officeDocument/2006/relationships/image" Target="../media/image74.png"/><Relationship Id="rId20" Type="http://schemas.openxmlformats.org/officeDocument/2006/relationships/image" Target="../media/image76.jpg"/><Relationship Id="rId1" Type="http://schemas.openxmlformats.org/officeDocument/2006/relationships/slideLayout" Target="../slideLayouts/slideLayout2.xml"/><Relationship Id="rId6" Type="http://schemas.openxmlformats.org/officeDocument/2006/relationships/image" Target="../media/image73.png"/><Relationship Id="rId11" Type="http://schemas.openxmlformats.org/officeDocument/2006/relationships/image" Target="../media/image9.jpg"/><Relationship Id="rId5" Type="http://schemas.openxmlformats.org/officeDocument/2006/relationships/image" Target="../media/image69.jpeg"/><Relationship Id="rId15" Type="http://schemas.openxmlformats.org/officeDocument/2006/relationships/image" Target="../media/image57.jpg"/><Relationship Id="rId10" Type="http://schemas.openxmlformats.org/officeDocument/2006/relationships/image" Target="../media/image7.png"/><Relationship Id="rId19" Type="http://schemas.openxmlformats.org/officeDocument/2006/relationships/image" Target="../media/image75.jpg"/><Relationship Id="rId4" Type="http://schemas.openxmlformats.org/officeDocument/2006/relationships/image" Target="../media/image66.jpg"/><Relationship Id="rId9" Type="http://schemas.openxmlformats.org/officeDocument/2006/relationships/image" Target="../media/image6.png"/><Relationship Id="rId14" Type="http://schemas.openxmlformats.org/officeDocument/2006/relationships/image" Target="../media/image12.jpg"/><Relationship Id="rId22" Type="http://schemas.openxmlformats.org/officeDocument/2006/relationships/image" Target="../media/image72.jpe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7C782-7D4E-4749-95A1-AFAF7592EB12}"/>
              </a:ext>
            </a:extLst>
          </p:cNvPr>
          <p:cNvSpPr>
            <a:spLocks noGrp="1"/>
          </p:cNvSpPr>
          <p:nvPr>
            <p:ph type="ctrTitle"/>
          </p:nvPr>
        </p:nvSpPr>
        <p:spPr>
          <a:xfrm>
            <a:off x="0" y="-7188"/>
            <a:ext cx="12192000" cy="2387600"/>
          </a:xfrm>
        </p:spPr>
        <p:txBody>
          <a:bodyPr>
            <a:normAutofit/>
          </a:bodyPr>
          <a:lstStyle/>
          <a:p>
            <a:r>
              <a:rPr lang="en-CA" b="1" dirty="0"/>
              <a:t>What I’ve learned from teaching science in prison</a:t>
            </a:r>
            <a:endParaRPr lang="en-GB" dirty="0"/>
          </a:p>
        </p:txBody>
      </p:sp>
      <p:sp>
        <p:nvSpPr>
          <p:cNvPr id="3" name="Subtitle 2">
            <a:extLst>
              <a:ext uri="{FF2B5EF4-FFF2-40B4-BE49-F238E27FC236}">
                <a16:creationId xmlns:a16="http://schemas.microsoft.com/office/drawing/2014/main" id="{E0B71318-FB79-0C43-B4CD-7A194C5B8BF3}"/>
              </a:ext>
            </a:extLst>
          </p:cNvPr>
          <p:cNvSpPr>
            <a:spLocks noGrp="1"/>
          </p:cNvSpPr>
          <p:nvPr>
            <p:ph type="subTitle" idx="1"/>
          </p:nvPr>
        </p:nvSpPr>
        <p:spPr>
          <a:xfrm>
            <a:off x="1524000" y="2705570"/>
            <a:ext cx="9144000" cy="1655762"/>
          </a:xfrm>
        </p:spPr>
        <p:txBody>
          <a:bodyPr/>
          <a:lstStyle/>
          <a:p>
            <a:r>
              <a:rPr lang="en-GB" b="1" dirty="0"/>
              <a:t>Philip J. Heron </a:t>
            </a:r>
          </a:p>
          <a:p>
            <a:r>
              <a:rPr lang="en-CA" dirty="0"/>
              <a:t>Marie </a:t>
            </a:r>
            <a:r>
              <a:rPr lang="en-CA" dirty="0" err="1"/>
              <a:t>Sklodowska</a:t>
            </a:r>
            <a:r>
              <a:rPr lang="en-CA" dirty="0"/>
              <a:t> Curie Fellow</a:t>
            </a:r>
          </a:p>
          <a:p>
            <a:r>
              <a:rPr lang="en-CA" dirty="0"/>
              <a:t>Durham University </a:t>
            </a:r>
            <a:endParaRPr lang="en-GB" dirty="0"/>
          </a:p>
        </p:txBody>
      </p:sp>
      <p:pic>
        <p:nvPicPr>
          <p:cNvPr id="5" name="Picture 4">
            <a:extLst>
              <a:ext uri="{FF2B5EF4-FFF2-40B4-BE49-F238E27FC236}">
                <a16:creationId xmlns:a16="http://schemas.microsoft.com/office/drawing/2014/main" id="{F958E1AE-46A4-1345-9212-AC47FFC4102B}"/>
              </a:ext>
            </a:extLst>
          </p:cNvPr>
          <p:cNvPicPr>
            <a:picLocks noChangeAspect="1"/>
          </p:cNvPicPr>
          <p:nvPr/>
        </p:nvPicPr>
        <p:blipFill rotWithShape="1">
          <a:blip r:embed="rId2"/>
          <a:srcRect r="59316"/>
          <a:stretch/>
        </p:blipFill>
        <p:spPr>
          <a:xfrm>
            <a:off x="609600" y="2692400"/>
            <a:ext cx="2232074" cy="1473200"/>
          </a:xfrm>
          <a:prstGeom prst="rect">
            <a:avLst/>
          </a:prstGeom>
        </p:spPr>
      </p:pic>
      <p:pic>
        <p:nvPicPr>
          <p:cNvPr id="7" name="Picture 6">
            <a:extLst>
              <a:ext uri="{FF2B5EF4-FFF2-40B4-BE49-F238E27FC236}">
                <a16:creationId xmlns:a16="http://schemas.microsoft.com/office/drawing/2014/main" id="{44E96C3E-6DFC-4749-8EB3-B68E898ED5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6058" y="2692400"/>
            <a:ext cx="3775942" cy="1629850"/>
          </a:xfrm>
          <a:prstGeom prst="rect">
            <a:avLst/>
          </a:prstGeom>
        </p:spPr>
      </p:pic>
    </p:spTree>
    <p:extLst>
      <p:ext uri="{BB962C8B-B14F-4D97-AF65-F5344CB8AC3E}">
        <p14:creationId xmlns:p14="http://schemas.microsoft.com/office/powerpoint/2010/main" val="2977902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7C782-7D4E-4749-95A1-AFAF7592EB12}"/>
              </a:ext>
            </a:extLst>
          </p:cNvPr>
          <p:cNvSpPr>
            <a:spLocks noGrp="1"/>
          </p:cNvSpPr>
          <p:nvPr>
            <p:ph type="ctrTitle"/>
          </p:nvPr>
        </p:nvSpPr>
        <p:spPr>
          <a:xfrm>
            <a:off x="0" y="-7188"/>
            <a:ext cx="12192000" cy="2387600"/>
          </a:xfrm>
        </p:spPr>
        <p:txBody>
          <a:bodyPr>
            <a:normAutofit/>
          </a:bodyPr>
          <a:lstStyle/>
          <a:p>
            <a:r>
              <a:rPr lang="en-CA" b="1" dirty="0"/>
              <a:t>What I’ve learned from teaching science in prison</a:t>
            </a:r>
            <a:endParaRPr lang="en-GB" dirty="0"/>
          </a:p>
        </p:txBody>
      </p:sp>
      <p:sp>
        <p:nvSpPr>
          <p:cNvPr id="3" name="Subtitle 2">
            <a:extLst>
              <a:ext uri="{FF2B5EF4-FFF2-40B4-BE49-F238E27FC236}">
                <a16:creationId xmlns:a16="http://schemas.microsoft.com/office/drawing/2014/main" id="{E0B71318-FB79-0C43-B4CD-7A194C5B8BF3}"/>
              </a:ext>
            </a:extLst>
          </p:cNvPr>
          <p:cNvSpPr>
            <a:spLocks noGrp="1"/>
          </p:cNvSpPr>
          <p:nvPr>
            <p:ph type="subTitle" idx="1"/>
          </p:nvPr>
        </p:nvSpPr>
        <p:spPr>
          <a:xfrm>
            <a:off x="1524000" y="2705570"/>
            <a:ext cx="9144000" cy="1655762"/>
          </a:xfrm>
        </p:spPr>
        <p:txBody>
          <a:bodyPr/>
          <a:lstStyle/>
          <a:p>
            <a:r>
              <a:rPr lang="en-GB" b="1" dirty="0"/>
              <a:t>Philip J. Heron </a:t>
            </a:r>
          </a:p>
          <a:p>
            <a:r>
              <a:rPr lang="en-CA" dirty="0"/>
              <a:t>Marie </a:t>
            </a:r>
            <a:r>
              <a:rPr lang="en-CA" dirty="0" err="1"/>
              <a:t>Sklodowska</a:t>
            </a:r>
            <a:r>
              <a:rPr lang="en-CA" dirty="0"/>
              <a:t> Curie Fellow</a:t>
            </a:r>
          </a:p>
          <a:p>
            <a:r>
              <a:rPr lang="en-CA" dirty="0"/>
              <a:t>Durham University </a:t>
            </a:r>
            <a:endParaRPr lang="en-GB" dirty="0"/>
          </a:p>
        </p:txBody>
      </p:sp>
      <p:pic>
        <p:nvPicPr>
          <p:cNvPr id="5" name="Picture 4">
            <a:extLst>
              <a:ext uri="{FF2B5EF4-FFF2-40B4-BE49-F238E27FC236}">
                <a16:creationId xmlns:a16="http://schemas.microsoft.com/office/drawing/2014/main" id="{F958E1AE-46A4-1345-9212-AC47FFC4102B}"/>
              </a:ext>
            </a:extLst>
          </p:cNvPr>
          <p:cNvPicPr>
            <a:picLocks noChangeAspect="1"/>
          </p:cNvPicPr>
          <p:nvPr/>
        </p:nvPicPr>
        <p:blipFill rotWithShape="1">
          <a:blip r:embed="rId2"/>
          <a:srcRect r="59316"/>
          <a:stretch/>
        </p:blipFill>
        <p:spPr>
          <a:xfrm>
            <a:off x="609600" y="2692400"/>
            <a:ext cx="2232074" cy="1473200"/>
          </a:xfrm>
          <a:prstGeom prst="rect">
            <a:avLst/>
          </a:prstGeom>
        </p:spPr>
      </p:pic>
      <p:pic>
        <p:nvPicPr>
          <p:cNvPr id="7" name="Picture 6">
            <a:extLst>
              <a:ext uri="{FF2B5EF4-FFF2-40B4-BE49-F238E27FC236}">
                <a16:creationId xmlns:a16="http://schemas.microsoft.com/office/drawing/2014/main" id="{44E96C3E-6DFC-4749-8EB3-B68E898ED5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6058" y="2692400"/>
            <a:ext cx="3775942" cy="1629850"/>
          </a:xfrm>
          <a:prstGeom prst="rect">
            <a:avLst/>
          </a:prstGeom>
        </p:spPr>
      </p:pic>
      <p:sp>
        <p:nvSpPr>
          <p:cNvPr id="9" name="Subtitle 2">
            <a:extLst>
              <a:ext uri="{FF2B5EF4-FFF2-40B4-BE49-F238E27FC236}">
                <a16:creationId xmlns:a16="http://schemas.microsoft.com/office/drawing/2014/main" id="{DAFB11AB-43F6-804C-BC44-AA05B4F13904}"/>
              </a:ext>
            </a:extLst>
          </p:cNvPr>
          <p:cNvSpPr txBox="1">
            <a:spLocks/>
          </p:cNvSpPr>
          <p:nvPr/>
        </p:nvSpPr>
        <p:spPr>
          <a:xfrm>
            <a:off x="0" y="4572502"/>
            <a:ext cx="12191999"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CA" sz="1900" b="1" dirty="0"/>
              <a:t>Prof Danielle George </a:t>
            </a:r>
            <a:r>
              <a:rPr lang="en-CA" sz="1900" dirty="0"/>
              <a:t>(Manchester University), </a:t>
            </a:r>
            <a:r>
              <a:rPr lang="en-CA" sz="1900" b="1" dirty="0" err="1"/>
              <a:t>Dr</a:t>
            </a:r>
            <a:r>
              <a:rPr lang="en-CA" sz="1900" b="1" dirty="0"/>
              <a:t> Hannah King </a:t>
            </a:r>
            <a:r>
              <a:rPr lang="en-CA" sz="1900" dirty="0"/>
              <a:t>(Sociology, Durham University), </a:t>
            </a:r>
            <a:r>
              <a:rPr lang="en-CA" sz="1900" b="1" dirty="0" err="1"/>
              <a:t>Dr</a:t>
            </a:r>
            <a:r>
              <a:rPr lang="en-CA" sz="1900" b="1" dirty="0"/>
              <a:t> Paula Street </a:t>
            </a:r>
            <a:r>
              <a:rPr lang="en-CA" sz="1900" dirty="0"/>
              <a:t>(Durham Uni), </a:t>
            </a:r>
            <a:r>
              <a:rPr lang="en-CA" sz="1900" b="1" dirty="0" err="1"/>
              <a:t>Dr</a:t>
            </a:r>
            <a:r>
              <a:rPr lang="en-CA" sz="1900" b="1" dirty="0"/>
              <a:t> Lorraine Coghill</a:t>
            </a:r>
            <a:r>
              <a:rPr lang="en-CA" sz="1900" dirty="0"/>
              <a:t> (Durham University), </a:t>
            </a:r>
            <a:r>
              <a:rPr lang="en-CA" sz="1900" b="1" dirty="0"/>
              <a:t>Prof Andy </a:t>
            </a:r>
            <a:r>
              <a:rPr lang="en-CA" sz="1900" b="1" dirty="0" err="1"/>
              <a:t>Aplin</a:t>
            </a:r>
            <a:r>
              <a:rPr lang="en-CA" sz="1900" b="1" dirty="0"/>
              <a:t> </a:t>
            </a:r>
            <a:r>
              <a:rPr lang="en-CA" sz="1900" dirty="0"/>
              <a:t>(Durham University), </a:t>
            </a:r>
            <a:r>
              <a:rPr lang="en-CA" sz="1900" b="1" dirty="0" err="1"/>
              <a:t>Dr</a:t>
            </a:r>
            <a:r>
              <a:rPr lang="en-CA" sz="1900" b="1" dirty="0"/>
              <a:t> </a:t>
            </a:r>
            <a:r>
              <a:rPr lang="en-CA" sz="1900" b="1" dirty="0" err="1"/>
              <a:t>Mhairi</a:t>
            </a:r>
            <a:r>
              <a:rPr lang="en-CA" sz="1900" b="1" dirty="0"/>
              <a:t> Stewart </a:t>
            </a:r>
            <a:r>
              <a:rPr lang="en-CA" sz="1900" dirty="0"/>
              <a:t>(Cell Block Science, St Andrews), </a:t>
            </a:r>
            <a:r>
              <a:rPr lang="en-CA" sz="1900" b="1" dirty="0" err="1"/>
              <a:t>Dr</a:t>
            </a:r>
            <a:r>
              <a:rPr lang="en-CA" sz="1900" b="1" dirty="0"/>
              <a:t> Fiona </a:t>
            </a:r>
            <a:r>
              <a:rPr lang="en-CA" sz="1900" b="1" dirty="0" err="1"/>
              <a:t>Measham</a:t>
            </a:r>
            <a:r>
              <a:rPr lang="en-CA" sz="1900" b="1" dirty="0"/>
              <a:t> &amp; </a:t>
            </a:r>
            <a:r>
              <a:rPr lang="en-CA" sz="1900" b="1" dirty="0" err="1"/>
              <a:t>Dr</a:t>
            </a:r>
            <a:r>
              <a:rPr lang="en-CA" sz="1900" b="1" dirty="0"/>
              <a:t> Kate O’Brien</a:t>
            </a:r>
            <a:r>
              <a:rPr lang="en-CA" sz="1900" dirty="0"/>
              <a:t> (Inside-Out Training Programme), </a:t>
            </a:r>
            <a:r>
              <a:rPr lang="en-CA" sz="1900" b="1" dirty="0"/>
              <a:t>British Geophysical Association</a:t>
            </a:r>
            <a:r>
              <a:rPr lang="en-CA" sz="1900" dirty="0"/>
              <a:t>, </a:t>
            </a:r>
            <a:r>
              <a:rPr lang="en-CA" sz="1900" b="1" dirty="0"/>
              <a:t>European Geosciences Union</a:t>
            </a:r>
            <a:r>
              <a:rPr lang="en-CA" sz="1900" dirty="0"/>
              <a:t>, </a:t>
            </a:r>
            <a:r>
              <a:rPr lang="en-CA" sz="1900" b="1" dirty="0"/>
              <a:t>European Union Horizon2020</a:t>
            </a:r>
            <a:r>
              <a:rPr lang="en-CA" sz="1900" dirty="0"/>
              <a:t>, </a:t>
            </a:r>
            <a:r>
              <a:rPr lang="en-CA" sz="1900" b="1" dirty="0"/>
              <a:t>Leila Cole &amp;</a:t>
            </a:r>
            <a:r>
              <a:rPr lang="en-CA" sz="1900" dirty="0"/>
              <a:t> </a:t>
            </a:r>
            <a:r>
              <a:rPr lang="en-CA" sz="1900" b="1" dirty="0"/>
              <a:t>Rachael Matthews </a:t>
            </a:r>
            <a:r>
              <a:rPr lang="en-CA" sz="1900" dirty="0"/>
              <a:t>(Research Office)</a:t>
            </a:r>
            <a:r>
              <a:rPr lang="en-CA" sz="1900" b="1" dirty="0"/>
              <a:t>, </a:t>
            </a:r>
            <a:r>
              <a:rPr lang="en-CA" sz="1900" b="1" dirty="0" err="1"/>
              <a:t>Dr</a:t>
            </a:r>
            <a:r>
              <a:rPr lang="en-CA" sz="1900" b="1" dirty="0"/>
              <a:t> Ivan Hill </a:t>
            </a:r>
            <a:r>
              <a:rPr lang="en-CA" sz="1900" dirty="0"/>
              <a:t>(Criminology, Durham University)</a:t>
            </a:r>
            <a:r>
              <a:rPr lang="en-CA" sz="1900" b="1" dirty="0"/>
              <a:t>, The amazing Earth Science Finance team, Marianne Burrows &amp; Sarah Blackman </a:t>
            </a:r>
            <a:r>
              <a:rPr lang="en-CA" sz="1900" dirty="0"/>
              <a:t>(HMP Low Newton)</a:t>
            </a:r>
            <a:r>
              <a:rPr lang="en-CA" sz="1900" b="1" dirty="0"/>
              <a:t>, Lynda Elliott </a:t>
            </a:r>
            <a:r>
              <a:rPr lang="en-CA" sz="1900" dirty="0"/>
              <a:t>(HMP Durham)</a:t>
            </a:r>
            <a:r>
              <a:rPr lang="en-CA" sz="1900" b="1" dirty="0"/>
              <a:t>, Cheryl Adamson </a:t>
            </a:r>
            <a:r>
              <a:rPr lang="en-CA" sz="1900" dirty="0"/>
              <a:t>(HMP/YOI </a:t>
            </a:r>
            <a:r>
              <a:rPr lang="en-CA" sz="1900" dirty="0" err="1"/>
              <a:t>Deerbolt</a:t>
            </a:r>
            <a:r>
              <a:rPr lang="en-CA" sz="1900" dirty="0"/>
              <a:t>)</a:t>
            </a:r>
            <a:r>
              <a:rPr lang="en-CA" sz="1900" b="1" dirty="0"/>
              <a:t>, VC Stuart Corbridge </a:t>
            </a:r>
            <a:r>
              <a:rPr lang="en-CA" sz="1900" dirty="0"/>
              <a:t>(Durham University), </a:t>
            </a:r>
            <a:r>
              <a:rPr lang="en-CA" sz="1900" b="1" dirty="0" err="1"/>
              <a:t>Dr</a:t>
            </a:r>
            <a:r>
              <a:rPr lang="en-CA" sz="1900" b="1" dirty="0"/>
              <a:t> Adam Robinson </a:t>
            </a:r>
            <a:r>
              <a:rPr lang="en-CA" sz="1900" dirty="0"/>
              <a:t>(Durham University). </a:t>
            </a:r>
            <a:r>
              <a:rPr lang="en-CA" sz="1900" b="1" dirty="0"/>
              <a:t>Prof</a:t>
            </a:r>
            <a:r>
              <a:rPr lang="en-CA" sz="1900" dirty="0"/>
              <a:t> </a:t>
            </a:r>
            <a:r>
              <a:rPr lang="en-CA" sz="1900" b="1" dirty="0"/>
              <a:t>Jeroen van </a:t>
            </a:r>
            <a:r>
              <a:rPr lang="en-CA" sz="1900" b="1" dirty="0" err="1"/>
              <a:t>Hunen</a:t>
            </a:r>
            <a:r>
              <a:rPr lang="en-CA" sz="1900" b="1" dirty="0"/>
              <a:t> </a:t>
            </a:r>
            <a:r>
              <a:rPr lang="en-CA" sz="1900" dirty="0"/>
              <a:t>(Durham University), </a:t>
            </a:r>
            <a:r>
              <a:rPr lang="en-CA" sz="1900" b="1" dirty="0"/>
              <a:t>Prof Tony Key </a:t>
            </a:r>
            <a:r>
              <a:rPr lang="en-CA" sz="1900" dirty="0"/>
              <a:t>(University of Toronto), </a:t>
            </a:r>
            <a:r>
              <a:rPr lang="en-CA" sz="1900" b="1" dirty="0" err="1"/>
              <a:t>Dr</a:t>
            </a:r>
            <a:r>
              <a:rPr lang="en-CA" sz="1900" b="1" dirty="0"/>
              <a:t> Chris Saville </a:t>
            </a:r>
            <a:r>
              <a:rPr lang="en-CA" sz="1900" dirty="0"/>
              <a:t>(Durham University).</a:t>
            </a:r>
          </a:p>
        </p:txBody>
      </p:sp>
    </p:spTree>
    <p:extLst>
      <p:ext uri="{BB962C8B-B14F-4D97-AF65-F5344CB8AC3E}">
        <p14:creationId xmlns:p14="http://schemas.microsoft.com/office/powerpoint/2010/main" val="1193289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02621-F858-C74D-BEED-48FCC160C8E3}"/>
              </a:ext>
            </a:extLst>
          </p:cNvPr>
          <p:cNvSpPr>
            <a:spLocks noGrp="1"/>
          </p:cNvSpPr>
          <p:nvPr>
            <p:ph type="title"/>
          </p:nvPr>
        </p:nvSpPr>
        <p:spPr/>
        <p:txBody>
          <a:bodyPr/>
          <a:lstStyle/>
          <a:p>
            <a:r>
              <a:rPr lang="en-GB" b="1" dirty="0"/>
              <a:t>Think Like A Scientist </a:t>
            </a:r>
          </a:p>
        </p:txBody>
      </p:sp>
      <p:sp>
        <p:nvSpPr>
          <p:cNvPr id="3" name="Content Placeholder 2">
            <a:extLst>
              <a:ext uri="{FF2B5EF4-FFF2-40B4-BE49-F238E27FC236}">
                <a16:creationId xmlns:a16="http://schemas.microsoft.com/office/drawing/2014/main" id="{0B61F29E-5B6C-5D4A-A179-DEBEF61C70C5}"/>
              </a:ext>
            </a:extLst>
          </p:cNvPr>
          <p:cNvSpPr>
            <a:spLocks noGrp="1"/>
          </p:cNvSpPr>
          <p:nvPr>
            <p:ph idx="1"/>
          </p:nvPr>
        </p:nvSpPr>
        <p:spPr>
          <a:xfrm>
            <a:off x="838200" y="1825625"/>
            <a:ext cx="5257800" cy="4351338"/>
          </a:xfrm>
        </p:spPr>
        <p:txBody>
          <a:bodyPr/>
          <a:lstStyle/>
          <a:p>
            <a:r>
              <a:rPr lang="en-GB" dirty="0"/>
              <a:t>Course for people interested in science and nature</a:t>
            </a:r>
          </a:p>
          <a:p>
            <a:r>
              <a:rPr lang="en-GB" dirty="0"/>
              <a:t>Once a week for 7 weeks (2.5 hour class)</a:t>
            </a:r>
          </a:p>
          <a:p>
            <a:r>
              <a:rPr lang="en-GB" dirty="0"/>
              <a:t>Teaches how to </a:t>
            </a:r>
            <a:r>
              <a:rPr lang="en-GB" i="1" dirty="0"/>
              <a:t>think like a scientist</a:t>
            </a:r>
          </a:p>
          <a:p>
            <a:r>
              <a:rPr lang="en-GB" dirty="0"/>
              <a:t>Understanding, Analysis, Communication</a:t>
            </a:r>
          </a:p>
          <a:p>
            <a:r>
              <a:rPr lang="en-GB" dirty="0"/>
              <a:t>Pathway to education</a:t>
            </a:r>
          </a:p>
        </p:txBody>
      </p:sp>
      <p:pic>
        <p:nvPicPr>
          <p:cNvPr id="5" name="Picture 4">
            <a:extLst>
              <a:ext uri="{FF2B5EF4-FFF2-40B4-BE49-F238E27FC236}">
                <a16:creationId xmlns:a16="http://schemas.microsoft.com/office/drawing/2014/main" id="{A682E0D1-75C2-8A43-916D-597CDC791586}"/>
              </a:ext>
            </a:extLst>
          </p:cNvPr>
          <p:cNvPicPr>
            <a:picLocks noChangeAspect="1"/>
          </p:cNvPicPr>
          <p:nvPr/>
        </p:nvPicPr>
        <p:blipFill>
          <a:blip r:embed="rId2"/>
          <a:stretch>
            <a:fillRect/>
          </a:stretch>
        </p:blipFill>
        <p:spPr>
          <a:xfrm>
            <a:off x="6096000" y="390246"/>
            <a:ext cx="6091237" cy="6091237"/>
          </a:xfrm>
          <a:prstGeom prst="rect">
            <a:avLst/>
          </a:prstGeom>
        </p:spPr>
      </p:pic>
    </p:spTree>
    <p:extLst>
      <p:ext uri="{BB962C8B-B14F-4D97-AF65-F5344CB8AC3E}">
        <p14:creationId xmlns:p14="http://schemas.microsoft.com/office/powerpoint/2010/main" val="1596878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776F71D-2F49-EA49-B916-5E4A8E445361}"/>
              </a:ext>
            </a:extLst>
          </p:cNvPr>
          <p:cNvPicPr>
            <a:picLocks noChangeAspect="1"/>
          </p:cNvPicPr>
          <p:nvPr/>
        </p:nvPicPr>
        <p:blipFill rotWithShape="1">
          <a:blip r:embed="rId2"/>
          <a:srcRect l="29616" t="13333" r="14992" b="12157"/>
          <a:stretch/>
        </p:blipFill>
        <p:spPr>
          <a:xfrm>
            <a:off x="2987959" y="1576476"/>
            <a:ext cx="6078070" cy="5109882"/>
          </a:xfrm>
          <a:prstGeom prst="rect">
            <a:avLst/>
          </a:prstGeom>
        </p:spPr>
      </p:pic>
      <p:sp>
        <p:nvSpPr>
          <p:cNvPr id="2" name="Title 1">
            <a:extLst>
              <a:ext uri="{FF2B5EF4-FFF2-40B4-BE49-F238E27FC236}">
                <a16:creationId xmlns:a16="http://schemas.microsoft.com/office/drawing/2014/main" id="{A144A6CA-F6B5-DE41-8EDC-A6A39E874122}"/>
              </a:ext>
            </a:extLst>
          </p:cNvPr>
          <p:cNvSpPr>
            <a:spLocks noGrp="1"/>
          </p:cNvSpPr>
          <p:nvPr>
            <p:ph type="title"/>
          </p:nvPr>
        </p:nvSpPr>
        <p:spPr/>
        <p:txBody>
          <a:bodyPr/>
          <a:lstStyle/>
          <a:p>
            <a:r>
              <a:rPr lang="en-GB" b="1" dirty="0"/>
              <a:t>How?</a:t>
            </a:r>
          </a:p>
        </p:txBody>
      </p:sp>
      <p:pic>
        <p:nvPicPr>
          <p:cNvPr id="4" name="Picture 3">
            <a:extLst>
              <a:ext uri="{FF2B5EF4-FFF2-40B4-BE49-F238E27FC236}">
                <a16:creationId xmlns:a16="http://schemas.microsoft.com/office/drawing/2014/main" id="{9E8F97F1-A593-D642-9122-E4ED52DB1356}"/>
              </a:ext>
            </a:extLst>
          </p:cNvPr>
          <p:cNvPicPr>
            <a:picLocks noChangeAspect="1"/>
          </p:cNvPicPr>
          <p:nvPr/>
        </p:nvPicPr>
        <p:blipFill rotWithShape="1">
          <a:blip r:embed="rId3"/>
          <a:srcRect r="59316"/>
          <a:stretch/>
        </p:blipFill>
        <p:spPr>
          <a:xfrm>
            <a:off x="8001001" y="171642"/>
            <a:ext cx="2446814" cy="1614931"/>
          </a:xfrm>
          <a:prstGeom prst="rect">
            <a:avLst/>
          </a:prstGeom>
        </p:spPr>
      </p:pic>
    </p:spTree>
    <p:extLst>
      <p:ext uri="{BB962C8B-B14F-4D97-AF65-F5344CB8AC3E}">
        <p14:creationId xmlns:p14="http://schemas.microsoft.com/office/powerpoint/2010/main" val="23721488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4A6CA-F6B5-DE41-8EDC-A6A39E874122}"/>
              </a:ext>
            </a:extLst>
          </p:cNvPr>
          <p:cNvSpPr>
            <a:spLocks noGrp="1"/>
          </p:cNvSpPr>
          <p:nvPr>
            <p:ph type="title"/>
          </p:nvPr>
        </p:nvSpPr>
        <p:spPr/>
        <p:txBody>
          <a:bodyPr/>
          <a:lstStyle/>
          <a:p>
            <a:r>
              <a:rPr lang="en-GB" b="1" dirty="0"/>
              <a:t>How?</a:t>
            </a:r>
          </a:p>
        </p:txBody>
      </p:sp>
      <p:pic>
        <p:nvPicPr>
          <p:cNvPr id="4" name="Picture 3">
            <a:extLst>
              <a:ext uri="{FF2B5EF4-FFF2-40B4-BE49-F238E27FC236}">
                <a16:creationId xmlns:a16="http://schemas.microsoft.com/office/drawing/2014/main" id="{9E8F97F1-A593-D642-9122-E4ED52DB1356}"/>
              </a:ext>
            </a:extLst>
          </p:cNvPr>
          <p:cNvPicPr>
            <a:picLocks noChangeAspect="1"/>
          </p:cNvPicPr>
          <p:nvPr/>
        </p:nvPicPr>
        <p:blipFill rotWithShape="1">
          <a:blip r:embed="rId2"/>
          <a:srcRect r="59316"/>
          <a:stretch/>
        </p:blipFill>
        <p:spPr>
          <a:xfrm>
            <a:off x="8001001" y="171642"/>
            <a:ext cx="2446814" cy="1614931"/>
          </a:xfrm>
          <a:prstGeom prst="rect">
            <a:avLst/>
          </a:prstGeom>
        </p:spPr>
      </p:pic>
      <p:pic>
        <p:nvPicPr>
          <p:cNvPr id="10" name="Picture 9">
            <a:extLst>
              <a:ext uri="{FF2B5EF4-FFF2-40B4-BE49-F238E27FC236}">
                <a16:creationId xmlns:a16="http://schemas.microsoft.com/office/drawing/2014/main" id="{97E7431B-CE8B-9941-A052-5BE611CFB10A}"/>
              </a:ext>
            </a:extLst>
          </p:cNvPr>
          <p:cNvPicPr>
            <a:picLocks noChangeAspect="1"/>
          </p:cNvPicPr>
          <p:nvPr/>
        </p:nvPicPr>
        <p:blipFill rotWithShape="1">
          <a:blip r:embed="rId3"/>
          <a:srcRect l="22543" t="26251" r="16467" b="68092"/>
          <a:stretch/>
        </p:blipFill>
        <p:spPr>
          <a:xfrm>
            <a:off x="-6343" y="1844540"/>
            <a:ext cx="12196100" cy="707039"/>
          </a:xfrm>
          <a:prstGeom prst="rect">
            <a:avLst/>
          </a:prstGeom>
        </p:spPr>
      </p:pic>
    </p:spTree>
    <p:extLst>
      <p:ext uri="{BB962C8B-B14F-4D97-AF65-F5344CB8AC3E}">
        <p14:creationId xmlns:p14="http://schemas.microsoft.com/office/powerpoint/2010/main" val="1921607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4A6CA-F6B5-DE41-8EDC-A6A39E874122}"/>
              </a:ext>
            </a:extLst>
          </p:cNvPr>
          <p:cNvSpPr>
            <a:spLocks noGrp="1"/>
          </p:cNvSpPr>
          <p:nvPr>
            <p:ph type="title"/>
          </p:nvPr>
        </p:nvSpPr>
        <p:spPr/>
        <p:txBody>
          <a:bodyPr/>
          <a:lstStyle/>
          <a:p>
            <a:r>
              <a:rPr lang="en-GB" b="1" dirty="0"/>
              <a:t>How?</a:t>
            </a:r>
          </a:p>
        </p:txBody>
      </p:sp>
      <p:pic>
        <p:nvPicPr>
          <p:cNvPr id="4" name="Picture 3">
            <a:extLst>
              <a:ext uri="{FF2B5EF4-FFF2-40B4-BE49-F238E27FC236}">
                <a16:creationId xmlns:a16="http://schemas.microsoft.com/office/drawing/2014/main" id="{9E8F97F1-A593-D642-9122-E4ED52DB1356}"/>
              </a:ext>
            </a:extLst>
          </p:cNvPr>
          <p:cNvPicPr>
            <a:picLocks noChangeAspect="1"/>
          </p:cNvPicPr>
          <p:nvPr/>
        </p:nvPicPr>
        <p:blipFill rotWithShape="1">
          <a:blip r:embed="rId2"/>
          <a:srcRect r="59316"/>
          <a:stretch/>
        </p:blipFill>
        <p:spPr>
          <a:xfrm>
            <a:off x="8001001" y="171642"/>
            <a:ext cx="2446814" cy="1614931"/>
          </a:xfrm>
          <a:prstGeom prst="rect">
            <a:avLst/>
          </a:prstGeom>
        </p:spPr>
      </p:pic>
      <p:pic>
        <p:nvPicPr>
          <p:cNvPr id="10" name="Picture 9">
            <a:extLst>
              <a:ext uri="{FF2B5EF4-FFF2-40B4-BE49-F238E27FC236}">
                <a16:creationId xmlns:a16="http://schemas.microsoft.com/office/drawing/2014/main" id="{97E7431B-CE8B-9941-A052-5BE611CFB10A}"/>
              </a:ext>
            </a:extLst>
          </p:cNvPr>
          <p:cNvPicPr>
            <a:picLocks noChangeAspect="1"/>
          </p:cNvPicPr>
          <p:nvPr/>
        </p:nvPicPr>
        <p:blipFill rotWithShape="1">
          <a:blip r:embed="rId3"/>
          <a:srcRect l="22543" t="26251" r="16467" b="28040"/>
          <a:stretch/>
        </p:blipFill>
        <p:spPr>
          <a:xfrm>
            <a:off x="-6343" y="1844540"/>
            <a:ext cx="12196100" cy="5712914"/>
          </a:xfrm>
          <a:prstGeom prst="rect">
            <a:avLst/>
          </a:prstGeom>
        </p:spPr>
      </p:pic>
      <p:sp>
        <p:nvSpPr>
          <p:cNvPr id="3" name="Rectangle 2">
            <a:extLst>
              <a:ext uri="{FF2B5EF4-FFF2-40B4-BE49-F238E27FC236}">
                <a16:creationId xmlns:a16="http://schemas.microsoft.com/office/drawing/2014/main" id="{13451514-5041-334E-802A-43CEF5B9A866}"/>
              </a:ext>
            </a:extLst>
          </p:cNvPr>
          <p:cNvSpPr/>
          <p:nvPr/>
        </p:nvSpPr>
        <p:spPr>
          <a:xfrm>
            <a:off x="0" y="2576459"/>
            <a:ext cx="12382500" cy="907234"/>
          </a:xfrm>
          <a:prstGeom prst="rect">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6774BD69-87A4-7041-96E9-53B1B2FD53E8}"/>
              </a:ext>
            </a:extLst>
          </p:cNvPr>
          <p:cNvSpPr/>
          <p:nvPr/>
        </p:nvSpPr>
        <p:spPr>
          <a:xfrm>
            <a:off x="0" y="3483693"/>
            <a:ext cx="11209815" cy="377994"/>
          </a:xfrm>
          <a:prstGeom prst="rect">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7F9BB8A6-8B57-4B4A-B88C-E5832B1A5844}"/>
              </a:ext>
            </a:extLst>
          </p:cNvPr>
          <p:cNvSpPr/>
          <p:nvPr/>
        </p:nvSpPr>
        <p:spPr>
          <a:xfrm>
            <a:off x="2243" y="4533444"/>
            <a:ext cx="12187514" cy="672898"/>
          </a:xfrm>
          <a:prstGeom prst="rect">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Rectangle 10">
            <a:extLst>
              <a:ext uri="{FF2B5EF4-FFF2-40B4-BE49-F238E27FC236}">
                <a16:creationId xmlns:a16="http://schemas.microsoft.com/office/drawing/2014/main" id="{C54703DD-B03F-CC46-AC5C-C8160BD47063}"/>
              </a:ext>
            </a:extLst>
          </p:cNvPr>
          <p:cNvSpPr/>
          <p:nvPr/>
        </p:nvSpPr>
        <p:spPr>
          <a:xfrm>
            <a:off x="11494253" y="4194006"/>
            <a:ext cx="3473822" cy="377994"/>
          </a:xfrm>
          <a:prstGeom prst="rect">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tangle 13">
            <a:extLst>
              <a:ext uri="{FF2B5EF4-FFF2-40B4-BE49-F238E27FC236}">
                <a16:creationId xmlns:a16="http://schemas.microsoft.com/office/drawing/2014/main" id="{8F8D9138-2429-B44C-AABD-DD7803B55BDE}"/>
              </a:ext>
            </a:extLst>
          </p:cNvPr>
          <p:cNvSpPr/>
          <p:nvPr/>
        </p:nvSpPr>
        <p:spPr>
          <a:xfrm>
            <a:off x="5834882" y="3141799"/>
            <a:ext cx="285395" cy="189659"/>
          </a:xfrm>
          <a:prstGeom prst="rect">
            <a:avLst/>
          </a:prstGeom>
          <a:solidFill>
            <a:schemeClr val="bg2">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a:extLst>
              <a:ext uri="{FF2B5EF4-FFF2-40B4-BE49-F238E27FC236}">
                <a16:creationId xmlns:a16="http://schemas.microsoft.com/office/drawing/2014/main" id="{82FE9608-D089-D34D-B2E1-A9C9A727B633}"/>
              </a:ext>
            </a:extLst>
          </p:cNvPr>
          <p:cNvSpPr/>
          <p:nvPr/>
        </p:nvSpPr>
        <p:spPr>
          <a:xfrm>
            <a:off x="-17926" y="3621882"/>
            <a:ext cx="744067" cy="211930"/>
          </a:xfrm>
          <a:prstGeom prst="rect">
            <a:avLst/>
          </a:prstGeom>
          <a:solidFill>
            <a:schemeClr val="bg2">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15">
            <a:extLst>
              <a:ext uri="{FF2B5EF4-FFF2-40B4-BE49-F238E27FC236}">
                <a16:creationId xmlns:a16="http://schemas.microsoft.com/office/drawing/2014/main" id="{25A57401-E469-2940-A03A-E6091DB530F7}"/>
              </a:ext>
            </a:extLst>
          </p:cNvPr>
          <p:cNvSpPr/>
          <p:nvPr/>
        </p:nvSpPr>
        <p:spPr>
          <a:xfrm>
            <a:off x="5116058" y="5878098"/>
            <a:ext cx="12187514" cy="1729973"/>
          </a:xfrm>
          <a:prstGeom prst="rect">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16">
            <a:extLst>
              <a:ext uri="{FF2B5EF4-FFF2-40B4-BE49-F238E27FC236}">
                <a16:creationId xmlns:a16="http://schemas.microsoft.com/office/drawing/2014/main" id="{19B40946-93F8-D94F-AF4C-DC760C754E71}"/>
              </a:ext>
            </a:extLst>
          </p:cNvPr>
          <p:cNvSpPr/>
          <p:nvPr/>
        </p:nvSpPr>
        <p:spPr>
          <a:xfrm>
            <a:off x="-22032" y="6177297"/>
            <a:ext cx="5138090" cy="1729973"/>
          </a:xfrm>
          <a:prstGeom prst="rect">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Rectangle 17">
            <a:extLst>
              <a:ext uri="{FF2B5EF4-FFF2-40B4-BE49-F238E27FC236}">
                <a16:creationId xmlns:a16="http://schemas.microsoft.com/office/drawing/2014/main" id="{E3CDD4C9-F6BD-8843-81A4-7818C583BF14}"/>
              </a:ext>
            </a:extLst>
          </p:cNvPr>
          <p:cNvSpPr/>
          <p:nvPr/>
        </p:nvSpPr>
        <p:spPr>
          <a:xfrm>
            <a:off x="-1935997" y="5167786"/>
            <a:ext cx="3473822" cy="377994"/>
          </a:xfrm>
          <a:prstGeom prst="rect">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28779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Previous courses</a:t>
            </a:r>
          </a:p>
        </p:txBody>
      </p:sp>
      <p:sp>
        <p:nvSpPr>
          <p:cNvPr id="4" name="TextBox 3">
            <a:extLst>
              <a:ext uri="{FF2B5EF4-FFF2-40B4-BE49-F238E27FC236}">
                <a16:creationId xmlns:a16="http://schemas.microsoft.com/office/drawing/2014/main" id="{0FB8D0E1-2118-9E43-8D11-6E6B1D99A39C}"/>
              </a:ext>
            </a:extLst>
          </p:cNvPr>
          <p:cNvSpPr txBox="1"/>
          <p:nvPr/>
        </p:nvSpPr>
        <p:spPr>
          <a:xfrm>
            <a:off x="7935481" y="4427475"/>
            <a:ext cx="4055406" cy="646331"/>
          </a:xfrm>
          <a:prstGeom prst="rect">
            <a:avLst/>
          </a:prstGeom>
          <a:noFill/>
        </p:spPr>
        <p:txBody>
          <a:bodyPr wrap="none" rtlCol="0">
            <a:spAutoFit/>
          </a:bodyPr>
          <a:lstStyle/>
          <a:p>
            <a:r>
              <a:rPr lang="en-GB" sz="3600" dirty="0">
                <a:solidFill>
                  <a:schemeClr val="accent1"/>
                </a:solidFill>
              </a:rPr>
              <a:t>CELL BLOCK SCIENCE</a:t>
            </a:r>
          </a:p>
        </p:txBody>
      </p:sp>
      <p:pic>
        <p:nvPicPr>
          <p:cNvPr id="6" name="Picture 5">
            <a:extLst>
              <a:ext uri="{FF2B5EF4-FFF2-40B4-BE49-F238E27FC236}">
                <a16:creationId xmlns:a16="http://schemas.microsoft.com/office/drawing/2014/main" id="{5B9422B3-77BA-4E40-99C0-503F8427C392}"/>
              </a:ext>
            </a:extLst>
          </p:cNvPr>
          <p:cNvPicPr>
            <a:picLocks noChangeAspect="1"/>
          </p:cNvPicPr>
          <p:nvPr/>
        </p:nvPicPr>
        <p:blipFill>
          <a:blip r:embed="rId2"/>
          <a:stretch>
            <a:fillRect/>
          </a:stretch>
        </p:blipFill>
        <p:spPr>
          <a:xfrm>
            <a:off x="7409327" y="4967785"/>
            <a:ext cx="5038165" cy="1206914"/>
          </a:xfrm>
          <a:prstGeom prst="rect">
            <a:avLst/>
          </a:prstGeom>
        </p:spPr>
      </p:pic>
      <p:pic>
        <p:nvPicPr>
          <p:cNvPr id="8" name="Picture 7">
            <a:extLst>
              <a:ext uri="{FF2B5EF4-FFF2-40B4-BE49-F238E27FC236}">
                <a16:creationId xmlns:a16="http://schemas.microsoft.com/office/drawing/2014/main" id="{CB54A671-BCB8-404A-8087-9603AA1BBFF4}"/>
              </a:ext>
            </a:extLst>
          </p:cNvPr>
          <p:cNvPicPr>
            <a:picLocks noChangeAspect="1"/>
          </p:cNvPicPr>
          <p:nvPr/>
        </p:nvPicPr>
        <p:blipFill>
          <a:blip r:embed="rId3"/>
          <a:stretch>
            <a:fillRect/>
          </a:stretch>
        </p:blipFill>
        <p:spPr>
          <a:xfrm>
            <a:off x="222250" y="1548137"/>
            <a:ext cx="11747500" cy="1689100"/>
          </a:xfrm>
          <a:prstGeom prst="rect">
            <a:avLst/>
          </a:prstGeom>
        </p:spPr>
      </p:pic>
      <p:pic>
        <p:nvPicPr>
          <p:cNvPr id="13" name="Picture 12">
            <a:extLst>
              <a:ext uri="{FF2B5EF4-FFF2-40B4-BE49-F238E27FC236}">
                <a16:creationId xmlns:a16="http://schemas.microsoft.com/office/drawing/2014/main" id="{20198803-D0A5-3D47-BD60-30498A784F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795" y="3429000"/>
            <a:ext cx="3079970" cy="1329440"/>
          </a:xfrm>
          <a:prstGeom prst="rect">
            <a:avLst/>
          </a:prstGeom>
        </p:spPr>
      </p:pic>
    </p:spTree>
    <p:extLst>
      <p:ext uri="{BB962C8B-B14F-4D97-AF65-F5344CB8AC3E}">
        <p14:creationId xmlns:p14="http://schemas.microsoft.com/office/powerpoint/2010/main" val="36239902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Previous courses</a:t>
            </a:r>
          </a:p>
        </p:txBody>
      </p:sp>
      <p:sp>
        <p:nvSpPr>
          <p:cNvPr id="4" name="TextBox 3">
            <a:extLst>
              <a:ext uri="{FF2B5EF4-FFF2-40B4-BE49-F238E27FC236}">
                <a16:creationId xmlns:a16="http://schemas.microsoft.com/office/drawing/2014/main" id="{0FB8D0E1-2118-9E43-8D11-6E6B1D99A39C}"/>
              </a:ext>
            </a:extLst>
          </p:cNvPr>
          <p:cNvSpPr txBox="1"/>
          <p:nvPr/>
        </p:nvSpPr>
        <p:spPr>
          <a:xfrm>
            <a:off x="7935481" y="4427475"/>
            <a:ext cx="4055406" cy="646331"/>
          </a:xfrm>
          <a:prstGeom prst="rect">
            <a:avLst/>
          </a:prstGeom>
          <a:noFill/>
        </p:spPr>
        <p:txBody>
          <a:bodyPr wrap="none" rtlCol="0">
            <a:spAutoFit/>
          </a:bodyPr>
          <a:lstStyle/>
          <a:p>
            <a:r>
              <a:rPr lang="en-GB" sz="3600" dirty="0">
                <a:solidFill>
                  <a:schemeClr val="accent1"/>
                </a:solidFill>
              </a:rPr>
              <a:t>CELL BLOCK SCIENCE</a:t>
            </a:r>
          </a:p>
        </p:txBody>
      </p:sp>
      <p:pic>
        <p:nvPicPr>
          <p:cNvPr id="6" name="Picture 5">
            <a:extLst>
              <a:ext uri="{FF2B5EF4-FFF2-40B4-BE49-F238E27FC236}">
                <a16:creationId xmlns:a16="http://schemas.microsoft.com/office/drawing/2014/main" id="{5B9422B3-77BA-4E40-99C0-503F8427C392}"/>
              </a:ext>
            </a:extLst>
          </p:cNvPr>
          <p:cNvPicPr>
            <a:picLocks noChangeAspect="1"/>
          </p:cNvPicPr>
          <p:nvPr/>
        </p:nvPicPr>
        <p:blipFill>
          <a:blip r:embed="rId2"/>
          <a:stretch>
            <a:fillRect/>
          </a:stretch>
        </p:blipFill>
        <p:spPr>
          <a:xfrm>
            <a:off x="7409327" y="4967785"/>
            <a:ext cx="5038165" cy="1206914"/>
          </a:xfrm>
          <a:prstGeom prst="rect">
            <a:avLst/>
          </a:prstGeom>
        </p:spPr>
      </p:pic>
      <p:pic>
        <p:nvPicPr>
          <p:cNvPr id="8" name="Picture 7">
            <a:extLst>
              <a:ext uri="{FF2B5EF4-FFF2-40B4-BE49-F238E27FC236}">
                <a16:creationId xmlns:a16="http://schemas.microsoft.com/office/drawing/2014/main" id="{CB54A671-BCB8-404A-8087-9603AA1BBFF4}"/>
              </a:ext>
            </a:extLst>
          </p:cNvPr>
          <p:cNvPicPr>
            <a:picLocks noChangeAspect="1"/>
          </p:cNvPicPr>
          <p:nvPr/>
        </p:nvPicPr>
        <p:blipFill>
          <a:blip r:embed="rId3"/>
          <a:stretch>
            <a:fillRect/>
          </a:stretch>
        </p:blipFill>
        <p:spPr>
          <a:xfrm>
            <a:off x="222250" y="1548137"/>
            <a:ext cx="11747500" cy="1689100"/>
          </a:xfrm>
          <a:prstGeom prst="rect">
            <a:avLst/>
          </a:prstGeom>
        </p:spPr>
      </p:pic>
      <p:pic>
        <p:nvPicPr>
          <p:cNvPr id="13" name="Picture 12">
            <a:extLst>
              <a:ext uri="{FF2B5EF4-FFF2-40B4-BE49-F238E27FC236}">
                <a16:creationId xmlns:a16="http://schemas.microsoft.com/office/drawing/2014/main" id="{20198803-D0A5-3D47-BD60-30498A784F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795" y="3429000"/>
            <a:ext cx="3079970" cy="1329440"/>
          </a:xfrm>
          <a:prstGeom prst="rect">
            <a:avLst/>
          </a:prstGeom>
        </p:spPr>
      </p:pic>
      <p:sp>
        <p:nvSpPr>
          <p:cNvPr id="7" name="TextBox 6">
            <a:extLst>
              <a:ext uri="{FF2B5EF4-FFF2-40B4-BE49-F238E27FC236}">
                <a16:creationId xmlns:a16="http://schemas.microsoft.com/office/drawing/2014/main" id="{0D66EFDF-D2E0-1942-AD24-482E8D61E583}"/>
              </a:ext>
            </a:extLst>
          </p:cNvPr>
          <p:cNvSpPr txBox="1"/>
          <p:nvPr/>
        </p:nvSpPr>
        <p:spPr>
          <a:xfrm>
            <a:off x="5534514" y="5943765"/>
            <a:ext cx="1577868" cy="369332"/>
          </a:xfrm>
          <a:prstGeom prst="rect">
            <a:avLst/>
          </a:prstGeom>
          <a:noFill/>
        </p:spPr>
        <p:txBody>
          <a:bodyPr wrap="none" rtlCol="0">
            <a:spAutoFit/>
          </a:bodyPr>
          <a:lstStyle/>
          <a:p>
            <a:r>
              <a:rPr lang="en-GB" i="1" dirty="0" err="1"/>
              <a:t>Mhairi</a:t>
            </a:r>
            <a:r>
              <a:rPr lang="en-GB" i="1" dirty="0"/>
              <a:t> Stewart</a:t>
            </a:r>
          </a:p>
        </p:txBody>
      </p:sp>
      <p:pic>
        <p:nvPicPr>
          <p:cNvPr id="9" name="Picture 8">
            <a:extLst>
              <a:ext uri="{FF2B5EF4-FFF2-40B4-BE49-F238E27FC236}">
                <a16:creationId xmlns:a16="http://schemas.microsoft.com/office/drawing/2014/main" id="{D5DB493A-5CA3-ED42-AFF0-AFFB64E3D5CE}"/>
              </a:ext>
            </a:extLst>
          </p:cNvPr>
          <p:cNvPicPr>
            <a:picLocks noChangeAspect="1"/>
          </p:cNvPicPr>
          <p:nvPr/>
        </p:nvPicPr>
        <p:blipFill>
          <a:blip r:embed="rId5"/>
          <a:stretch>
            <a:fillRect/>
          </a:stretch>
        </p:blipFill>
        <p:spPr>
          <a:xfrm>
            <a:off x="4827858" y="3916986"/>
            <a:ext cx="2536283" cy="1690855"/>
          </a:xfrm>
          <a:prstGeom prst="rect">
            <a:avLst/>
          </a:prstGeom>
        </p:spPr>
      </p:pic>
      <p:sp>
        <p:nvSpPr>
          <p:cNvPr id="10" name="TextBox 9">
            <a:extLst>
              <a:ext uri="{FF2B5EF4-FFF2-40B4-BE49-F238E27FC236}">
                <a16:creationId xmlns:a16="http://schemas.microsoft.com/office/drawing/2014/main" id="{FA0C6386-5578-4F42-A2FD-85A93EE12707}"/>
              </a:ext>
            </a:extLst>
          </p:cNvPr>
          <p:cNvSpPr txBox="1"/>
          <p:nvPr/>
        </p:nvSpPr>
        <p:spPr>
          <a:xfrm>
            <a:off x="2022791" y="6174699"/>
            <a:ext cx="1372492" cy="369332"/>
          </a:xfrm>
          <a:prstGeom prst="rect">
            <a:avLst/>
          </a:prstGeom>
          <a:noFill/>
        </p:spPr>
        <p:txBody>
          <a:bodyPr wrap="none" rtlCol="0">
            <a:spAutoFit/>
          </a:bodyPr>
          <a:lstStyle/>
          <a:p>
            <a:r>
              <a:rPr lang="en-GB" i="1" dirty="0"/>
              <a:t>Hannah King</a:t>
            </a:r>
          </a:p>
        </p:txBody>
      </p:sp>
      <p:pic>
        <p:nvPicPr>
          <p:cNvPr id="11" name="Picture 10">
            <a:extLst>
              <a:ext uri="{FF2B5EF4-FFF2-40B4-BE49-F238E27FC236}">
                <a16:creationId xmlns:a16="http://schemas.microsoft.com/office/drawing/2014/main" id="{5EC07E4F-E0B1-1845-91BA-BD8636D9290A}"/>
              </a:ext>
            </a:extLst>
          </p:cNvPr>
          <p:cNvPicPr>
            <a:picLocks noChangeAspect="1"/>
          </p:cNvPicPr>
          <p:nvPr/>
        </p:nvPicPr>
        <p:blipFill rotWithShape="1">
          <a:blip r:embed="rId6"/>
          <a:srcRect l="11513" t="23583" r="8087"/>
          <a:stretch/>
        </p:blipFill>
        <p:spPr>
          <a:xfrm>
            <a:off x="58291" y="4750471"/>
            <a:ext cx="1874812" cy="2105929"/>
          </a:xfrm>
          <a:prstGeom prst="rect">
            <a:avLst/>
          </a:prstGeom>
        </p:spPr>
      </p:pic>
    </p:spTree>
    <p:extLst>
      <p:ext uri="{BB962C8B-B14F-4D97-AF65-F5344CB8AC3E}">
        <p14:creationId xmlns:p14="http://schemas.microsoft.com/office/powerpoint/2010/main" val="24125655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Input from inmates &amp; others</a:t>
            </a:r>
          </a:p>
        </p:txBody>
      </p:sp>
      <p:pic>
        <p:nvPicPr>
          <p:cNvPr id="5" name="Picture 4">
            <a:extLst>
              <a:ext uri="{FF2B5EF4-FFF2-40B4-BE49-F238E27FC236}">
                <a16:creationId xmlns:a16="http://schemas.microsoft.com/office/drawing/2014/main" id="{9AF744A8-63D5-E441-BAD6-415B34A74BB4}"/>
              </a:ext>
            </a:extLst>
          </p:cNvPr>
          <p:cNvPicPr>
            <a:picLocks noChangeAspect="1"/>
          </p:cNvPicPr>
          <p:nvPr/>
        </p:nvPicPr>
        <p:blipFill>
          <a:blip r:embed="rId2"/>
          <a:stretch>
            <a:fillRect/>
          </a:stretch>
        </p:blipFill>
        <p:spPr>
          <a:xfrm>
            <a:off x="7938621" y="1259541"/>
            <a:ext cx="3898900" cy="2590800"/>
          </a:xfrm>
          <a:prstGeom prst="rect">
            <a:avLst/>
          </a:prstGeom>
        </p:spPr>
      </p:pic>
      <p:pic>
        <p:nvPicPr>
          <p:cNvPr id="9" name="Picture 8">
            <a:extLst>
              <a:ext uri="{FF2B5EF4-FFF2-40B4-BE49-F238E27FC236}">
                <a16:creationId xmlns:a16="http://schemas.microsoft.com/office/drawing/2014/main" id="{56672849-B13F-F749-A242-2B0FD7F5FFF9}"/>
              </a:ext>
            </a:extLst>
          </p:cNvPr>
          <p:cNvPicPr>
            <a:picLocks noChangeAspect="1"/>
          </p:cNvPicPr>
          <p:nvPr/>
        </p:nvPicPr>
        <p:blipFill>
          <a:blip r:embed="rId3"/>
          <a:stretch>
            <a:fillRect/>
          </a:stretch>
        </p:blipFill>
        <p:spPr>
          <a:xfrm>
            <a:off x="769270" y="1306419"/>
            <a:ext cx="6685630" cy="5159562"/>
          </a:xfrm>
          <a:prstGeom prst="rect">
            <a:avLst/>
          </a:prstGeom>
        </p:spPr>
      </p:pic>
      <p:pic>
        <p:nvPicPr>
          <p:cNvPr id="11" name="Picture 10">
            <a:extLst>
              <a:ext uri="{FF2B5EF4-FFF2-40B4-BE49-F238E27FC236}">
                <a16:creationId xmlns:a16="http://schemas.microsoft.com/office/drawing/2014/main" id="{7A8CE3A8-AE92-4A47-8450-30E0047D5ABD}"/>
              </a:ext>
            </a:extLst>
          </p:cNvPr>
          <p:cNvPicPr>
            <a:picLocks noChangeAspect="1"/>
          </p:cNvPicPr>
          <p:nvPr/>
        </p:nvPicPr>
        <p:blipFill>
          <a:blip r:embed="rId4"/>
          <a:stretch>
            <a:fillRect/>
          </a:stretch>
        </p:blipFill>
        <p:spPr>
          <a:xfrm>
            <a:off x="7938621" y="3928969"/>
            <a:ext cx="3898900" cy="2590800"/>
          </a:xfrm>
          <a:prstGeom prst="rect">
            <a:avLst/>
          </a:prstGeom>
        </p:spPr>
      </p:pic>
      <p:sp>
        <p:nvSpPr>
          <p:cNvPr id="12" name="Oval 11">
            <a:extLst>
              <a:ext uri="{FF2B5EF4-FFF2-40B4-BE49-F238E27FC236}">
                <a16:creationId xmlns:a16="http://schemas.microsoft.com/office/drawing/2014/main" id="{91149E98-2F2E-F04A-A165-E9ED472B35BA}"/>
              </a:ext>
            </a:extLst>
          </p:cNvPr>
          <p:cNvSpPr/>
          <p:nvPr/>
        </p:nvSpPr>
        <p:spPr>
          <a:xfrm>
            <a:off x="3845859" y="5715000"/>
            <a:ext cx="225885" cy="134471"/>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401515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D5035-185E-A84C-A8A0-7EE861801CD1}"/>
              </a:ext>
            </a:extLst>
          </p:cNvPr>
          <p:cNvSpPr>
            <a:spLocks noGrp="1"/>
          </p:cNvSpPr>
          <p:nvPr>
            <p:ph type="title"/>
          </p:nvPr>
        </p:nvSpPr>
        <p:spPr/>
        <p:txBody>
          <a:bodyPr/>
          <a:lstStyle/>
          <a:p>
            <a:r>
              <a:rPr lang="en-GB" b="1" dirty="0"/>
              <a:t>Challenges</a:t>
            </a:r>
          </a:p>
        </p:txBody>
      </p:sp>
      <p:sp>
        <p:nvSpPr>
          <p:cNvPr id="3" name="Content Placeholder 2">
            <a:extLst>
              <a:ext uri="{FF2B5EF4-FFF2-40B4-BE49-F238E27FC236}">
                <a16:creationId xmlns:a16="http://schemas.microsoft.com/office/drawing/2014/main" id="{B90AE54A-A9DB-5543-B3CE-61B4E1BF3CBA}"/>
              </a:ext>
            </a:extLst>
          </p:cNvPr>
          <p:cNvSpPr>
            <a:spLocks noGrp="1"/>
          </p:cNvSpPr>
          <p:nvPr>
            <p:ph idx="1"/>
          </p:nvPr>
        </p:nvSpPr>
        <p:spPr/>
        <p:txBody>
          <a:bodyPr>
            <a:normAutofit/>
          </a:bodyPr>
          <a:lstStyle/>
          <a:p>
            <a:r>
              <a:rPr lang="en-GB" dirty="0"/>
              <a:t>An important aspect of prison teaching is to ensure </a:t>
            </a:r>
            <a:r>
              <a:rPr lang="en-GB" b="1" dirty="0"/>
              <a:t>consistency</a:t>
            </a:r>
            <a:r>
              <a:rPr lang="en-GB" dirty="0"/>
              <a:t> each week – trust needs to be earned in the classroom</a:t>
            </a:r>
          </a:p>
          <a:p>
            <a:endParaRPr lang="en-GB" dirty="0"/>
          </a:p>
          <a:p>
            <a:r>
              <a:rPr lang="en-GB" b="1" dirty="0"/>
              <a:t>Inclusivity</a:t>
            </a:r>
            <a:r>
              <a:rPr lang="en-GB" dirty="0"/>
              <a:t> of all students is important at all times </a:t>
            </a:r>
          </a:p>
          <a:p>
            <a:endParaRPr lang="en-GB" dirty="0"/>
          </a:p>
          <a:p>
            <a:r>
              <a:rPr lang="en-GB" dirty="0"/>
              <a:t>The students will have varied educational abilities </a:t>
            </a:r>
            <a:r>
              <a:rPr lang="en-GB" b="1" dirty="0"/>
              <a:t>(accessible and engaging) </a:t>
            </a:r>
          </a:p>
          <a:p>
            <a:endParaRPr lang="en-GB" dirty="0"/>
          </a:p>
          <a:p>
            <a:r>
              <a:rPr lang="en-GB" dirty="0"/>
              <a:t>There will be </a:t>
            </a:r>
            <a:r>
              <a:rPr lang="en-GB" b="1" dirty="0"/>
              <a:t>no access to internet </a:t>
            </a:r>
            <a:r>
              <a:rPr lang="en-GB" dirty="0"/>
              <a:t>at any point</a:t>
            </a:r>
          </a:p>
          <a:p>
            <a:pPr marL="0" indent="0">
              <a:buNone/>
            </a:pPr>
            <a:endParaRPr lang="en-CA" dirty="0"/>
          </a:p>
          <a:p>
            <a:endParaRPr lang="en-GB" dirty="0"/>
          </a:p>
        </p:txBody>
      </p:sp>
    </p:spTree>
    <p:extLst>
      <p:ext uri="{BB962C8B-B14F-4D97-AF65-F5344CB8AC3E}">
        <p14:creationId xmlns:p14="http://schemas.microsoft.com/office/powerpoint/2010/main" val="42162447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A Short History…</a:t>
            </a:r>
          </a:p>
        </p:txBody>
      </p:sp>
      <p:pic>
        <p:nvPicPr>
          <p:cNvPr id="4" name="Picture 3">
            <a:extLst>
              <a:ext uri="{FF2B5EF4-FFF2-40B4-BE49-F238E27FC236}">
                <a16:creationId xmlns:a16="http://schemas.microsoft.com/office/drawing/2014/main" id="{F37A26EA-1BB0-9C41-89A9-5BC0EF51C21C}"/>
              </a:ext>
            </a:extLst>
          </p:cNvPr>
          <p:cNvPicPr>
            <a:picLocks noChangeAspect="1"/>
          </p:cNvPicPr>
          <p:nvPr/>
        </p:nvPicPr>
        <p:blipFill rotWithShape="1">
          <a:blip r:embed="rId2"/>
          <a:srcRect l="10494" t="15037" r="15529" b="48704"/>
          <a:stretch/>
        </p:blipFill>
        <p:spPr>
          <a:xfrm>
            <a:off x="0" y="1586757"/>
            <a:ext cx="6879486" cy="2218765"/>
          </a:xfrm>
          <a:prstGeom prst="rect">
            <a:avLst/>
          </a:prstGeom>
        </p:spPr>
      </p:pic>
      <p:pic>
        <p:nvPicPr>
          <p:cNvPr id="8" name="Picture 7">
            <a:extLst>
              <a:ext uri="{FF2B5EF4-FFF2-40B4-BE49-F238E27FC236}">
                <a16:creationId xmlns:a16="http://schemas.microsoft.com/office/drawing/2014/main" id="{F704E013-8917-CF42-81BD-C6BD6FD34BFE}"/>
              </a:ext>
            </a:extLst>
          </p:cNvPr>
          <p:cNvPicPr>
            <a:picLocks noChangeAspect="1"/>
          </p:cNvPicPr>
          <p:nvPr/>
        </p:nvPicPr>
        <p:blipFill>
          <a:blip r:embed="rId3"/>
          <a:stretch>
            <a:fillRect/>
          </a:stretch>
        </p:blipFill>
        <p:spPr>
          <a:xfrm>
            <a:off x="7437817" y="0"/>
            <a:ext cx="4362624" cy="6858000"/>
          </a:xfrm>
          <a:prstGeom prst="rect">
            <a:avLst/>
          </a:prstGeom>
        </p:spPr>
      </p:pic>
    </p:spTree>
    <p:extLst>
      <p:ext uri="{BB962C8B-B14F-4D97-AF65-F5344CB8AC3E}">
        <p14:creationId xmlns:p14="http://schemas.microsoft.com/office/powerpoint/2010/main" val="6845925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A Short History…</a:t>
            </a:r>
          </a:p>
        </p:txBody>
      </p:sp>
      <p:pic>
        <p:nvPicPr>
          <p:cNvPr id="4" name="Picture 3">
            <a:extLst>
              <a:ext uri="{FF2B5EF4-FFF2-40B4-BE49-F238E27FC236}">
                <a16:creationId xmlns:a16="http://schemas.microsoft.com/office/drawing/2014/main" id="{F37A26EA-1BB0-9C41-89A9-5BC0EF51C21C}"/>
              </a:ext>
            </a:extLst>
          </p:cNvPr>
          <p:cNvPicPr>
            <a:picLocks noChangeAspect="1"/>
          </p:cNvPicPr>
          <p:nvPr/>
        </p:nvPicPr>
        <p:blipFill rotWithShape="1">
          <a:blip r:embed="rId2"/>
          <a:srcRect l="10494" t="15037" r="15529" b="48704"/>
          <a:stretch/>
        </p:blipFill>
        <p:spPr>
          <a:xfrm>
            <a:off x="0" y="1586757"/>
            <a:ext cx="6879486" cy="2218765"/>
          </a:xfrm>
          <a:prstGeom prst="rect">
            <a:avLst/>
          </a:prstGeom>
        </p:spPr>
      </p:pic>
      <p:pic>
        <p:nvPicPr>
          <p:cNvPr id="8" name="Picture 7">
            <a:extLst>
              <a:ext uri="{FF2B5EF4-FFF2-40B4-BE49-F238E27FC236}">
                <a16:creationId xmlns:a16="http://schemas.microsoft.com/office/drawing/2014/main" id="{F704E013-8917-CF42-81BD-C6BD6FD34BFE}"/>
              </a:ext>
            </a:extLst>
          </p:cNvPr>
          <p:cNvPicPr>
            <a:picLocks noChangeAspect="1"/>
          </p:cNvPicPr>
          <p:nvPr/>
        </p:nvPicPr>
        <p:blipFill>
          <a:blip r:embed="rId3"/>
          <a:stretch>
            <a:fillRect/>
          </a:stretch>
        </p:blipFill>
        <p:spPr>
          <a:xfrm>
            <a:off x="7437817" y="0"/>
            <a:ext cx="4362624" cy="6858000"/>
          </a:xfrm>
          <a:prstGeom prst="rect">
            <a:avLst/>
          </a:prstGeom>
        </p:spPr>
      </p:pic>
      <p:pic>
        <p:nvPicPr>
          <p:cNvPr id="5" name="Picture 4">
            <a:extLst>
              <a:ext uri="{FF2B5EF4-FFF2-40B4-BE49-F238E27FC236}">
                <a16:creationId xmlns:a16="http://schemas.microsoft.com/office/drawing/2014/main" id="{33D73C77-553A-5F45-86C5-8F895E5F371F}"/>
              </a:ext>
            </a:extLst>
          </p:cNvPr>
          <p:cNvPicPr>
            <a:picLocks noChangeAspect="1"/>
          </p:cNvPicPr>
          <p:nvPr/>
        </p:nvPicPr>
        <p:blipFill>
          <a:blip r:embed="rId4"/>
          <a:stretch>
            <a:fillRect/>
          </a:stretch>
        </p:blipFill>
        <p:spPr>
          <a:xfrm>
            <a:off x="1181011" y="4049254"/>
            <a:ext cx="4871374" cy="2443621"/>
          </a:xfrm>
          <a:prstGeom prst="rect">
            <a:avLst/>
          </a:prstGeom>
        </p:spPr>
      </p:pic>
    </p:spTree>
    <p:extLst>
      <p:ext uri="{BB962C8B-B14F-4D97-AF65-F5344CB8AC3E}">
        <p14:creationId xmlns:p14="http://schemas.microsoft.com/office/powerpoint/2010/main" val="2676412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D5035-185E-A84C-A8A0-7EE861801CD1}"/>
              </a:ext>
            </a:extLst>
          </p:cNvPr>
          <p:cNvSpPr>
            <a:spLocks noGrp="1"/>
          </p:cNvSpPr>
          <p:nvPr>
            <p:ph type="title"/>
          </p:nvPr>
        </p:nvSpPr>
        <p:spPr>
          <a:xfrm>
            <a:off x="838200" y="-11390"/>
            <a:ext cx="10515600" cy="1325563"/>
          </a:xfrm>
        </p:spPr>
        <p:txBody>
          <a:bodyPr/>
          <a:lstStyle/>
          <a:p>
            <a:r>
              <a:rPr lang="en-GB" b="1" dirty="0"/>
              <a:t>Outline</a:t>
            </a:r>
          </a:p>
        </p:txBody>
      </p:sp>
      <p:graphicFrame>
        <p:nvGraphicFramePr>
          <p:cNvPr id="6" name="Content Placeholder 5">
            <a:extLst>
              <a:ext uri="{FF2B5EF4-FFF2-40B4-BE49-F238E27FC236}">
                <a16:creationId xmlns:a16="http://schemas.microsoft.com/office/drawing/2014/main" id="{B744331F-17E3-D842-9F84-03464FBD9920}"/>
              </a:ext>
            </a:extLst>
          </p:cNvPr>
          <p:cNvGraphicFramePr>
            <a:graphicFrameLocks noGrp="1"/>
          </p:cNvGraphicFramePr>
          <p:nvPr>
            <p:ph idx="1"/>
            <p:extLst/>
          </p:nvPr>
        </p:nvGraphicFramePr>
        <p:xfrm>
          <a:off x="999564" y="1009381"/>
          <a:ext cx="10564907" cy="5694680"/>
        </p:xfrm>
        <a:graphic>
          <a:graphicData uri="http://schemas.openxmlformats.org/drawingml/2006/table">
            <a:tbl>
              <a:tblPr firstRow="1" bandRow="1">
                <a:tableStyleId>{5C22544A-7EE6-4342-B048-85BDC9FD1C3A}</a:tableStyleId>
              </a:tblPr>
              <a:tblGrid>
                <a:gridCol w="829235">
                  <a:extLst>
                    <a:ext uri="{9D8B030D-6E8A-4147-A177-3AD203B41FA5}">
                      <a16:colId xmlns:a16="http://schemas.microsoft.com/office/drawing/2014/main" val="3961289065"/>
                    </a:ext>
                  </a:extLst>
                </a:gridCol>
                <a:gridCol w="2653554">
                  <a:extLst>
                    <a:ext uri="{9D8B030D-6E8A-4147-A177-3AD203B41FA5}">
                      <a16:colId xmlns:a16="http://schemas.microsoft.com/office/drawing/2014/main" val="4066956961"/>
                    </a:ext>
                  </a:extLst>
                </a:gridCol>
                <a:gridCol w="2725271">
                  <a:extLst>
                    <a:ext uri="{9D8B030D-6E8A-4147-A177-3AD203B41FA5}">
                      <a16:colId xmlns:a16="http://schemas.microsoft.com/office/drawing/2014/main" val="52042451"/>
                    </a:ext>
                  </a:extLst>
                </a:gridCol>
                <a:gridCol w="3263152">
                  <a:extLst>
                    <a:ext uri="{9D8B030D-6E8A-4147-A177-3AD203B41FA5}">
                      <a16:colId xmlns:a16="http://schemas.microsoft.com/office/drawing/2014/main" val="3711402835"/>
                    </a:ext>
                  </a:extLst>
                </a:gridCol>
                <a:gridCol w="1093695">
                  <a:extLst>
                    <a:ext uri="{9D8B030D-6E8A-4147-A177-3AD203B41FA5}">
                      <a16:colId xmlns:a16="http://schemas.microsoft.com/office/drawing/2014/main" val="1203570828"/>
                    </a:ext>
                  </a:extLst>
                </a:gridCol>
              </a:tblGrid>
              <a:tr h="370840">
                <a:tc>
                  <a:txBody>
                    <a:bodyPr/>
                    <a:lstStyle/>
                    <a:p>
                      <a:r>
                        <a:rPr lang="en-GB" dirty="0"/>
                        <a:t>Week</a:t>
                      </a:r>
                    </a:p>
                  </a:txBody>
                  <a:tcPr/>
                </a:tc>
                <a:tc>
                  <a:txBody>
                    <a:bodyPr/>
                    <a:lstStyle/>
                    <a:p>
                      <a:r>
                        <a:rPr lang="en-GB" dirty="0"/>
                        <a:t>Hot topic</a:t>
                      </a:r>
                    </a:p>
                  </a:txBody>
                  <a:tcPr/>
                </a:tc>
                <a:tc>
                  <a:txBody>
                    <a:bodyPr/>
                    <a:lstStyle/>
                    <a:p>
                      <a:r>
                        <a:rPr lang="en-GB" dirty="0"/>
                        <a:t>Scientist</a:t>
                      </a:r>
                    </a:p>
                  </a:txBody>
                  <a:tcPr/>
                </a:tc>
                <a:tc>
                  <a:txBody>
                    <a:bodyPr/>
                    <a:lstStyle/>
                    <a:p>
                      <a:r>
                        <a:rPr lang="en-GB" dirty="0"/>
                        <a:t>Assignment</a:t>
                      </a:r>
                    </a:p>
                  </a:txBody>
                  <a:tcPr/>
                </a:tc>
                <a:tc>
                  <a:txBody>
                    <a:bodyPr/>
                    <a:lstStyle/>
                    <a:p>
                      <a:r>
                        <a:rPr lang="en-GB" dirty="0"/>
                        <a:t>Chapter </a:t>
                      </a:r>
                    </a:p>
                  </a:txBody>
                  <a:tcPr/>
                </a:tc>
                <a:extLst>
                  <a:ext uri="{0D108BD9-81ED-4DB2-BD59-A6C34878D82A}">
                    <a16:rowId xmlns:a16="http://schemas.microsoft.com/office/drawing/2014/main" val="1857716739"/>
                  </a:ext>
                </a:extLst>
              </a:tr>
              <a:tr h="370840">
                <a:tc>
                  <a:txBody>
                    <a:bodyPr/>
                    <a:lstStyle/>
                    <a:p>
                      <a:r>
                        <a:rPr lang="en-GB" dirty="0"/>
                        <a:t>1</a:t>
                      </a:r>
                    </a:p>
                  </a:txBody>
                  <a:tcPr/>
                </a:tc>
                <a:tc>
                  <a:txBody>
                    <a:bodyPr/>
                    <a:lstStyle/>
                    <a:p>
                      <a:r>
                        <a:rPr lang="en-GB" dirty="0"/>
                        <a:t>Introduction and The Scientific Method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Richard Feynman</a:t>
                      </a:r>
                    </a:p>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2969285725"/>
                  </a:ext>
                </a:extLst>
              </a:tr>
              <a:tr h="370840">
                <a:tc>
                  <a:txBody>
                    <a:bodyPr/>
                    <a:lstStyle/>
                    <a:p>
                      <a:r>
                        <a:rPr lang="en-GB" dirty="0"/>
                        <a:t>2</a:t>
                      </a:r>
                    </a:p>
                  </a:txBody>
                  <a:tcPr/>
                </a:tc>
                <a:tc>
                  <a:txBody>
                    <a:bodyPr/>
                    <a:lstStyle/>
                    <a:p>
                      <a:r>
                        <a:rPr lang="en-GB" dirty="0"/>
                        <a:t>CERN / Big Bang/ Higgs Boson</a:t>
                      </a:r>
                    </a:p>
                  </a:txBody>
                  <a:tcPr/>
                </a:tc>
                <a:tc>
                  <a:txBody>
                    <a:bodyPr/>
                    <a:lstStyle/>
                    <a:p>
                      <a:r>
                        <a:rPr lang="en-GB" dirty="0"/>
                        <a:t>Stephen Hawking/Fabiola </a:t>
                      </a:r>
                      <a:r>
                        <a:rPr lang="en-GB" dirty="0" err="1"/>
                        <a:t>Gianotti</a:t>
                      </a:r>
                      <a:endParaRPr lang="en-GB" dirty="0"/>
                    </a:p>
                  </a:txBody>
                  <a:tcPr/>
                </a:tc>
                <a:tc>
                  <a:txBody>
                    <a:bodyPr/>
                    <a:lstStyle/>
                    <a:p>
                      <a:r>
                        <a:rPr lang="en-GB" dirty="0"/>
                        <a:t>Formative assessment</a:t>
                      </a:r>
                    </a:p>
                  </a:txBody>
                  <a:tcPr/>
                </a:tc>
                <a:tc>
                  <a:txBody>
                    <a:bodyPr/>
                    <a:lstStyle/>
                    <a:p>
                      <a:r>
                        <a:rPr lang="en-GB" dirty="0"/>
                        <a:t>1/2/3</a:t>
                      </a:r>
                    </a:p>
                  </a:txBody>
                  <a:tcPr/>
                </a:tc>
                <a:extLst>
                  <a:ext uri="{0D108BD9-81ED-4DB2-BD59-A6C34878D82A}">
                    <a16:rowId xmlns:a16="http://schemas.microsoft.com/office/drawing/2014/main" val="842866050"/>
                  </a:ext>
                </a:extLst>
              </a:tr>
              <a:tr h="370840">
                <a:tc>
                  <a:txBody>
                    <a:bodyPr/>
                    <a:lstStyle/>
                    <a:p>
                      <a:r>
                        <a:rPr lang="en-GB" dirty="0"/>
                        <a:t>3</a:t>
                      </a:r>
                    </a:p>
                  </a:txBody>
                  <a:tcPr/>
                </a:tc>
                <a:tc>
                  <a:txBody>
                    <a:bodyPr/>
                    <a:lstStyle/>
                    <a:p>
                      <a:r>
                        <a:rPr lang="en-GB" dirty="0"/>
                        <a:t>Plate tectonics</a:t>
                      </a:r>
                    </a:p>
                  </a:txBody>
                  <a:tcPr/>
                </a:tc>
                <a:tc>
                  <a:txBody>
                    <a:bodyPr/>
                    <a:lstStyle/>
                    <a:p>
                      <a:r>
                        <a:rPr lang="en-GB" dirty="0"/>
                        <a:t>Alfred Wegener/Mary Anning/William Smith</a:t>
                      </a:r>
                    </a:p>
                  </a:txBody>
                  <a:tcPr/>
                </a:tc>
                <a:tc>
                  <a:txBody>
                    <a:bodyPr/>
                    <a:lstStyle/>
                    <a:p>
                      <a:endParaRPr lang="en-GB" dirty="0"/>
                    </a:p>
                  </a:txBody>
                  <a:tcPr/>
                </a:tc>
                <a:tc>
                  <a:txBody>
                    <a:bodyPr/>
                    <a:lstStyle/>
                    <a:p>
                      <a:r>
                        <a:rPr lang="en-GB" dirty="0"/>
                        <a:t>6/12</a:t>
                      </a:r>
                    </a:p>
                  </a:txBody>
                  <a:tcPr/>
                </a:tc>
                <a:extLst>
                  <a:ext uri="{0D108BD9-81ED-4DB2-BD59-A6C34878D82A}">
                    <a16:rowId xmlns:a16="http://schemas.microsoft.com/office/drawing/2014/main" val="3496167889"/>
                  </a:ext>
                </a:extLst>
              </a:tr>
              <a:tr h="370840">
                <a:tc>
                  <a:txBody>
                    <a:bodyPr/>
                    <a:lstStyle/>
                    <a:p>
                      <a:r>
                        <a:rPr lang="en-GB" dirty="0"/>
                        <a:t>4</a:t>
                      </a:r>
                    </a:p>
                  </a:txBody>
                  <a:tcPr/>
                </a:tc>
                <a:tc>
                  <a:txBody>
                    <a:bodyPr/>
                    <a:lstStyle/>
                    <a:p>
                      <a:r>
                        <a:rPr lang="en-GB" dirty="0"/>
                        <a:t>Radioactivity</a:t>
                      </a:r>
                    </a:p>
                  </a:txBody>
                  <a:tcPr/>
                </a:tc>
                <a:tc>
                  <a:txBody>
                    <a:bodyPr/>
                    <a:lstStyle/>
                    <a:p>
                      <a:r>
                        <a:rPr lang="en-GB" dirty="0"/>
                        <a:t>Marie </a:t>
                      </a:r>
                      <a:r>
                        <a:rPr lang="en-CA" dirty="0" err="1"/>
                        <a:t>Sklodowska</a:t>
                      </a:r>
                      <a:r>
                        <a:rPr lang="en-CA" dirty="0"/>
                        <a:t> </a:t>
                      </a:r>
                      <a:r>
                        <a:rPr lang="en-GB" dirty="0"/>
                        <a:t>Curie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txBody>
                  <a:tcPr/>
                </a:tc>
                <a:tc>
                  <a:txBody>
                    <a:bodyPr/>
                    <a:lstStyle/>
                    <a:p>
                      <a:r>
                        <a:rPr lang="en-GB" dirty="0"/>
                        <a:t>7</a:t>
                      </a:r>
                    </a:p>
                  </a:txBody>
                  <a:tcPr/>
                </a:tc>
                <a:extLst>
                  <a:ext uri="{0D108BD9-81ED-4DB2-BD59-A6C34878D82A}">
                    <a16:rowId xmlns:a16="http://schemas.microsoft.com/office/drawing/2014/main" val="2593100308"/>
                  </a:ext>
                </a:extLst>
              </a:tr>
              <a:tr h="370840">
                <a:tc>
                  <a:txBody>
                    <a:bodyPr/>
                    <a:lstStyle/>
                    <a:p>
                      <a:r>
                        <a:rPr lang="en-GB" dirty="0"/>
                        <a:t>5</a:t>
                      </a:r>
                    </a:p>
                  </a:txBody>
                  <a:tcPr/>
                </a:tc>
                <a:tc>
                  <a:txBody>
                    <a:bodyPr/>
                    <a:lstStyle/>
                    <a:p>
                      <a:r>
                        <a:rPr lang="en-GB" dirty="0"/>
                        <a:t>Relativity and Quantum theory</a:t>
                      </a:r>
                    </a:p>
                  </a:txBody>
                  <a:tcPr/>
                </a:tc>
                <a:tc>
                  <a:txBody>
                    <a:bodyPr/>
                    <a:lstStyle/>
                    <a:p>
                      <a:r>
                        <a:rPr lang="en-GB" dirty="0"/>
                        <a:t>Albert Einstein/Brian Cox</a:t>
                      </a:r>
                    </a:p>
                  </a:txBody>
                  <a:tcPr/>
                </a:tc>
                <a:tc>
                  <a:txBody>
                    <a:bodyPr/>
                    <a:lstStyle/>
                    <a:p>
                      <a:r>
                        <a:rPr lang="en-GB" dirty="0"/>
                        <a:t>Summative assessment 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8/9</a:t>
                      </a:r>
                    </a:p>
                  </a:txBody>
                  <a:tcPr/>
                </a:tc>
                <a:extLst>
                  <a:ext uri="{0D108BD9-81ED-4DB2-BD59-A6C34878D82A}">
                    <a16:rowId xmlns:a16="http://schemas.microsoft.com/office/drawing/2014/main" val="3134743835"/>
                  </a:ext>
                </a:extLst>
              </a:tr>
              <a:tr h="370840">
                <a:tc>
                  <a:txBody>
                    <a:bodyPr/>
                    <a:lstStyle/>
                    <a:p>
                      <a:r>
                        <a:rPr lang="en-GB" dirty="0"/>
                        <a:t>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Space Missions</a:t>
                      </a:r>
                    </a:p>
                  </a:txBody>
                  <a:tcPr/>
                </a:tc>
                <a:tc>
                  <a:txBody>
                    <a:bodyPr/>
                    <a:lstStyle/>
                    <a:p>
                      <a:r>
                        <a:rPr lang="en-GB" dirty="0"/>
                        <a:t>Mars Mission team/Carl Sagan/Johannes Kepler</a:t>
                      </a:r>
                    </a:p>
                  </a:txBody>
                  <a:tcPr/>
                </a:tc>
                <a:tc>
                  <a:txBody>
                    <a:bodyPr/>
                    <a:lstStyle/>
                    <a:p>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10/11</a:t>
                      </a:r>
                    </a:p>
                  </a:txBody>
                  <a:tcPr/>
                </a:tc>
                <a:extLst>
                  <a:ext uri="{0D108BD9-81ED-4DB2-BD59-A6C34878D82A}">
                    <a16:rowId xmlns:a16="http://schemas.microsoft.com/office/drawing/2014/main" val="1068686804"/>
                  </a:ext>
                </a:extLst>
              </a:tr>
              <a:tr h="370840">
                <a:tc>
                  <a:txBody>
                    <a:bodyPr/>
                    <a:lstStyle/>
                    <a:p>
                      <a:r>
                        <a:rPr lang="en-GB" dirty="0"/>
                        <a:t>7</a:t>
                      </a:r>
                    </a:p>
                  </a:txBody>
                  <a:tcPr/>
                </a:tc>
                <a:tc>
                  <a:txBody>
                    <a:bodyPr/>
                    <a:lstStyle/>
                    <a:p>
                      <a:r>
                        <a:rPr lang="en-GB" dirty="0"/>
                        <a:t>Guest Lecture</a:t>
                      </a:r>
                    </a:p>
                  </a:txBody>
                  <a:tcPr/>
                </a:tc>
                <a:tc>
                  <a:txBody>
                    <a:bodyPr/>
                    <a:lstStyle/>
                    <a:p>
                      <a:r>
                        <a:rPr lang="en-GB" dirty="0"/>
                        <a:t>The Guest Lecture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txBody>
                  <a:tcPr/>
                </a:tc>
                <a:tc>
                  <a:txBody>
                    <a:bodyPr/>
                    <a:lstStyle/>
                    <a:p>
                      <a:r>
                        <a:rPr lang="en-GB" dirty="0"/>
                        <a:t>TBD</a:t>
                      </a:r>
                    </a:p>
                  </a:txBody>
                  <a:tcPr/>
                </a:tc>
                <a:extLst>
                  <a:ext uri="{0D108BD9-81ED-4DB2-BD59-A6C34878D82A}">
                    <a16:rowId xmlns:a16="http://schemas.microsoft.com/office/drawing/2014/main" val="3425128254"/>
                  </a:ext>
                </a:extLst>
              </a:tr>
              <a:tr h="370840">
                <a:tc>
                  <a:txBody>
                    <a:bodyPr/>
                    <a:lstStyle/>
                    <a:p>
                      <a:r>
                        <a:rPr lang="en-GB" dirty="0"/>
                        <a:t>8</a:t>
                      </a:r>
                    </a:p>
                  </a:txBody>
                  <a:tcPr/>
                </a:tc>
                <a:tc>
                  <a:txBody>
                    <a:bodyPr/>
                    <a:lstStyle/>
                    <a:p>
                      <a:r>
                        <a:rPr lang="en-GB" dirty="0"/>
                        <a:t>Climate change</a:t>
                      </a:r>
                    </a:p>
                  </a:txBody>
                  <a:tcPr/>
                </a:tc>
                <a:tc>
                  <a:txBody>
                    <a:bodyPr/>
                    <a:lstStyle/>
                    <a:p>
                      <a:r>
                        <a:rPr lang="en-GB" dirty="0"/>
                        <a:t>James Hansen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Summative assessment 2</a:t>
                      </a:r>
                    </a:p>
                  </a:txBody>
                  <a:tcPr/>
                </a:tc>
                <a:tc>
                  <a:txBody>
                    <a:bodyPr/>
                    <a:lstStyle/>
                    <a:p>
                      <a:r>
                        <a:rPr lang="en-GB" dirty="0"/>
                        <a:t>26</a:t>
                      </a:r>
                    </a:p>
                  </a:txBody>
                  <a:tcPr/>
                </a:tc>
                <a:extLst>
                  <a:ext uri="{0D108BD9-81ED-4DB2-BD59-A6C34878D82A}">
                    <a16:rowId xmlns:a16="http://schemas.microsoft.com/office/drawing/2014/main" val="2339356774"/>
                  </a:ext>
                </a:extLst>
              </a:tr>
              <a:tr h="370840">
                <a:tc>
                  <a:txBody>
                    <a:bodyPr/>
                    <a:lstStyle/>
                    <a:p>
                      <a:r>
                        <a:rPr lang="en-GB" dirty="0"/>
                        <a:t>9</a:t>
                      </a:r>
                    </a:p>
                  </a:txBody>
                  <a:tcPr/>
                </a:tc>
                <a:tc>
                  <a:txBody>
                    <a:bodyPr/>
                    <a:lstStyle/>
                    <a:p>
                      <a:r>
                        <a:rPr lang="en-GB" dirty="0"/>
                        <a:t>Volcanoes</a:t>
                      </a:r>
                    </a:p>
                  </a:txBody>
                  <a:tcPr/>
                </a:tc>
                <a:tc>
                  <a:txBody>
                    <a:bodyPr/>
                    <a:lstStyle/>
                    <a:p>
                      <a:r>
                        <a:rPr lang="en-GB" dirty="0" err="1"/>
                        <a:t>Rosaly</a:t>
                      </a:r>
                      <a:r>
                        <a:rPr lang="en-GB" dirty="0"/>
                        <a:t> Lopes/Christopher Jackson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Formative assessment 2</a:t>
                      </a:r>
                    </a:p>
                  </a:txBody>
                  <a:tcPr/>
                </a:tc>
                <a:tc>
                  <a:txBody>
                    <a:bodyPr/>
                    <a:lstStyle/>
                    <a:p>
                      <a:r>
                        <a:rPr lang="en-GB" dirty="0"/>
                        <a:t>14</a:t>
                      </a:r>
                    </a:p>
                  </a:txBody>
                  <a:tcPr/>
                </a:tc>
                <a:extLst>
                  <a:ext uri="{0D108BD9-81ED-4DB2-BD59-A6C34878D82A}">
                    <a16:rowId xmlns:a16="http://schemas.microsoft.com/office/drawing/2014/main" val="3302247572"/>
                  </a:ext>
                </a:extLst>
              </a:tr>
              <a:tr h="370840">
                <a:tc>
                  <a:txBody>
                    <a:bodyPr/>
                    <a:lstStyle/>
                    <a:p>
                      <a:r>
                        <a:rPr lang="en-GB" dirty="0"/>
                        <a:t>10</a:t>
                      </a:r>
                    </a:p>
                  </a:txBody>
                  <a:tcPr/>
                </a:tc>
                <a:tc>
                  <a:txBody>
                    <a:bodyPr/>
                    <a:lstStyle/>
                    <a:p>
                      <a:r>
                        <a:rPr lang="en-GB" dirty="0"/>
                        <a:t>End of class reflection </a:t>
                      </a:r>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2841153878"/>
                  </a:ext>
                </a:extLst>
              </a:tr>
            </a:tbl>
          </a:graphicData>
        </a:graphic>
      </p:graphicFrame>
    </p:spTree>
    <p:extLst>
      <p:ext uri="{BB962C8B-B14F-4D97-AF65-F5344CB8AC3E}">
        <p14:creationId xmlns:p14="http://schemas.microsoft.com/office/powerpoint/2010/main" val="21185658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A Short History…</a:t>
            </a:r>
          </a:p>
        </p:txBody>
      </p:sp>
      <p:pic>
        <p:nvPicPr>
          <p:cNvPr id="4" name="Picture 3">
            <a:extLst>
              <a:ext uri="{FF2B5EF4-FFF2-40B4-BE49-F238E27FC236}">
                <a16:creationId xmlns:a16="http://schemas.microsoft.com/office/drawing/2014/main" id="{F37A26EA-1BB0-9C41-89A9-5BC0EF51C21C}"/>
              </a:ext>
            </a:extLst>
          </p:cNvPr>
          <p:cNvPicPr>
            <a:picLocks noChangeAspect="1"/>
          </p:cNvPicPr>
          <p:nvPr/>
        </p:nvPicPr>
        <p:blipFill rotWithShape="1">
          <a:blip r:embed="rId2"/>
          <a:srcRect l="10494" t="15037" r="15529" b="48704"/>
          <a:stretch/>
        </p:blipFill>
        <p:spPr>
          <a:xfrm>
            <a:off x="0" y="1586757"/>
            <a:ext cx="6879486" cy="2218765"/>
          </a:xfrm>
          <a:prstGeom prst="rect">
            <a:avLst/>
          </a:prstGeom>
        </p:spPr>
      </p:pic>
      <p:pic>
        <p:nvPicPr>
          <p:cNvPr id="8" name="Picture 7">
            <a:extLst>
              <a:ext uri="{FF2B5EF4-FFF2-40B4-BE49-F238E27FC236}">
                <a16:creationId xmlns:a16="http://schemas.microsoft.com/office/drawing/2014/main" id="{F704E013-8917-CF42-81BD-C6BD6FD34BFE}"/>
              </a:ext>
            </a:extLst>
          </p:cNvPr>
          <p:cNvPicPr>
            <a:picLocks noChangeAspect="1"/>
          </p:cNvPicPr>
          <p:nvPr/>
        </p:nvPicPr>
        <p:blipFill>
          <a:blip r:embed="rId3"/>
          <a:stretch>
            <a:fillRect/>
          </a:stretch>
        </p:blipFill>
        <p:spPr>
          <a:xfrm>
            <a:off x="7437817" y="0"/>
            <a:ext cx="4362624" cy="6858000"/>
          </a:xfrm>
          <a:prstGeom prst="rect">
            <a:avLst/>
          </a:prstGeom>
        </p:spPr>
      </p:pic>
      <p:sp>
        <p:nvSpPr>
          <p:cNvPr id="6" name="Rectangle 5">
            <a:extLst>
              <a:ext uri="{FF2B5EF4-FFF2-40B4-BE49-F238E27FC236}">
                <a16:creationId xmlns:a16="http://schemas.microsoft.com/office/drawing/2014/main" id="{C44C21CD-C172-5A45-ABF6-A24DE4AFDC26}"/>
              </a:ext>
            </a:extLst>
          </p:cNvPr>
          <p:cNvSpPr/>
          <p:nvPr/>
        </p:nvSpPr>
        <p:spPr>
          <a:xfrm rot="1966851">
            <a:off x="7453311" y="3171192"/>
            <a:ext cx="4585448" cy="41685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1D455835-F85A-1B49-B67B-86DD2EDFCA94}"/>
              </a:ext>
            </a:extLst>
          </p:cNvPr>
          <p:cNvSpPr/>
          <p:nvPr/>
        </p:nvSpPr>
        <p:spPr>
          <a:xfrm rot="20260695">
            <a:off x="7307634" y="3220570"/>
            <a:ext cx="4585448" cy="41685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965726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A Short History…</a:t>
            </a:r>
          </a:p>
        </p:txBody>
      </p:sp>
      <p:pic>
        <p:nvPicPr>
          <p:cNvPr id="4" name="Picture 3">
            <a:extLst>
              <a:ext uri="{FF2B5EF4-FFF2-40B4-BE49-F238E27FC236}">
                <a16:creationId xmlns:a16="http://schemas.microsoft.com/office/drawing/2014/main" id="{F37A26EA-1BB0-9C41-89A9-5BC0EF51C21C}"/>
              </a:ext>
            </a:extLst>
          </p:cNvPr>
          <p:cNvPicPr>
            <a:picLocks noChangeAspect="1"/>
          </p:cNvPicPr>
          <p:nvPr/>
        </p:nvPicPr>
        <p:blipFill rotWithShape="1">
          <a:blip r:embed="rId2"/>
          <a:srcRect l="10494" t="15037" r="15529" b="48704"/>
          <a:stretch/>
        </p:blipFill>
        <p:spPr>
          <a:xfrm>
            <a:off x="0" y="1586757"/>
            <a:ext cx="6879486" cy="2218765"/>
          </a:xfrm>
          <a:prstGeom prst="rect">
            <a:avLst/>
          </a:prstGeom>
        </p:spPr>
      </p:pic>
      <p:pic>
        <p:nvPicPr>
          <p:cNvPr id="8" name="Picture 7">
            <a:extLst>
              <a:ext uri="{FF2B5EF4-FFF2-40B4-BE49-F238E27FC236}">
                <a16:creationId xmlns:a16="http://schemas.microsoft.com/office/drawing/2014/main" id="{F704E013-8917-CF42-81BD-C6BD6FD34BFE}"/>
              </a:ext>
            </a:extLst>
          </p:cNvPr>
          <p:cNvPicPr>
            <a:picLocks noChangeAspect="1"/>
          </p:cNvPicPr>
          <p:nvPr/>
        </p:nvPicPr>
        <p:blipFill>
          <a:blip r:embed="rId3"/>
          <a:stretch>
            <a:fillRect/>
          </a:stretch>
        </p:blipFill>
        <p:spPr>
          <a:xfrm>
            <a:off x="7437817" y="0"/>
            <a:ext cx="4362624" cy="6858000"/>
          </a:xfrm>
          <a:prstGeom prst="rect">
            <a:avLst/>
          </a:prstGeom>
        </p:spPr>
      </p:pic>
      <p:pic>
        <p:nvPicPr>
          <p:cNvPr id="5" name="Picture 4">
            <a:extLst>
              <a:ext uri="{FF2B5EF4-FFF2-40B4-BE49-F238E27FC236}">
                <a16:creationId xmlns:a16="http://schemas.microsoft.com/office/drawing/2014/main" id="{33D73C77-553A-5F45-86C5-8F895E5F371F}"/>
              </a:ext>
            </a:extLst>
          </p:cNvPr>
          <p:cNvPicPr>
            <a:picLocks noChangeAspect="1"/>
          </p:cNvPicPr>
          <p:nvPr/>
        </p:nvPicPr>
        <p:blipFill>
          <a:blip r:embed="rId4"/>
          <a:stretch>
            <a:fillRect/>
          </a:stretch>
        </p:blipFill>
        <p:spPr>
          <a:xfrm>
            <a:off x="1181011" y="4049254"/>
            <a:ext cx="4871374" cy="2443621"/>
          </a:xfrm>
          <a:prstGeom prst="rect">
            <a:avLst/>
          </a:prstGeom>
        </p:spPr>
      </p:pic>
      <p:sp>
        <p:nvSpPr>
          <p:cNvPr id="6" name="Rectangle 5">
            <a:extLst>
              <a:ext uri="{FF2B5EF4-FFF2-40B4-BE49-F238E27FC236}">
                <a16:creationId xmlns:a16="http://schemas.microsoft.com/office/drawing/2014/main" id="{C44C21CD-C172-5A45-ABF6-A24DE4AFDC26}"/>
              </a:ext>
            </a:extLst>
          </p:cNvPr>
          <p:cNvSpPr/>
          <p:nvPr/>
        </p:nvSpPr>
        <p:spPr>
          <a:xfrm rot="1966851">
            <a:off x="7453311" y="3171192"/>
            <a:ext cx="4585448" cy="41685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1D455835-F85A-1B49-B67B-86DD2EDFCA94}"/>
              </a:ext>
            </a:extLst>
          </p:cNvPr>
          <p:cNvSpPr/>
          <p:nvPr/>
        </p:nvSpPr>
        <p:spPr>
          <a:xfrm rot="20260695">
            <a:off x="7307634" y="3220570"/>
            <a:ext cx="4585448" cy="41685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80B32CDE-6DCC-BA47-8695-86D892AC8CF9}"/>
              </a:ext>
            </a:extLst>
          </p:cNvPr>
          <p:cNvSpPr/>
          <p:nvPr/>
        </p:nvSpPr>
        <p:spPr>
          <a:xfrm rot="1966851">
            <a:off x="1748870" y="5241823"/>
            <a:ext cx="4585448" cy="41685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A848C770-D0C9-8D40-B030-F97BD1FF43C8}"/>
              </a:ext>
            </a:extLst>
          </p:cNvPr>
          <p:cNvSpPr/>
          <p:nvPr/>
        </p:nvSpPr>
        <p:spPr>
          <a:xfrm rot="20260695">
            <a:off x="1603193" y="5291201"/>
            <a:ext cx="4585448" cy="41685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613985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D5035-185E-A84C-A8A0-7EE861801CD1}"/>
              </a:ext>
            </a:extLst>
          </p:cNvPr>
          <p:cNvSpPr>
            <a:spLocks noGrp="1"/>
          </p:cNvSpPr>
          <p:nvPr>
            <p:ph type="title"/>
          </p:nvPr>
        </p:nvSpPr>
        <p:spPr/>
        <p:txBody>
          <a:bodyPr/>
          <a:lstStyle/>
          <a:p>
            <a:r>
              <a:rPr lang="en-GB" b="1" dirty="0"/>
              <a:t>Challenges</a:t>
            </a:r>
          </a:p>
        </p:txBody>
      </p:sp>
      <p:sp>
        <p:nvSpPr>
          <p:cNvPr id="3" name="Content Placeholder 2">
            <a:extLst>
              <a:ext uri="{FF2B5EF4-FFF2-40B4-BE49-F238E27FC236}">
                <a16:creationId xmlns:a16="http://schemas.microsoft.com/office/drawing/2014/main" id="{B90AE54A-A9DB-5543-B3CE-61B4E1BF3CBA}"/>
              </a:ext>
            </a:extLst>
          </p:cNvPr>
          <p:cNvSpPr>
            <a:spLocks noGrp="1"/>
          </p:cNvSpPr>
          <p:nvPr>
            <p:ph idx="1"/>
          </p:nvPr>
        </p:nvSpPr>
        <p:spPr/>
        <p:txBody>
          <a:bodyPr>
            <a:normAutofit/>
          </a:bodyPr>
          <a:lstStyle/>
          <a:p>
            <a:r>
              <a:rPr lang="en-GB" dirty="0"/>
              <a:t>An important aspect of prison teaching is to ensure </a:t>
            </a:r>
            <a:r>
              <a:rPr lang="en-GB" b="1" dirty="0"/>
              <a:t>consistency</a:t>
            </a:r>
            <a:r>
              <a:rPr lang="en-GB" dirty="0"/>
              <a:t> each week – trust needs to be earned in the classroom</a:t>
            </a:r>
          </a:p>
          <a:p>
            <a:endParaRPr lang="en-GB" dirty="0"/>
          </a:p>
          <a:p>
            <a:r>
              <a:rPr lang="en-GB" b="1" dirty="0"/>
              <a:t>Inclusivity</a:t>
            </a:r>
            <a:r>
              <a:rPr lang="en-GB" dirty="0"/>
              <a:t> of all students is important at all times </a:t>
            </a:r>
          </a:p>
          <a:p>
            <a:endParaRPr lang="en-GB" dirty="0"/>
          </a:p>
          <a:p>
            <a:r>
              <a:rPr lang="en-GB" dirty="0"/>
              <a:t>The students will have varied educational abilities </a:t>
            </a:r>
            <a:r>
              <a:rPr lang="en-GB" b="1" dirty="0"/>
              <a:t>(accessible and engaging) </a:t>
            </a:r>
          </a:p>
          <a:p>
            <a:endParaRPr lang="en-GB" dirty="0"/>
          </a:p>
          <a:p>
            <a:r>
              <a:rPr lang="en-GB" dirty="0"/>
              <a:t>There will be </a:t>
            </a:r>
            <a:r>
              <a:rPr lang="en-GB" b="1" dirty="0"/>
              <a:t>no access to internet </a:t>
            </a:r>
            <a:r>
              <a:rPr lang="en-GB" dirty="0"/>
              <a:t>at any point</a:t>
            </a:r>
          </a:p>
          <a:p>
            <a:pPr marL="0" indent="0">
              <a:buNone/>
            </a:pPr>
            <a:endParaRPr lang="en-CA" dirty="0"/>
          </a:p>
          <a:p>
            <a:endParaRPr lang="en-GB" dirty="0"/>
          </a:p>
        </p:txBody>
      </p:sp>
    </p:spTree>
    <p:extLst>
      <p:ext uri="{BB962C8B-B14F-4D97-AF65-F5344CB8AC3E}">
        <p14:creationId xmlns:p14="http://schemas.microsoft.com/office/powerpoint/2010/main" val="33813469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Theme</a:t>
            </a:r>
          </a:p>
        </p:txBody>
      </p:sp>
      <p:pic>
        <p:nvPicPr>
          <p:cNvPr id="5" name="Picture 4">
            <a:extLst>
              <a:ext uri="{FF2B5EF4-FFF2-40B4-BE49-F238E27FC236}">
                <a16:creationId xmlns:a16="http://schemas.microsoft.com/office/drawing/2014/main" id="{C13F0AFC-9C0A-DE4D-95EF-2AFF5C4577E4}"/>
              </a:ext>
            </a:extLst>
          </p:cNvPr>
          <p:cNvPicPr>
            <a:picLocks noChangeAspect="1"/>
          </p:cNvPicPr>
          <p:nvPr/>
        </p:nvPicPr>
        <p:blipFill>
          <a:blip r:embed="rId2"/>
          <a:stretch>
            <a:fillRect/>
          </a:stretch>
        </p:blipFill>
        <p:spPr>
          <a:xfrm>
            <a:off x="2690904" y="2235948"/>
            <a:ext cx="6756400" cy="2413000"/>
          </a:xfrm>
          <a:prstGeom prst="rect">
            <a:avLst/>
          </a:prstGeom>
        </p:spPr>
      </p:pic>
    </p:spTree>
    <p:extLst>
      <p:ext uri="{BB962C8B-B14F-4D97-AF65-F5344CB8AC3E}">
        <p14:creationId xmlns:p14="http://schemas.microsoft.com/office/powerpoint/2010/main" val="23994729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Theme</a:t>
            </a:r>
          </a:p>
        </p:txBody>
      </p:sp>
      <p:sp>
        <p:nvSpPr>
          <p:cNvPr id="3" name="Content Placeholder 2">
            <a:extLst>
              <a:ext uri="{FF2B5EF4-FFF2-40B4-BE49-F238E27FC236}">
                <a16:creationId xmlns:a16="http://schemas.microsoft.com/office/drawing/2014/main" id="{28BA5403-F0E4-AC49-BABD-D5E17F6B0AA3}"/>
              </a:ext>
            </a:extLst>
          </p:cNvPr>
          <p:cNvSpPr>
            <a:spLocks noGrp="1"/>
          </p:cNvSpPr>
          <p:nvPr>
            <p:ph idx="1"/>
          </p:nvPr>
        </p:nvSpPr>
        <p:spPr/>
        <p:txBody>
          <a:bodyPr/>
          <a:lstStyle/>
          <a:p>
            <a:r>
              <a:rPr lang="en-GB" dirty="0"/>
              <a:t>Focus on different ways of thinking</a:t>
            </a:r>
          </a:p>
          <a:p>
            <a:endParaRPr lang="en-GB" dirty="0"/>
          </a:p>
          <a:p>
            <a:r>
              <a:rPr lang="en-GB" dirty="0"/>
              <a:t>Three pillars: Understanding, Analysis, Communication</a:t>
            </a:r>
          </a:p>
          <a:p>
            <a:endParaRPr lang="en-GB" dirty="0"/>
          </a:p>
          <a:p>
            <a:r>
              <a:rPr lang="en-GB" dirty="0"/>
              <a:t>Inclusive environment (dialogue?)</a:t>
            </a:r>
          </a:p>
          <a:p>
            <a:endParaRPr lang="en-GB" dirty="0"/>
          </a:p>
          <a:p>
            <a:r>
              <a:rPr lang="en-GB" dirty="0"/>
              <a:t>Confidence (having a voice)</a:t>
            </a:r>
          </a:p>
          <a:p>
            <a:endParaRPr lang="en-GB" dirty="0"/>
          </a:p>
        </p:txBody>
      </p:sp>
      <p:pic>
        <p:nvPicPr>
          <p:cNvPr id="4" name="Picture 3">
            <a:extLst>
              <a:ext uri="{FF2B5EF4-FFF2-40B4-BE49-F238E27FC236}">
                <a16:creationId xmlns:a16="http://schemas.microsoft.com/office/drawing/2014/main" id="{548356AB-7026-BC44-B3BB-913B3626C1AE}"/>
              </a:ext>
            </a:extLst>
          </p:cNvPr>
          <p:cNvPicPr>
            <a:picLocks noChangeAspect="1"/>
          </p:cNvPicPr>
          <p:nvPr/>
        </p:nvPicPr>
        <p:blipFill>
          <a:blip r:embed="rId2"/>
          <a:stretch>
            <a:fillRect/>
          </a:stretch>
        </p:blipFill>
        <p:spPr>
          <a:xfrm>
            <a:off x="7543800" y="0"/>
            <a:ext cx="4648200" cy="1660071"/>
          </a:xfrm>
          <a:prstGeom prst="rect">
            <a:avLst/>
          </a:prstGeom>
        </p:spPr>
      </p:pic>
    </p:spTree>
    <p:extLst>
      <p:ext uri="{BB962C8B-B14F-4D97-AF65-F5344CB8AC3E}">
        <p14:creationId xmlns:p14="http://schemas.microsoft.com/office/powerpoint/2010/main" val="37260034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F1126-8B14-3F4A-AC1F-EC99E7A1D965}"/>
              </a:ext>
            </a:extLst>
          </p:cNvPr>
          <p:cNvSpPr>
            <a:spLocks noGrp="1"/>
          </p:cNvSpPr>
          <p:nvPr>
            <p:ph type="title"/>
          </p:nvPr>
        </p:nvSpPr>
        <p:spPr/>
        <p:txBody>
          <a:bodyPr/>
          <a:lstStyle/>
          <a:p>
            <a:r>
              <a:rPr lang="en-GB" b="1" dirty="0"/>
              <a:t>The Scientific Method</a:t>
            </a:r>
          </a:p>
        </p:txBody>
      </p:sp>
      <p:sp>
        <p:nvSpPr>
          <p:cNvPr id="4" name="TextBox 3">
            <a:extLst>
              <a:ext uri="{FF2B5EF4-FFF2-40B4-BE49-F238E27FC236}">
                <a16:creationId xmlns:a16="http://schemas.microsoft.com/office/drawing/2014/main" id="{159EAF69-5264-9B4E-9E66-41517FE8F4E8}"/>
              </a:ext>
            </a:extLst>
          </p:cNvPr>
          <p:cNvSpPr txBox="1"/>
          <p:nvPr/>
        </p:nvSpPr>
        <p:spPr>
          <a:xfrm>
            <a:off x="335902" y="6494106"/>
            <a:ext cx="11017898" cy="369332"/>
          </a:xfrm>
          <a:prstGeom prst="rect">
            <a:avLst/>
          </a:prstGeom>
          <a:noFill/>
        </p:spPr>
        <p:txBody>
          <a:bodyPr wrap="square" rtlCol="0">
            <a:spAutoFit/>
          </a:bodyPr>
          <a:lstStyle/>
          <a:p>
            <a:pPr algn="ctr"/>
            <a:r>
              <a:rPr lang="en-GB" dirty="0"/>
              <a:t>LN2019 		Think Like A Scientist	W1</a:t>
            </a:r>
          </a:p>
        </p:txBody>
      </p:sp>
      <p:sp>
        <p:nvSpPr>
          <p:cNvPr id="3" name="TextBox 2">
            <a:extLst>
              <a:ext uri="{FF2B5EF4-FFF2-40B4-BE49-F238E27FC236}">
                <a16:creationId xmlns:a16="http://schemas.microsoft.com/office/drawing/2014/main" id="{C24C9A22-FA76-EA4F-BA5C-23B38D73E847}"/>
              </a:ext>
            </a:extLst>
          </p:cNvPr>
          <p:cNvSpPr txBox="1"/>
          <p:nvPr/>
        </p:nvSpPr>
        <p:spPr>
          <a:xfrm>
            <a:off x="292359" y="1511560"/>
            <a:ext cx="11420670" cy="1569660"/>
          </a:xfrm>
          <a:prstGeom prst="rect">
            <a:avLst/>
          </a:prstGeom>
          <a:noFill/>
        </p:spPr>
        <p:txBody>
          <a:bodyPr wrap="square" rtlCol="0">
            <a:spAutoFit/>
          </a:bodyPr>
          <a:lstStyle/>
          <a:p>
            <a:r>
              <a:rPr lang="en-GB" sz="2000" i="1" dirty="0"/>
              <a:t>The Scientific Method</a:t>
            </a:r>
            <a:r>
              <a:rPr lang="en-GB" sz="2000" dirty="0"/>
              <a:t> is a guide for conducting scientific research</a:t>
            </a:r>
            <a:endParaRPr lang="en-CA" sz="2000" dirty="0"/>
          </a:p>
          <a:p>
            <a:r>
              <a:rPr lang="en-GB" dirty="0"/>
              <a:t> </a:t>
            </a:r>
            <a:endParaRPr lang="en-CA" sz="2000" dirty="0"/>
          </a:p>
          <a:p>
            <a:pPr algn="ctr"/>
            <a:r>
              <a:rPr lang="en-GB" sz="2000" b="1" dirty="0"/>
              <a:t>Step 1:</a:t>
            </a:r>
            <a:r>
              <a:rPr lang="en-GB" sz="2000" dirty="0"/>
              <a:t> Posing a question?</a:t>
            </a:r>
          </a:p>
          <a:p>
            <a:pPr algn="ctr"/>
            <a:endParaRPr lang="en-CA" sz="2000" dirty="0"/>
          </a:p>
          <a:p>
            <a:pPr algn="ctr"/>
            <a:endParaRPr lang="en-GB" dirty="0"/>
          </a:p>
        </p:txBody>
      </p:sp>
      <p:pic>
        <p:nvPicPr>
          <p:cNvPr id="5" name="Picture 4">
            <a:extLst>
              <a:ext uri="{FF2B5EF4-FFF2-40B4-BE49-F238E27FC236}">
                <a16:creationId xmlns:a16="http://schemas.microsoft.com/office/drawing/2014/main" id="{E3DCB235-6CA2-D044-8ED1-C0E4CBD8FEEE}"/>
              </a:ext>
            </a:extLst>
          </p:cNvPr>
          <p:cNvPicPr>
            <a:picLocks noChangeAspect="1"/>
          </p:cNvPicPr>
          <p:nvPr/>
        </p:nvPicPr>
        <p:blipFill>
          <a:blip r:embed="rId2"/>
          <a:stretch>
            <a:fillRect/>
          </a:stretch>
        </p:blipFill>
        <p:spPr>
          <a:xfrm>
            <a:off x="7543800" y="0"/>
            <a:ext cx="4648200" cy="1660071"/>
          </a:xfrm>
          <a:prstGeom prst="rect">
            <a:avLst/>
          </a:prstGeom>
        </p:spPr>
      </p:pic>
    </p:spTree>
    <p:extLst>
      <p:ext uri="{BB962C8B-B14F-4D97-AF65-F5344CB8AC3E}">
        <p14:creationId xmlns:p14="http://schemas.microsoft.com/office/powerpoint/2010/main" val="26337990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F1126-8B14-3F4A-AC1F-EC99E7A1D965}"/>
              </a:ext>
            </a:extLst>
          </p:cNvPr>
          <p:cNvSpPr>
            <a:spLocks noGrp="1"/>
          </p:cNvSpPr>
          <p:nvPr>
            <p:ph type="title"/>
          </p:nvPr>
        </p:nvSpPr>
        <p:spPr/>
        <p:txBody>
          <a:bodyPr/>
          <a:lstStyle/>
          <a:p>
            <a:r>
              <a:rPr lang="en-GB" b="1" dirty="0"/>
              <a:t>The Scientific Method</a:t>
            </a:r>
          </a:p>
        </p:txBody>
      </p:sp>
      <p:sp>
        <p:nvSpPr>
          <p:cNvPr id="4" name="TextBox 3">
            <a:extLst>
              <a:ext uri="{FF2B5EF4-FFF2-40B4-BE49-F238E27FC236}">
                <a16:creationId xmlns:a16="http://schemas.microsoft.com/office/drawing/2014/main" id="{159EAF69-5264-9B4E-9E66-41517FE8F4E8}"/>
              </a:ext>
            </a:extLst>
          </p:cNvPr>
          <p:cNvSpPr txBox="1"/>
          <p:nvPr/>
        </p:nvSpPr>
        <p:spPr>
          <a:xfrm>
            <a:off x="335902" y="6494106"/>
            <a:ext cx="11017898" cy="369332"/>
          </a:xfrm>
          <a:prstGeom prst="rect">
            <a:avLst/>
          </a:prstGeom>
          <a:noFill/>
        </p:spPr>
        <p:txBody>
          <a:bodyPr wrap="square" rtlCol="0">
            <a:spAutoFit/>
          </a:bodyPr>
          <a:lstStyle/>
          <a:p>
            <a:pPr algn="ctr"/>
            <a:r>
              <a:rPr lang="en-GB" dirty="0"/>
              <a:t>LN2019 		Think Like A Scientist	W1</a:t>
            </a:r>
          </a:p>
        </p:txBody>
      </p:sp>
      <p:sp>
        <p:nvSpPr>
          <p:cNvPr id="3" name="TextBox 2">
            <a:extLst>
              <a:ext uri="{FF2B5EF4-FFF2-40B4-BE49-F238E27FC236}">
                <a16:creationId xmlns:a16="http://schemas.microsoft.com/office/drawing/2014/main" id="{C24C9A22-FA76-EA4F-BA5C-23B38D73E847}"/>
              </a:ext>
            </a:extLst>
          </p:cNvPr>
          <p:cNvSpPr txBox="1"/>
          <p:nvPr/>
        </p:nvSpPr>
        <p:spPr>
          <a:xfrm>
            <a:off x="292359" y="1511560"/>
            <a:ext cx="11420670" cy="4370427"/>
          </a:xfrm>
          <a:prstGeom prst="rect">
            <a:avLst/>
          </a:prstGeom>
          <a:noFill/>
        </p:spPr>
        <p:txBody>
          <a:bodyPr wrap="square" rtlCol="0">
            <a:spAutoFit/>
          </a:bodyPr>
          <a:lstStyle/>
          <a:p>
            <a:r>
              <a:rPr lang="en-GB" sz="2000" i="1" dirty="0"/>
              <a:t>The Scientific Method</a:t>
            </a:r>
            <a:r>
              <a:rPr lang="en-GB" sz="2000" dirty="0"/>
              <a:t> is a guide for conducting scientific research</a:t>
            </a:r>
            <a:endParaRPr lang="en-CA" sz="2000" dirty="0"/>
          </a:p>
          <a:p>
            <a:r>
              <a:rPr lang="en-GB" dirty="0"/>
              <a:t> </a:t>
            </a:r>
            <a:endParaRPr lang="en-CA" sz="2000" dirty="0"/>
          </a:p>
          <a:p>
            <a:pPr algn="ctr"/>
            <a:r>
              <a:rPr lang="en-GB" sz="2000" b="1" dirty="0"/>
              <a:t>Step 1:</a:t>
            </a:r>
            <a:r>
              <a:rPr lang="en-GB" sz="2000" dirty="0"/>
              <a:t> Posing a question?</a:t>
            </a:r>
          </a:p>
          <a:p>
            <a:pPr algn="ctr"/>
            <a:endParaRPr lang="en-CA" sz="2000" dirty="0"/>
          </a:p>
          <a:p>
            <a:pPr algn="ctr"/>
            <a:r>
              <a:rPr lang="en-GB" sz="2000" b="1" dirty="0"/>
              <a:t>Step 2:</a:t>
            </a:r>
            <a:r>
              <a:rPr lang="en-GB" sz="2000" dirty="0"/>
              <a:t> Construct a hypothesis</a:t>
            </a:r>
          </a:p>
          <a:p>
            <a:pPr algn="ctr"/>
            <a:endParaRPr lang="en-CA" sz="2000" dirty="0"/>
          </a:p>
          <a:p>
            <a:pPr algn="ctr"/>
            <a:r>
              <a:rPr lang="en-GB" sz="2000" b="1" dirty="0"/>
              <a:t>Step 3:</a:t>
            </a:r>
            <a:r>
              <a:rPr lang="en-GB" sz="2000" dirty="0"/>
              <a:t> Conduct experiments</a:t>
            </a:r>
          </a:p>
          <a:p>
            <a:pPr algn="ctr"/>
            <a:endParaRPr lang="en-CA" sz="2000" dirty="0"/>
          </a:p>
          <a:p>
            <a:pPr algn="ctr"/>
            <a:r>
              <a:rPr lang="en-GB" sz="2000" b="1" dirty="0"/>
              <a:t>Step 4:</a:t>
            </a:r>
            <a:r>
              <a:rPr lang="en-GB" sz="2000" dirty="0"/>
              <a:t> Understanding</a:t>
            </a:r>
          </a:p>
          <a:p>
            <a:pPr algn="ctr"/>
            <a:endParaRPr lang="en-CA" sz="2000" dirty="0"/>
          </a:p>
          <a:p>
            <a:pPr algn="ctr"/>
            <a:r>
              <a:rPr lang="en-GB" sz="2000" b="1" dirty="0"/>
              <a:t>Step 5: </a:t>
            </a:r>
            <a:r>
              <a:rPr lang="en-GB" sz="2000" dirty="0"/>
              <a:t>Analysis</a:t>
            </a:r>
          </a:p>
          <a:p>
            <a:pPr algn="ctr"/>
            <a:endParaRPr lang="en-GB" sz="2000" dirty="0"/>
          </a:p>
          <a:p>
            <a:pPr algn="ctr"/>
            <a:endParaRPr lang="en-GB" sz="2000" dirty="0"/>
          </a:p>
          <a:p>
            <a:pPr algn="ctr"/>
            <a:endParaRPr lang="en-GB" sz="2000" dirty="0"/>
          </a:p>
        </p:txBody>
      </p:sp>
      <p:sp>
        <p:nvSpPr>
          <p:cNvPr id="5" name="Right Arrow 4">
            <a:extLst>
              <a:ext uri="{FF2B5EF4-FFF2-40B4-BE49-F238E27FC236}">
                <a16:creationId xmlns:a16="http://schemas.microsoft.com/office/drawing/2014/main" id="{D677A0D9-181A-1B46-8C78-2982CD1D6806}"/>
              </a:ext>
            </a:extLst>
          </p:cNvPr>
          <p:cNvSpPr/>
          <p:nvPr/>
        </p:nvSpPr>
        <p:spPr>
          <a:xfrm rot="5400000">
            <a:off x="5949513" y="2460482"/>
            <a:ext cx="336517" cy="34212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Arrow 5">
            <a:extLst>
              <a:ext uri="{FF2B5EF4-FFF2-40B4-BE49-F238E27FC236}">
                <a16:creationId xmlns:a16="http://schemas.microsoft.com/office/drawing/2014/main" id="{431741A7-CE3B-7246-81ED-AF6615A073E3}"/>
              </a:ext>
            </a:extLst>
          </p:cNvPr>
          <p:cNvSpPr/>
          <p:nvPr/>
        </p:nvSpPr>
        <p:spPr>
          <a:xfrm rot="5400000">
            <a:off x="5933964" y="3042089"/>
            <a:ext cx="336517" cy="34212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ight Arrow 6">
            <a:extLst>
              <a:ext uri="{FF2B5EF4-FFF2-40B4-BE49-F238E27FC236}">
                <a16:creationId xmlns:a16="http://schemas.microsoft.com/office/drawing/2014/main" id="{FAD09485-C3C2-0445-8966-83B585FA4790}"/>
              </a:ext>
            </a:extLst>
          </p:cNvPr>
          <p:cNvSpPr/>
          <p:nvPr/>
        </p:nvSpPr>
        <p:spPr>
          <a:xfrm rot="5400000">
            <a:off x="5937076" y="3661018"/>
            <a:ext cx="336517" cy="34212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ight Arrow 7">
            <a:extLst>
              <a:ext uri="{FF2B5EF4-FFF2-40B4-BE49-F238E27FC236}">
                <a16:creationId xmlns:a16="http://schemas.microsoft.com/office/drawing/2014/main" id="{07E6146C-0463-8A4C-A9C1-56C554AD47E2}"/>
              </a:ext>
            </a:extLst>
          </p:cNvPr>
          <p:cNvSpPr/>
          <p:nvPr/>
        </p:nvSpPr>
        <p:spPr>
          <a:xfrm rot="5400000">
            <a:off x="5940188" y="4279947"/>
            <a:ext cx="336517" cy="34212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69D03B2B-5F1A-CC4C-86C7-4DDBB8F89B48}"/>
              </a:ext>
            </a:extLst>
          </p:cNvPr>
          <p:cNvPicPr>
            <a:picLocks noChangeAspect="1"/>
          </p:cNvPicPr>
          <p:nvPr/>
        </p:nvPicPr>
        <p:blipFill>
          <a:blip r:embed="rId2"/>
          <a:stretch>
            <a:fillRect/>
          </a:stretch>
        </p:blipFill>
        <p:spPr>
          <a:xfrm>
            <a:off x="7543800" y="0"/>
            <a:ext cx="4648200" cy="1660071"/>
          </a:xfrm>
          <a:prstGeom prst="rect">
            <a:avLst/>
          </a:prstGeom>
        </p:spPr>
      </p:pic>
    </p:spTree>
    <p:extLst>
      <p:ext uri="{BB962C8B-B14F-4D97-AF65-F5344CB8AC3E}">
        <p14:creationId xmlns:p14="http://schemas.microsoft.com/office/powerpoint/2010/main" val="2875461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F1126-8B14-3F4A-AC1F-EC99E7A1D965}"/>
              </a:ext>
            </a:extLst>
          </p:cNvPr>
          <p:cNvSpPr>
            <a:spLocks noGrp="1"/>
          </p:cNvSpPr>
          <p:nvPr>
            <p:ph type="title"/>
          </p:nvPr>
        </p:nvSpPr>
        <p:spPr/>
        <p:txBody>
          <a:bodyPr/>
          <a:lstStyle/>
          <a:p>
            <a:r>
              <a:rPr lang="en-GB" b="1" dirty="0"/>
              <a:t>The Scientific Method</a:t>
            </a:r>
          </a:p>
        </p:txBody>
      </p:sp>
      <p:sp>
        <p:nvSpPr>
          <p:cNvPr id="4" name="TextBox 3">
            <a:extLst>
              <a:ext uri="{FF2B5EF4-FFF2-40B4-BE49-F238E27FC236}">
                <a16:creationId xmlns:a16="http://schemas.microsoft.com/office/drawing/2014/main" id="{159EAF69-5264-9B4E-9E66-41517FE8F4E8}"/>
              </a:ext>
            </a:extLst>
          </p:cNvPr>
          <p:cNvSpPr txBox="1"/>
          <p:nvPr/>
        </p:nvSpPr>
        <p:spPr>
          <a:xfrm>
            <a:off x="335902" y="6494106"/>
            <a:ext cx="11017898" cy="369332"/>
          </a:xfrm>
          <a:prstGeom prst="rect">
            <a:avLst/>
          </a:prstGeom>
          <a:noFill/>
        </p:spPr>
        <p:txBody>
          <a:bodyPr wrap="square" rtlCol="0">
            <a:spAutoFit/>
          </a:bodyPr>
          <a:lstStyle/>
          <a:p>
            <a:pPr algn="ctr"/>
            <a:r>
              <a:rPr lang="en-GB" dirty="0"/>
              <a:t>LN2019 		Think Like A Scientist	W1</a:t>
            </a:r>
          </a:p>
        </p:txBody>
      </p:sp>
      <p:sp>
        <p:nvSpPr>
          <p:cNvPr id="3" name="TextBox 2">
            <a:extLst>
              <a:ext uri="{FF2B5EF4-FFF2-40B4-BE49-F238E27FC236}">
                <a16:creationId xmlns:a16="http://schemas.microsoft.com/office/drawing/2014/main" id="{C24C9A22-FA76-EA4F-BA5C-23B38D73E847}"/>
              </a:ext>
            </a:extLst>
          </p:cNvPr>
          <p:cNvSpPr txBox="1"/>
          <p:nvPr/>
        </p:nvSpPr>
        <p:spPr>
          <a:xfrm>
            <a:off x="292359" y="1511560"/>
            <a:ext cx="11420670" cy="4678204"/>
          </a:xfrm>
          <a:prstGeom prst="rect">
            <a:avLst/>
          </a:prstGeom>
          <a:noFill/>
        </p:spPr>
        <p:txBody>
          <a:bodyPr wrap="square" rtlCol="0">
            <a:spAutoFit/>
          </a:bodyPr>
          <a:lstStyle/>
          <a:p>
            <a:r>
              <a:rPr lang="en-GB" sz="2000" i="1" dirty="0"/>
              <a:t>The Scientific Method</a:t>
            </a:r>
            <a:r>
              <a:rPr lang="en-GB" sz="2000" dirty="0"/>
              <a:t> is a guide for conducting scientific research</a:t>
            </a:r>
            <a:endParaRPr lang="en-CA" sz="2000" dirty="0"/>
          </a:p>
          <a:p>
            <a:r>
              <a:rPr lang="en-GB" dirty="0"/>
              <a:t> </a:t>
            </a:r>
            <a:endParaRPr lang="en-CA" sz="2000" dirty="0"/>
          </a:p>
          <a:p>
            <a:pPr algn="ctr"/>
            <a:r>
              <a:rPr lang="en-GB" sz="2000" b="1" dirty="0"/>
              <a:t>Step 1:</a:t>
            </a:r>
            <a:r>
              <a:rPr lang="en-GB" sz="2000" dirty="0"/>
              <a:t> Posing a question?</a:t>
            </a:r>
          </a:p>
          <a:p>
            <a:pPr algn="ctr"/>
            <a:endParaRPr lang="en-CA" sz="2000" dirty="0"/>
          </a:p>
          <a:p>
            <a:pPr algn="ctr"/>
            <a:r>
              <a:rPr lang="en-GB" sz="2000" b="1" dirty="0"/>
              <a:t>Step 2:</a:t>
            </a:r>
            <a:r>
              <a:rPr lang="en-GB" sz="2000" dirty="0"/>
              <a:t> Construct a hypothesis</a:t>
            </a:r>
          </a:p>
          <a:p>
            <a:pPr algn="ctr"/>
            <a:endParaRPr lang="en-CA" sz="2000" dirty="0"/>
          </a:p>
          <a:p>
            <a:pPr algn="ctr"/>
            <a:r>
              <a:rPr lang="en-GB" sz="2000" b="1" dirty="0"/>
              <a:t>Step 3:</a:t>
            </a:r>
            <a:r>
              <a:rPr lang="en-GB" sz="2000" dirty="0"/>
              <a:t> Conduct experiments</a:t>
            </a:r>
          </a:p>
          <a:p>
            <a:pPr algn="ctr"/>
            <a:endParaRPr lang="en-CA" sz="2000" dirty="0"/>
          </a:p>
          <a:p>
            <a:pPr algn="ctr"/>
            <a:r>
              <a:rPr lang="en-GB" sz="2000" b="1" dirty="0"/>
              <a:t>Step 4:</a:t>
            </a:r>
            <a:r>
              <a:rPr lang="en-GB" sz="2000" dirty="0"/>
              <a:t> Understanding</a:t>
            </a:r>
          </a:p>
          <a:p>
            <a:pPr algn="ctr"/>
            <a:endParaRPr lang="en-CA" sz="2000" dirty="0"/>
          </a:p>
          <a:p>
            <a:pPr algn="ctr"/>
            <a:r>
              <a:rPr lang="en-GB" sz="2000" b="1" dirty="0"/>
              <a:t>Step 5: </a:t>
            </a:r>
            <a:r>
              <a:rPr lang="en-GB" sz="2000" dirty="0"/>
              <a:t>Analysis</a:t>
            </a:r>
          </a:p>
          <a:p>
            <a:pPr algn="ctr"/>
            <a:endParaRPr lang="en-GB" sz="2000" dirty="0"/>
          </a:p>
          <a:p>
            <a:pPr algn="ctr"/>
            <a:endParaRPr lang="en-GB" sz="2000" dirty="0"/>
          </a:p>
          <a:p>
            <a:pPr algn="ctr"/>
            <a:endParaRPr lang="en-GB" sz="2000" dirty="0"/>
          </a:p>
          <a:p>
            <a:pPr algn="ctr"/>
            <a:r>
              <a:rPr lang="en-GB" sz="2000" b="1" dirty="0"/>
              <a:t>Step 6:</a:t>
            </a:r>
            <a:r>
              <a:rPr lang="en-GB" sz="2000" dirty="0"/>
              <a:t> Communicate</a:t>
            </a:r>
            <a:endParaRPr lang="en-GB" dirty="0"/>
          </a:p>
        </p:txBody>
      </p:sp>
      <p:sp>
        <p:nvSpPr>
          <p:cNvPr id="5" name="Right Arrow 4">
            <a:extLst>
              <a:ext uri="{FF2B5EF4-FFF2-40B4-BE49-F238E27FC236}">
                <a16:creationId xmlns:a16="http://schemas.microsoft.com/office/drawing/2014/main" id="{D677A0D9-181A-1B46-8C78-2982CD1D6806}"/>
              </a:ext>
            </a:extLst>
          </p:cNvPr>
          <p:cNvSpPr/>
          <p:nvPr/>
        </p:nvSpPr>
        <p:spPr>
          <a:xfrm rot="5400000">
            <a:off x="5949513" y="2460482"/>
            <a:ext cx="336517" cy="34212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Arrow 5">
            <a:extLst>
              <a:ext uri="{FF2B5EF4-FFF2-40B4-BE49-F238E27FC236}">
                <a16:creationId xmlns:a16="http://schemas.microsoft.com/office/drawing/2014/main" id="{431741A7-CE3B-7246-81ED-AF6615A073E3}"/>
              </a:ext>
            </a:extLst>
          </p:cNvPr>
          <p:cNvSpPr/>
          <p:nvPr/>
        </p:nvSpPr>
        <p:spPr>
          <a:xfrm rot="5400000">
            <a:off x="5933964" y="3042089"/>
            <a:ext cx="336517" cy="34212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ight Arrow 6">
            <a:extLst>
              <a:ext uri="{FF2B5EF4-FFF2-40B4-BE49-F238E27FC236}">
                <a16:creationId xmlns:a16="http://schemas.microsoft.com/office/drawing/2014/main" id="{FAD09485-C3C2-0445-8966-83B585FA4790}"/>
              </a:ext>
            </a:extLst>
          </p:cNvPr>
          <p:cNvSpPr/>
          <p:nvPr/>
        </p:nvSpPr>
        <p:spPr>
          <a:xfrm rot="5400000">
            <a:off x="5937076" y="3661018"/>
            <a:ext cx="336517" cy="34212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ight Arrow 7">
            <a:extLst>
              <a:ext uri="{FF2B5EF4-FFF2-40B4-BE49-F238E27FC236}">
                <a16:creationId xmlns:a16="http://schemas.microsoft.com/office/drawing/2014/main" id="{07E6146C-0463-8A4C-A9C1-56C554AD47E2}"/>
              </a:ext>
            </a:extLst>
          </p:cNvPr>
          <p:cNvSpPr/>
          <p:nvPr/>
        </p:nvSpPr>
        <p:spPr>
          <a:xfrm rot="5400000">
            <a:off x="5940188" y="4279947"/>
            <a:ext cx="336517" cy="34212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5DB2DC03-81F5-6844-A13C-92BEF68C0F33}"/>
              </a:ext>
            </a:extLst>
          </p:cNvPr>
          <p:cNvPicPr>
            <a:picLocks noChangeAspect="1"/>
          </p:cNvPicPr>
          <p:nvPr/>
        </p:nvPicPr>
        <p:blipFill>
          <a:blip r:embed="rId2"/>
          <a:stretch>
            <a:fillRect/>
          </a:stretch>
        </p:blipFill>
        <p:spPr>
          <a:xfrm>
            <a:off x="7543800" y="0"/>
            <a:ext cx="4648200" cy="1660071"/>
          </a:xfrm>
          <a:prstGeom prst="rect">
            <a:avLst/>
          </a:prstGeom>
        </p:spPr>
      </p:pic>
    </p:spTree>
    <p:extLst>
      <p:ext uri="{BB962C8B-B14F-4D97-AF65-F5344CB8AC3E}">
        <p14:creationId xmlns:p14="http://schemas.microsoft.com/office/powerpoint/2010/main" val="18475650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F1126-8B14-3F4A-AC1F-EC99E7A1D965}"/>
              </a:ext>
            </a:extLst>
          </p:cNvPr>
          <p:cNvSpPr>
            <a:spLocks noGrp="1"/>
          </p:cNvSpPr>
          <p:nvPr>
            <p:ph type="title"/>
          </p:nvPr>
        </p:nvSpPr>
        <p:spPr/>
        <p:txBody>
          <a:bodyPr/>
          <a:lstStyle/>
          <a:p>
            <a:r>
              <a:rPr lang="en-GB" b="1" dirty="0"/>
              <a:t>The Scientific Method</a:t>
            </a:r>
          </a:p>
        </p:txBody>
      </p:sp>
      <p:sp>
        <p:nvSpPr>
          <p:cNvPr id="4" name="TextBox 3">
            <a:extLst>
              <a:ext uri="{FF2B5EF4-FFF2-40B4-BE49-F238E27FC236}">
                <a16:creationId xmlns:a16="http://schemas.microsoft.com/office/drawing/2014/main" id="{159EAF69-5264-9B4E-9E66-41517FE8F4E8}"/>
              </a:ext>
            </a:extLst>
          </p:cNvPr>
          <p:cNvSpPr txBox="1"/>
          <p:nvPr/>
        </p:nvSpPr>
        <p:spPr>
          <a:xfrm>
            <a:off x="335902" y="6494106"/>
            <a:ext cx="11017898" cy="369332"/>
          </a:xfrm>
          <a:prstGeom prst="rect">
            <a:avLst/>
          </a:prstGeom>
          <a:noFill/>
        </p:spPr>
        <p:txBody>
          <a:bodyPr wrap="square" rtlCol="0">
            <a:spAutoFit/>
          </a:bodyPr>
          <a:lstStyle/>
          <a:p>
            <a:pPr algn="ctr"/>
            <a:r>
              <a:rPr lang="en-GB" dirty="0"/>
              <a:t>LN2019 		Think Like A Scientist	W1</a:t>
            </a:r>
          </a:p>
        </p:txBody>
      </p:sp>
      <p:sp>
        <p:nvSpPr>
          <p:cNvPr id="3" name="TextBox 2">
            <a:extLst>
              <a:ext uri="{FF2B5EF4-FFF2-40B4-BE49-F238E27FC236}">
                <a16:creationId xmlns:a16="http://schemas.microsoft.com/office/drawing/2014/main" id="{C24C9A22-FA76-EA4F-BA5C-23B38D73E847}"/>
              </a:ext>
            </a:extLst>
          </p:cNvPr>
          <p:cNvSpPr txBox="1"/>
          <p:nvPr/>
        </p:nvSpPr>
        <p:spPr>
          <a:xfrm>
            <a:off x="292359" y="1511560"/>
            <a:ext cx="11420670" cy="4678204"/>
          </a:xfrm>
          <a:prstGeom prst="rect">
            <a:avLst/>
          </a:prstGeom>
          <a:noFill/>
        </p:spPr>
        <p:txBody>
          <a:bodyPr wrap="square" rtlCol="0">
            <a:spAutoFit/>
          </a:bodyPr>
          <a:lstStyle/>
          <a:p>
            <a:r>
              <a:rPr lang="en-GB" sz="2000" i="1" dirty="0"/>
              <a:t>The Scientific Method</a:t>
            </a:r>
            <a:r>
              <a:rPr lang="en-GB" sz="2000" dirty="0"/>
              <a:t> is a guide for conducting scientific research</a:t>
            </a:r>
            <a:endParaRPr lang="en-CA" sz="2000" dirty="0"/>
          </a:p>
          <a:p>
            <a:r>
              <a:rPr lang="en-GB" dirty="0"/>
              <a:t> </a:t>
            </a:r>
            <a:endParaRPr lang="en-CA" sz="2000" dirty="0"/>
          </a:p>
          <a:p>
            <a:pPr algn="ctr"/>
            <a:r>
              <a:rPr lang="en-GB" sz="2000" b="1" dirty="0"/>
              <a:t>Step 1:</a:t>
            </a:r>
            <a:r>
              <a:rPr lang="en-GB" sz="2000" dirty="0"/>
              <a:t> Posing a question?</a:t>
            </a:r>
          </a:p>
          <a:p>
            <a:pPr algn="ctr"/>
            <a:endParaRPr lang="en-CA" sz="2000" dirty="0"/>
          </a:p>
          <a:p>
            <a:pPr algn="ctr"/>
            <a:r>
              <a:rPr lang="en-GB" sz="2000" b="1" dirty="0"/>
              <a:t>Step 2:</a:t>
            </a:r>
            <a:r>
              <a:rPr lang="en-GB" sz="2000" dirty="0"/>
              <a:t> Construct a hypothesis</a:t>
            </a:r>
          </a:p>
          <a:p>
            <a:pPr algn="ctr"/>
            <a:endParaRPr lang="en-CA" sz="2000" dirty="0"/>
          </a:p>
          <a:p>
            <a:pPr algn="ctr"/>
            <a:r>
              <a:rPr lang="en-GB" sz="2000" b="1" dirty="0"/>
              <a:t>Step 3:</a:t>
            </a:r>
            <a:r>
              <a:rPr lang="en-GB" sz="2000" dirty="0"/>
              <a:t> Conduct experiments</a:t>
            </a:r>
          </a:p>
          <a:p>
            <a:pPr algn="ctr"/>
            <a:endParaRPr lang="en-CA" sz="2000" dirty="0"/>
          </a:p>
          <a:p>
            <a:pPr algn="ctr"/>
            <a:r>
              <a:rPr lang="en-GB" sz="2000" b="1" dirty="0"/>
              <a:t>Step 4:</a:t>
            </a:r>
            <a:r>
              <a:rPr lang="en-GB" sz="2000" dirty="0"/>
              <a:t> Understanding</a:t>
            </a:r>
          </a:p>
          <a:p>
            <a:pPr algn="ctr"/>
            <a:endParaRPr lang="en-CA" sz="2000" dirty="0"/>
          </a:p>
          <a:p>
            <a:pPr algn="ctr"/>
            <a:r>
              <a:rPr lang="en-GB" sz="2000" b="1" dirty="0"/>
              <a:t>Step 5: </a:t>
            </a:r>
            <a:r>
              <a:rPr lang="en-GB" sz="2000" dirty="0"/>
              <a:t>Analysis</a:t>
            </a:r>
          </a:p>
          <a:p>
            <a:pPr algn="ctr"/>
            <a:endParaRPr lang="en-GB" sz="2000" dirty="0"/>
          </a:p>
          <a:p>
            <a:pPr algn="ctr"/>
            <a:endParaRPr lang="en-GB" sz="2000" dirty="0"/>
          </a:p>
          <a:p>
            <a:pPr algn="ctr"/>
            <a:endParaRPr lang="en-GB" sz="2000" dirty="0"/>
          </a:p>
          <a:p>
            <a:pPr algn="ctr"/>
            <a:r>
              <a:rPr lang="en-GB" sz="2000" b="1" dirty="0"/>
              <a:t>Step 6:</a:t>
            </a:r>
            <a:r>
              <a:rPr lang="en-GB" sz="2000" dirty="0"/>
              <a:t> Communicate</a:t>
            </a:r>
            <a:endParaRPr lang="en-GB" dirty="0"/>
          </a:p>
        </p:txBody>
      </p:sp>
      <p:sp>
        <p:nvSpPr>
          <p:cNvPr id="5" name="Right Arrow 4">
            <a:extLst>
              <a:ext uri="{FF2B5EF4-FFF2-40B4-BE49-F238E27FC236}">
                <a16:creationId xmlns:a16="http://schemas.microsoft.com/office/drawing/2014/main" id="{D677A0D9-181A-1B46-8C78-2982CD1D6806}"/>
              </a:ext>
            </a:extLst>
          </p:cNvPr>
          <p:cNvSpPr/>
          <p:nvPr/>
        </p:nvSpPr>
        <p:spPr>
          <a:xfrm rot="5400000">
            <a:off x="5949513" y="2460482"/>
            <a:ext cx="336517" cy="34212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Arrow 5">
            <a:extLst>
              <a:ext uri="{FF2B5EF4-FFF2-40B4-BE49-F238E27FC236}">
                <a16:creationId xmlns:a16="http://schemas.microsoft.com/office/drawing/2014/main" id="{431741A7-CE3B-7246-81ED-AF6615A073E3}"/>
              </a:ext>
            </a:extLst>
          </p:cNvPr>
          <p:cNvSpPr/>
          <p:nvPr/>
        </p:nvSpPr>
        <p:spPr>
          <a:xfrm rot="5400000">
            <a:off x="5933964" y="3042089"/>
            <a:ext cx="336517" cy="34212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ight Arrow 6">
            <a:extLst>
              <a:ext uri="{FF2B5EF4-FFF2-40B4-BE49-F238E27FC236}">
                <a16:creationId xmlns:a16="http://schemas.microsoft.com/office/drawing/2014/main" id="{FAD09485-C3C2-0445-8966-83B585FA4790}"/>
              </a:ext>
            </a:extLst>
          </p:cNvPr>
          <p:cNvSpPr/>
          <p:nvPr/>
        </p:nvSpPr>
        <p:spPr>
          <a:xfrm rot="5400000">
            <a:off x="5937076" y="3661018"/>
            <a:ext cx="336517" cy="34212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ight Arrow 7">
            <a:extLst>
              <a:ext uri="{FF2B5EF4-FFF2-40B4-BE49-F238E27FC236}">
                <a16:creationId xmlns:a16="http://schemas.microsoft.com/office/drawing/2014/main" id="{07E6146C-0463-8A4C-A9C1-56C554AD47E2}"/>
              </a:ext>
            </a:extLst>
          </p:cNvPr>
          <p:cNvSpPr/>
          <p:nvPr/>
        </p:nvSpPr>
        <p:spPr>
          <a:xfrm rot="5400000">
            <a:off x="5940188" y="4279947"/>
            <a:ext cx="336517" cy="34212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ight Arrow 12">
            <a:extLst>
              <a:ext uri="{FF2B5EF4-FFF2-40B4-BE49-F238E27FC236}">
                <a16:creationId xmlns:a16="http://schemas.microsoft.com/office/drawing/2014/main" id="{CEAC9F12-8E38-6E49-AD32-C0219D747E69}"/>
              </a:ext>
            </a:extLst>
          </p:cNvPr>
          <p:cNvSpPr/>
          <p:nvPr/>
        </p:nvSpPr>
        <p:spPr>
          <a:xfrm>
            <a:off x="7156279" y="4581945"/>
            <a:ext cx="1950400" cy="35114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5D957124-F903-204D-8D94-912FE9C7FC7A}"/>
              </a:ext>
            </a:extLst>
          </p:cNvPr>
          <p:cNvSpPr txBox="1"/>
          <p:nvPr/>
        </p:nvSpPr>
        <p:spPr>
          <a:xfrm>
            <a:off x="9237306" y="4333176"/>
            <a:ext cx="1950400" cy="923330"/>
          </a:xfrm>
          <a:prstGeom prst="rect">
            <a:avLst/>
          </a:prstGeom>
          <a:noFill/>
        </p:spPr>
        <p:txBody>
          <a:bodyPr wrap="square" rtlCol="0">
            <a:spAutoFit/>
          </a:bodyPr>
          <a:lstStyle/>
          <a:p>
            <a:r>
              <a:rPr lang="en-GB" i="1" dirty="0"/>
              <a:t>Does our research answer our question?</a:t>
            </a:r>
          </a:p>
        </p:txBody>
      </p:sp>
      <p:pic>
        <p:nvPicPr>
          <p:cNvPr id="11" name="Picture 10">
            <a:extLst>
              <a:ext uri="{FF2B5EF4-FFF2-40B4-BE49-F238E27FC236}">
                <a16:creationId xmlns:a16="http://schemas.microsoft.com/office/drawing/2014/main" id="{3284EB90-8536-084B-8229-D761FEBBBEB0}"/>
              </a:ext>
            </a:extLst>
          </p:cNvPr>
          <p:cNvPicPr>
            <a:picLocks noChangeAspect="1"/>
          </p:cNvPicPr>
          <p:nvPr/>
        </p:nvPicPr>
        <p:blipFill>
          <a:blip r:embed="rId2"/>
          <a:stretch>
            <a:fillRect/>
          </a:stretch>
        </p:blipFill>
        <p:spPr>
          <a:xfrm>
            <a:off x="7543800" y="0"/>
            <a:ext cx="4648200" cy="1660071"/>
          </a:xfrm>
          <a:prstGeom prst="rect">
            <a:avLst/>
          </a:prstGeom>
        </p:spPr>
      </p:pic>
    </p:spTree>
    <p:extLst>
      <p:ext uri="{BB962C8B-B14F-4D97-AF65-F5344CB8AC3E}">
        <p14:creationId xmlns:p14="http://schemas.microsoft.com/office/powerpoint/2010/main" val="31596852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F1126-8B14-3F4A-AC1F-EC99E7A1D965}"/>
              </a:ext>
            </a:extLst>
          </p:cNvPr>
          <p:cNvSpPr>
            <a:spLocks noGrp="1"/>
          </p:cNvSpPr>
          <p:nvPr>
            <p:ph type="title"/>
          </p:nvPr>
        </p:nvSpPr>
        <p:spPr/>
        <p:txBody>
          <a:bodyPr/>
          <a:lstStyle/>
          <a:p>
            <a:r>
              <a:rPr lang="en-GB" b="1" dirty="0"/>
              <a:t>The Scientific Method</a:t>
            </a:r>
          </a:p>
        </p:txBody>
      </p:sp>
      <p:sp>
        <p:nvSpPr>
          <p:cNvPr id="4" name="TextBox 3">
            <a:extLst>
              <a:ext uri="{FF2B5EF4-FFF2-40B4-BE49-F238E27FC236}">
                <a16:creationId xmlns:a16="http://schemas.microsoft.com/office/drawing/2014/main" id="{159EAF69-5264-9B4E-9E66-41517FE8F4E8}"/>
              </a:ext>
            </a:extLst>
          </p:cNvPr>
          <p:cNvSpPr txBox="1"/>
          <p:nvPr/>
        </p:nvSpPr>
        <p:spPr>
          <a:xfrm>
            <a:off x="335902" y="6494106"/>
            <a:ext cx="11017898" cy="369332"/>
          </a:xfrm>
          <a:prstGeom prst="rect">
            <a:avLst/>
          </a:prstGeom>
          <a:noFill/>
        </p:spPr>
        <p:txBody>
          <a:bodyPr wrap="square" rtlCol="0">
            <a:spAutoFit/>
          </a:bodyPr>
          <a:lstStyle/>
          <a:p>
            <a:pPr algn="ctr"/>
            <a:r>
              <a:rPr lang="en-GB" dirty="0"/>
              <a:t>LN2019 		Think Like A Scientist	W1</a:t>
            </a:r>
          </a:p>
        </p:txBody>
      </p:sp>
      <p:sp>
        <p:nvSpPr>
          <p:cNvPr id="3" name="TextBox 2">
            <a:extLst>
              <a:ext uri="{FF2B5EF4-FFF2-40B4-BE49-F238E27FC236}">
                <a16:creationId xmlns:a16="http://schemas.microsoft.com/office/drawing/2014/main" id="{C24C9A22-FA76-EA4F-BA5C-23B38D73E847}"/>
              </a:ext>
            </a:extLst>
          </p:cNvPr>
          <p:cNvSpPr txBox="1"/>
          <p:nvPr/>
        </p:nvSpPr>
        <p:spPr>
          <a:xfrm>
            <a:off x="292359" y="1511560"/>
            <a:ext cx="11420670" cy="4678204"/>
          </a:xfrm>
          <a:prstGeom prst="rect">
            <a:avLst/>
          </a:prstGeom>
          <a:noFill/>
        </p:spPr>
        <p:txBody>
          <a:bodyPr wrap="square" rtlCol="0">
            <a:spAutoFit/>
          </a:bodyPr>
          <a:lstStyle/>
          <a:p>
            <a:r>
              <a:rPr lang="en-GB" sz="2000" i="1" dirty="0"/>
              <a:t>The Scientific Method</a:t>
            </a:r>
            <a:r>
              <a:rPr lang="en-GB" sz="2000" dirty="0"/>
              <a:t> is a guide for conducting scientific research</a:t>
            </a:r>
            <a:endParaRPr lang="en-CA" sz="2000" dirty="0"/>
          </a:p>
          <a:p>
            <a:r>
              <a:rPr lang="en-GB" dirty="0"/>
              <a:t> </a:t>
            </a:r>
            <a:endParaRPr lang="en-CA" sz="2000" dirty="0"/>
          </a:p>
          <a:p>
            <a:pPr algn="ctr"/>
            <a:r>
              <a:rPr lang="en-GB" sz="2000" b="1" dirty="0"/>
              <a:t>Step 1:</a:t>
            </a:r>
            <a:r>
              <a:rPr lang="en-GB" sz="2000" dirty="0"/>
              <a:t> Posing a question?</a:t>
            </a:r>
          </a:p>
          <a:p>
            <a:pPr algn="ctr"/>
            <a:endParaRPr lang="en-CA" sz="2000" dirty="0"/>
          </a:p>
          <a:p>
            <a:pPr algn="ctr"/>
            <a:r>
              <a:rPr lang="en-GB" sz="2000" b="1" dirty="0"/>
              <a:t>Step 2:</a:t>
            </a:r>
            <a:r>
              <a:rPr lang="en-GB" sz="2000" dirty="0"/>
              <a:t> Construct a hypothesis</a:t>
            </a:r>
          </a:p>
          <a:p>
            <a:pPr algn="ctr"/>
            <a:endParaRPr lang="en-CA" sz="2000" dirty="0"/>
          </a:p>
          <a:p>
            <a:pPr algn="ctr"/>
            <a:r>
              <a:rPr lang="en-GB" sz="2000" b="1" dirty="0"/>
              <a:t>Step 3:</a:t>
            </a:r>
            <a:r>
              <a:rPr lang="en-GB" sz="2000" dirty="0"/>
              <a:t> Conduct experiments</a:t>
            </a:r>
          </a:p>
          <a:p>
            <a:pPr algn="ctr"/>
            <a:endParaRPr lang="en-CA" sz="2000" dirty="0"/>
          </a:p>
          <a:p>
            <a:pPr algn="ctr"/>
            <a:r>
              <a:rPr lang="en-GB" sz="2000" b="1" dirty="0"/>
              <a:t>Step 4:</a:t>
            </a:r>
            <a:r>
              <a:rPr lang="en-GB" sz="2000" dirty="0"/>
              <a:t> Understanding</a:t>
            </a:r>
          </a:p>
          <a:p>
            <a:pPr algn="ctr"/>
            <a:endParaRPr lang="en-CA" sz="2000" dirty="0"/>
          </a:p>
          <a:p>
            <a:pPr algn="ctr"/>
            <a:r>
              <a:rPr lang="en-GB" sz="2000" b="1" dirty="0"/>
              <a:t>Step 5: </a:t>
            </a:r>
            <a:r>
              <a:rPr lang="en-GB" sz="2000" dirty="0"/>
              <a:t>Analysis</a:t>
            </a:r>
          </a:p>
          <a:p>
            <a:pPr algn="ctr"/>
            <a:endParaRPr lang="en-GB" sz="2000" dirty="0"/>
          </a:p>
          <a:p>
            <a:pPr algn="ctr"/>
            <a:endParaRPr lang="en-GB" sz="2000" dirty="0"/>
          </a:p>
          <a:p>
            <a:pPr algn="ctr"/>
            <a:endParaRPr lang="en-GB" sz="2000" dirty="0"/>
          </a:p>
          <a:p>
            <a:pPr algn="ctr"/>
            <a:r>
              <a:rPr lang="en-GB" sz="2000" b="1" dirty="0"/>
              <a:t>Step 6:</a:t>
            </a:r>
            <a:r>
              <a:rPr lang="en-GB" sz="2000" dirty="0"/>
              <a:t> Communicate</a:t>
            </a:r>
            <a:endParaRPr lang="en-GB" dirty="0"/>
          </a:p>
        </p:txBody>
      </p:sp>
      <p:sp>
        <p:nvSpPr>
          <p:cNvPr id="5" name="Right Arrow 4">
            <a:extLst>
              <a:ext uri="{FF2B5EF4-FFF2-40B4-BE49-F238E27FC236}">
                <a16:creationId xmlns:a16="http://schemas.microsoft.com/office/drawing/2014/main" id="{D677A0D9-181A-1B46-8C78-2982CD1D6806}"/>
              </a:ext>
            </a:extLst>
          </p:cNvPr>
          <p:cNvSpPr/>
          <p:nvPr/>
        </p:nvSpPr>
        <p:spPr>
          <a:xfrm rot="5400000">
            <a:off x="5949513" y="2460482"/>
            <a:ext cx="336517" cy="34212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Arrow 5">
            <a:extLst>
              <a:ext uri="{FF2B5EF4-FFF2-40B4-BE49-F238E27FC236}">
                <a16:creationId xmlns:a16="http://schemas.microsoft.com/office/drawing/2014/main" id="{431741A7-CE3B-7246-81ED-AF6615A073E3}"/>
              </a:ext>
            </a:extLst>
          </p:cNvPr>
          <p:cNvSpPr/>
          <p:nvPr/>
        </p:nvSpPr>
        <p:spPr>
          <a:xfrm rot="5400000">
            <a:off x="5933964" y="3042089"/>
            <a:ext cx="336517" cy="34212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ight Arrow 6">
            <a:extLst>
              <a:ext uri="{FF2B5EF4-FFF2-40B4-BE49-F238E27FC236}">
                <a16:creationId xmlns:a16="http://schemas.microsoft.com/office/drawing/2014/main" id="{FAD09485-C3C2-0445-8966-83B585FA4790}"/>
              </a:ext>
            </a:extLst>
          </p:cNvPr>
          <p:cNvSpPr/>
          <p:nvPr/>
        </p:nvSpPr>
        <p:spPr>
          <a:xfrm rot="5400000">
            <a:off x="5937076" y="3661018"/>
            <a:ext cx="336517" cy="34212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ight Arrow 7">
            <a:extLst>
              <a:ext uri="{FF2B5EF4-FFF2-40B4-BE49-F238E27FC236}">
                <a16:creationId xmlns:a16="http://schemas.microsoft.com/office/drawing/2014/main" id="{07E6146C-0463-8A4C-A9C1-56C554AD47E2}"/>
              </a:ext>
            </a:extLst>
          </p:cNvPr>
          <p:cNvSpPr/>
          <p:nvPr/>
        </p:nvSpPr>
        <p:spPr>
          <a:xfrm rot="5400000">
            <a:off x="5940188" y="4279947"/>
            <a:ext cx="336517" cy="34212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ight Arrow 12">
            <a:extLst>
              <a:ext uri="{FF2B5EF4-FFF2-40B4-BE49-F238E27FC236}">
                <a16:creationId xmlns:a16="http://schemas.microsoft.com/office/drawing/2014/main" id="{CEAC9F12-8E38-6E49-AD32-C0219D747E69}"/>
              </a:ext>
            </a:extLst>
          </p:cNvPr>
          <p:cNvSpPr/>
          <p:nvPr/>
        </p:nvSpPr>
        <p:spPr>
          <a:xfrm>
            <a:off x="7156279" y="4581945"/>
            <a:ext cx="1950400" cy="35114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5D957124-F903-204D-8D94-912FE9C7FC7A}"/>
              </a:ext>
            </a:extLst>
          </p:cNvPr>
          <p:cNvSpPr txBox="1"/>
          <p:nvPr/>
        </p:nvSpPr>
        <p:spPr>
          <a:xfrm>
            <a:off x="9237306" y="4333176"/>
            <a:ext cx="1950400" cy="923330"/>
          </a:xfrm>
          <a:prstGeom prst="rect">
            <a:avLst/>
          </a:prstGeom>
          <a:noFill/>
        </p:spPr>
        <p:txBody>
          <a:bodyPr wrap="square" rtlCol="0">
            <a:spAutoFit/>
          </a:bodyPr>
          <a:lstStyle/>
          <a:p>
            <a:r>
              <a:rPr lang="en-GB" i="1" dirty="0"/>
              <a:t>Does our research answer our question?</a:t>
            </a:r>
          </a:p>
        </p:txBody>
      </p:sp>
      <p:sp>
        <p:nvSpPr>
          <p:cNvPr id="15" name="Right Arrow 14">
            <a:extLst>
              <a:ext uri="{FF2B5EF4-FFF2-40B4-BE49-F238E27FC236}">
                <a16:creationId xmlns:a16="http://schemas.microsoft.com/office/drawing/2014/main" id="{89816A5E-EABF-4D43-9CCE-D9D17D760005}"/>
              </a:ext>
            </a:extLst>
          </p:cNvPr>
          <p:cNvSpPr/>
          <p:nvPr/>
        </p:nvSpPr>
        <p:spPr>
          <a:xfrm rot="16200000">
            <a:off x="9707963" y="3861090"/>
            <a:ext cx="648914" cy="342123"/>
          </a:xfrm>
          <a:prstGeom prs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ight Arrow 15">
            <a:extLst>
              <a:ext uri="{FF2B5EF4-FFF2-40B4-BE49-F238E27FC236}">
                <a16:creationId xmlns:a16="http://schemas.microsoft.com/office/drawing/2014/main" id="{A6A7A675-3C56-BC45-8DCB-21464517D7E3}"/>
              </a:ext>
            </a:extLst>
          </p:cNvPr>
          <p:cNvSpPr/>
          <p:nvPr/>
        </p:nvSpPr>
        <p:spPr>
          <a:xfrm rot="10800000">
            <a:off x="7864211" y="3381409"/>
            <a:ext cx="1746320" cy="351148"/>
          </a:xfrm>
          <a:prstGeom prs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5F8FCB7C-410C-184A-A36A-545750FD5CAB}"/>
              </a:ext>
            </a:extLst>
          </p:cNvPr>
          <p:cNvSpPr txBox="1"/>
          <p:nvPr/>
        </p:nvSpPr>
        <p:spPr>
          <a:xfrm>
            <a:off x="9762629" y="3309752"/>
            <a:ext cx="1950400" cy="461665"/>
          </a:xfrm>
          <a:prstGeom prst="rect">
            <a:avLst/>
          </a:prstGeom>
          <a:noFill/>
        </p:spPr>
        <p:txBody>
          <a:bodyPr wrap="square" rtlCol="0">
            <a:spAutoFit/>
          </a:bodyPr>
          <a:lstStyle/>
          <a:p>
            <a:r>
              <a:rPr lang="en-GB" sz="2400" i="1" dirty="0"/>
              <a:t>No</a:t>
            </a:r>
          </a:p>
        </p:txBody>
      </p:sp>
      <p:pic>
        <p:nvPicPr>
          <p:cNvPr id="18" name="Picture 17">
            <a:extLst>
              <a:ext uri="{FF2B5EF4-FFF2-40B4-BE49-F238E27FC236}">
                <a16:creationId xmlns:a16="http://schemas.microsoft.com/office/drawing/2014/main" id="{65017E76-61F7-734C-85EB-791D22148A9D}"/>
              </a:ext>
            </a:extLst>
          </p:cNvPr>
          <p:cNvPicPr>
            <a:picLocks noChangeAspect="1"/>
          </p:cNvPicPr>
          <p:nvPr/>
        </p:nvPicPr>
        <p:blipFill>
          <a:blip r:embed="rId2"/>
          <a:stretch>
            <a:fillRect/>
          </a:stretch>
        </p:blipFill>
        <p:spPr>
          <a:xfrm>
            <a:off x="7543800" y="0"/>
            <a:ext cx="4648200" cy="1660071"/>
          </a:xfrm>
          <a:prstGeom prst="rect">
            <a:avLst/>
          </a:prstGeom>
        </p:spPr>
      </p:pic>
    </p:spTree>
    <p:extLst>
      <p:ext uri="{BB962C8B-B14F-4D97-AF65-F5344CB8AC3E}">
        <p14:creationId xmlns:p14="http://schemas.microsoft.com/office/powerpoint/2010/main" val="27525005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F1126-8B14-3F4A-AC1F-EC99E7A1D965}"/>
              </a:ext>
            </a:extLst>
          </p:cNvPr>
          <p:cNvSpPr>
            <a:spLocks noGrp="1"/>
          </p:cNvSpPr>
          <p:nvPr>
            <p:ph type="title"/>
          </p:nvPr>
        </p:nvSpPr>
        <p:spPr/>
        <p:txBody>
          <a:bodyPr/>
          <a:lstStyle/>
          <a:p>
            <a:r>
              <a:rPr lang="en-GB" b="1" dirty="0"/>
              <a:t>The Scientific Method</a:t>
            </a:r>
          </a:p>
        </p:txBody>
      </p:sp>
      <p:sp>
        <p:nvSpPr>
          <p:cNvPr id="4" name="TextBox 3">
            <a:extLst>
              <a:ext uri="{FF2B5EF4-FFF2-40B4-BE49-F238E27FC236}">
                <a16:creationId xmlns:a16="http://schemas.microsoft.com/office/drawing/2014/main" id="{159EAF69-5264-9B4E-9E66-41517FE8F4E8}"/>
              </a:ext>
            </a:extLst>
          </p:cNvPr>
          <p:cNvSpPr txBox="1"/>
          <p:nvPr/>
        </p:nvSpPr>
        <p:spPr>
          <a:xfrm>
            <a:off x="335902" y="6494106"/>
            <a:ext cx="11017898" cy="369332"/>
          </a:xfrm>
          <a:prstGeom prst="rect">
            <a:avLst/>
          </a:prstGeom>
          <a:noFill/>
        </p:spPr>
        <p:txBody>
          <a:bodyPr wrap="square" rtlCol="0">
            <a:spAutoFit/>
          </a:bodyPr>
          <a:lstStyle/>
          <a:p>
            <a:pPr algn="ctr"/>
            <a:r>
              <a:rPr lang="en-GB" dirty="0"/>
              <a:t>LN2019 		Think Like A Scientist	W1</a:t>
            </a:r>
          </a:p>
        </p:txBody>
      </p:sp>
      <p:sp>
        <p:nvSpPr>
          <p:cNvPr id="3" name="TextBox 2">
            <a:extLst>
              <a:ext uri="{FF2B5EF4-FFF2-40B4-BE49-F238E27FC236}">
                <a16:creationId xmlns:a16="http://schemas.microsoft.com/office/drawing/2014/main" id="{C24C9A22-FA76-EA4F-BA5C-23B38D73E847}"/>
              </a:ext>
            </a:extLst>
          </p:cNvPr>
          <p:cNvSpPr txBox="1"/>
          <p:nvPr/>
        </p:nvSpPr>
        <p:spPr>
          <a:xfrm>
            <a:off x="292359" y="1511560"/>
            <a:ext cx="11420670" cy="4678204"/>
          </a:xfrm>
          <a:prstGeom prst="rect">
            <a:avLst/>
          </a:prstGeom>
          <a:noFill/>
        </p:spPr>
        <p:txBody>
          <a:bodyPr wrap="square" rtlCol="0">
            <a:spAutoFit/>
          </a:bodyPr>
          <a:lstStyle/>
          <a:p>
            <a:r>
              <a:rPr lang="en-GB" sz="2000" i="1" dirty="0"/>
              <a:t>The Scientific Method</a:t>
            </a:r>
            <a:r>
              <a:rPr lang="en-GB" sz="2000" dirty="0"/>
              <a:t> is a guide for conducting scientific research</a:t>
            </a:r>
            <a:endParaRPr lang="en-CA" sz="2000" dirty="0"/>
          </a:p>
          <a:p>
            <a:r>
              <a:rPr lang="en-GB" dirty="0"/>
              <a:t> </a:t>
            </a:r>
            <a:endParaRPr lang="en-CA" sz="2000" dirty="0"/>
          </a:p>
          <a:p>
            <a:pPr algn="ctr"/>
            <a:r>
              <a:rPr lang="en-GB" sz="2000" b="1" dirty="0"/>
              <a:t>Step 1:</a:t>
            </a:r>
            <a:r>
              <a:rPr lang="en-GB" sz="2000" dirty="0"/>
              <a:t> Posing a question?</a:t>
            </a:r>
          </a:p>
          <a:p>
            <a:pPr algn="ctr"/>
            <a:endParaRPr lang="en-CA" sz="2000" dirty="0"/>
          </a:p>
          <a:p>
            <a:pPr algn="ctr"/>
            <a:r>
              <a:rPr lang="en-GB" sz="2000" b="1" dirty="0"/>
              <a:t>Step 2:</a:t>
            </a:r>
            <a:r>
              <a:rPr lang="en-GB" sz="2000" dirty="0"/>
              <a:t> Construct a hypothesis</a:t>
            </a:r>
          </a:p>
          <a:p>
            <a:pPr algn="ctr"/>
            <a:endParaRPr lang="en-CA" sz="2000" dirty="0"/>
          </a:p>
          <a:p>
            <a:pPr algn="ctr"/>
            <a:r>
              <a:rPr lang="en-GB" sz="2000" b="1" dirty="0"/>
              <a:t>Step 3:</a:t>
            </a:r>
            <a:r>
              <a:rPr lang="en-GB" sz="2000" dirty="0"/>
              <a:t> Conduct experiments</a:t>
            </a:r>
          </a:p>
          <a:p>
            <a:pPr algn="ctr"/>
            <a:endParaRPr lang="en-CA" sz="2000" dirty="0"/>
          </a:p>
          <a:p>
            <a:pPr algn="ctr"/>
            <a:r>
              <a:rPr lang="en-GB" sz="2000" b="1" dirty="0"/>
              <a:t>Step 4:</a:t>
            </a:r>
            <a:r>
              <a:rPr lang="en-GB" sz="2000" dirty="0"/>
              <a:t> Understanding</a:t>
            </a:r>
          </a:p>
          <a:p>
            <a:pPr algn="ctr"/>
            <a:endParaRPr lang="en-CA" sz="2000" dirty="0"/>
          </a:p>
          <a:p>
            <a:pPr algn="ctr"/>
            <a:r>
              <a:rPr lang="en-GB" sz="2000" b="1" dirty="0"/>
              <a:t>Step 5: </a:t>
            </a:r>
            <a:r>
              <a:rPr lang="en-GB" sz="2000" dirty="0"/>
              <a:t>Analysis</a:t>
            </a:r>
          </a:p>
          <a:p>
            <a:pPr algn="ctr"/>
            <a:endParaRPr lang="en-GB" sz="2000" dirty="0"/>
          </a:p>
          <a:p>
            <a:pPr algn="ctr"/>
            <a:endParaRPr lang="en-GB" sz="2000" dirty="0"/>
          </a:p>
          <a:p>
            <a:pPr algn="ctr"/>
            <a:endParaRPr lang="en-GB" sz="2000" dirty="0"/>
          </a:p>
          <a:p>
            <a:pPr algn="ctr"/>
            <a:r>
              <a:rPr lang="en-GB" sz="2000" b="1" dirty="0"/>
              <a:t>Step 6:</a:t>
            </a:r>
            <a:r>
              <a:rPr lang="en-GB" sz="2000" dirty="0"/>
              <a:t> Communicate</a:t>
            </a:r>
            <a:endParaRPr lang="en-GB" dirty="0"/>
          </a:p>
        </p:txBody>
      </p:sp>
      <p:sp>
        <p:nvSpPr>
          <p:cNvPr id="5" name="Right Arrow 4">
            <a:extLst>
              <a:ext uri="{FF2B5EF4-FFF2-40B4-BE49-F238E27FC236}">
                <a16:creationId xmlns:a16="http://schemas.microsoft.com/office/drawing/2014/main" id="{D677A0D9-181A-1B46-8C78-2982CD1D6806}"/>
              </a:ext>
            </a:extLst>
          </p:cNvPr>
          <p:cNvSpPr/>
          <p:nvPr/>
        </p:nvSpPr>
        <p:spPr>
          <a:xfrm rot="5400000">
            <a:off x="5949513" y="2460482"/>
            <a:ext cx="336517" cy="34212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Arrow 5">
            <a:extLst>
              <a:ext uri="{FF2B5EF4-FFF2-40B4-BE49-F238E27FC236}">
                <a16:creationId xmlns:a16="http://schemas.microsoft.com/office/drawing/2014/main" id="{431741A7-CE3B-7246-81ED-AF6615A073E3}"/>
              </a:ext>
            </a:extLst>
          </p:cNvPr>
          <p:cNvSpPr/>
          <p:nvPr/>
        </p:nvSpPr>
        <p:spPr>
          <a:xfrm rot="5400000">
            <a:off x="5933964" y="3042089"/>
            <a:ext cx="336517" cy="34212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ight Arrow 6">
            <a:extLst>
              <a:ext uri="{FF2B5EF4-FFF2-40B4-BE49-F238E27FC236}">
                <a16:creationId xmlns:a16="http://schemas.microsoft.com/office/drawing/2014/main" id="{FAD09485-C3C2-0445-8966-83B585FA4790}"/>
              </a:ext>
            </a:extLst>
          </p:cNvPr>
          <p:cNvSpPr/>
          <p:nvPr/>
        </p:nvSpPr>
        <p:spPr>
          <a:xfrm rot="5400000">
            <a:off x="5937076" y="3661018"/>
            <a:ext cx="336517" cy="34212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ight Arrow 7">
            <a:extLst>
              <a:ext uri="{FF2B5EF4-FFF2-40B4-BE49-F238E27FC236}">
                <a16:creationId xmlns:a16="http://schemas.microsoft.com/office/drawing/2014/main" id="{07E6146C-0463-8A4C-A9C1-56C554AD47E2}"/>
              </a:ext>
            </a:extLst>
          </p:cNvPr>
          <p:cNvSpPr/>
          <p:nvPr/>
        </p:nvSpPr>
        <p:spPr>
          <a:xfrm rot="5400000">
            <a:off x="5940188" y="4279947"/>
            <a:ext cx="336517" cy="34212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ight Arrow 12">
            <a:extLst>
              <a:ext uri="{FF2B5EF4-FFF2-40B4-BE49-F238E27FC236}">
                <a16:creationId xmlns:a16="http://schemas.microsoft.com/office/drawing/2014/main" id="{CEAC9F12-8E38-6E49-AD32-C0219D747E69}"/>
              </a:ext>
            </a:extLst>
          </p:cNvPr>
          <p:cNvSpPr/>
          <p:nvPr/>
        </p:nvSpPr>
        <p:spPr>
          <a:xfrm>
            <a:off x="7156279" y="4581945"/>
            <a:ext cx="1950400" cy="35114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5D957124-F903-204D-8D94-912FE9C7FC7A}"/>
              </a:ext>
            </a:extLst>
          </p:cNvPr>
          <p:cNvSpPr txBox="1"/>
          <p:nvPr/>
        </p:nvSpPr>
        <p:spPr>
          <a:xfrm>
            <a:off x="9237306" y="4333176"/>
            <a:ext cx="1950400" cy="923330"/>
          </a:xfrm>
          <a:prstGeom prst="rect">
            <a:avLst/>
          </a:prstGeom>
          <a:noFill/>
        </p:spPr>
        <p:txBody>
          <a:bodyPr wrap="square" rtlCol="0">
            <a:spAutoFit/>
          </a:bodyPr>
          <a:lstStyle/>
          <a:p>
            <a:r>
              <a:rPr lang="en-GB" i="1" dirty="0"/>
              <a:t>Does our research answer our question?</a:t>
            </a:r>
          </a:p>
        </p:txBody>
      </p:sp>
      <p:sp>
        <p:nvSpPr>
          <p:cNvPr id="15" name="Right Arrow 14">
            <a:extLst>
              <a:ext uri="{FF2B5EF4-FFF2-40B4-BE49-F238E27FC236}">
                <a16:creationId xmlns:a16="http://schemas.microsoft.com/office/drawing/2014/main" id="{89816A5E-EABF-4D43-9CCE-D9D17D760005}"/>
              </a:ext>
            </a:extLst>
          </p:cNvPr>
          <p:cNvSpPr/>
          <p:nvPr/>
        </p:nvSpPr>
        <p:spPr>
          <a:xfrm rot="16200000">
            <a:off x="9707963" y="3861090"/>
            <a:ext cx="648914" cy="342123"/>
          </a:xfrm>
          <a:prstGeom prs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ight Arrow 15">
            <a:extLst>
              <a:ext uri="{FF2B5EF4-FFF2-40B4-BE49-F238E27FC236}">
                <a16:creationId xmlns:a16="http://schemas.microsoft.com/office/drawing/2014/main" id="{A6A7A675-3C56-BC45-8DCB-21464517D7E3}"/>
              </a:ext>
            </a:extLst>
          </p:cNvPr>
          <p:cNvSpPr/>
          <p:nvPr/>
        </p:nvSpPr>
        <p:spPr>
          <a:xfrm rot="10800000">
            <a:off x="7864211" y="3381409"/>
            <a:ext cx="1746320" cy="351148"/>
          </a:xfrm>
          <a:prstGeom prs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5F8FCB7C-410C-184A-A36A-545750FD5CAB}"/>
              </a:ext>
            </a:extLst>
          </p:cNvPr>
          <p:cNvSpPr txBox="1"/>
          <p:nvPr/>
        </p:nvSpPr>
        <p:spPr>
          <a:xfrm>
            <a:off x="9762629" y="3309752"/>
            <a:ext cx="1950400" cy="461665"/>
          </a:xfrm>
          <a:prstGeom prst="rect">
            <a:avLst/>
          </a:prstGeom>
          <a:noFill/>
        </p:spPr>
        <p:txBody>
          <a:bodyPr wrap="square" rtlCol="0">
            <a:spAutoFit/>
          </a:bodyPr>
          <a:lstStyle/>
          <a:p>
            <a:r>
              <a:rPr lang="en-GB" sz="2400" i="1" dirty="0"/>
              <a:t>No</a:t>
            </a:r>
          </a:p>
        </p:txBody>
      </p:sp>
      <p:sp>
        <p:nvSpPr>
          <p:cNvPr id="18" name="TextBox 17">
            <a:extLst>
              <a:ext uri="{FF2B5EF4-FFF2-40B4-BE49-F238E27FC236}">
                <a16:creationId xmlns:a16="http://schemas.microsoft.com/office/drawing/2014/main" id="{D6D2EF75-CE03-7F46-B7A8-528EBAC77155}"/>
              </a:ext>
            </a:extLst>
          </p:cNvPr>
          <p:cNvSpPr txBox="1"/>
          <p:nvPr/>
        </p:nvSpPr>
        <p:spPr>
          <a:xfrm>
            <a:off x="9762629" y="5724082"/>
            <a:ext cx="1950400" cy="461665"/>
          </a:xfrm>
          <a:prstGeom prst="rect">
            <a:avLst/>
          </a:prstGeom>
          <a:noFill/>
        </p:spPr>
        <p:txBody>
          <a:bodyPr wrap="square" rtlCol="0">
            <a:spAutoFit/>
          </a:bodyPr>
          <a:lstStyle/>
          <a:p>
            <a:r>
              <a:rPr lang="en-GB" sz="2400" i="1" dirty="0"/>
              <a:t>Yes</a:t>
            </a:r>
          </a:p>
        </p:txBody>
      </p:sp>
      <p:sp>
        <p:nvSpPr>
          <p:cNvPr id="19" name="Right Arrow 18">
            <a:extLst>
              <a:ext uri="{FF2B5EF4-FFF2-40B4-BE49-F238E27FC236}">
                <a16:creationId xmlns:a16="http://schemas.microsoft.com/office/drawing/2014/main" id="{84FE7571-3489-4B4F-AA6B-AFF971ACE1A2}"/>
              </a:ext>
            </a:extLst>
          </p:cNvPr>
          <p:cNvSpPr/>
          <p:nvPr/>
        </p:nvSpPr>
        <p:spPr>
          <a:xfrm rot="5400000">
            <a:off x="9707963" y="5330459"/>
            <a:ext cx="648914" cy="342123"/>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ight Arrow 19">
            <a:extLst>
              <a:ext uri="{FF2B5EF4-FFF2-40B4-BE49-F238E27FC236}">
                <a16:creationId xmlns:a16="http://schemas.microsoft.com/office/drawing/2014/main" id="{D1677F32-FF45-DC4C-AFBB-40F3448A468A}"/>
              </a:ext>
            </a:extLst>
          </p:cNvPr>
          <p:cNvSpPr/>
          <p:nvPr/>
        </p:nvSpPr>
        <p:spPr>
          <a:xfrm rot="10800000">
            <a:off x="7704283" y="5733337"/>
            <a:ext cx="1746320" cy="351148"/>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Picture 20">
            <a:extLst>
              <a:ext uri="{FF2B5EF4-FFF2-40B4-BE49-F238E27FC236}">
                <a16:creationId xmlns:a16="http://schemas.microsoft.com/office/drawing/2014/main" id="{C7AB20E8-6DFB-344B-9A38-63A2DD0880D1}"/>
              </a:ext>
            </a:extLst>
          </p:cNvPr>
          <p:cNvPicPr>
            <a:picLocks noChangeAspect="1"/>
          </p:cNvPicPr>
          <p:nvPr/>
        </p:nvPicPr>
        <p:blipFill>
          <a:blip r:embed="rId2"/>
          <a:stretch>
            <a:fillRect/>
          </a:stretch>
        </p:blipFill>
        <p:spPr>
          <a:xfrm>
            <a:off x="7543800" y="0"/>
            <a:ext cx="4648200" cy="1660071"/>
          </a:xfrm>
          <a:prstGeom prst="rect">
            <a:avLst/>
          </a:prstGeom>
        </p:spPr>
      </p:pic>
    </p:spTree>
    <p:extLst>
      <p:ext uri="{BB962C8B-B14F-4D97-AF65-F5344CB8AC3E}">
        <p14:creationId xmlns:p14="http://schemas.microsoft.com/office/powerpoint/2010/main" val="21188668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F1126-8B14-3F4A-AC1F-EC99E7A1D965}"/>
              </a:ext>
            </a:extLst>
          </p:cNvPr>
          <p:cNvSpPr>
            <a:spLocks noGrp="1"/>
          </p:cNvSpPr>
          <p:nvPr>
            <p:ph type="title"/>
          </p:nvPr>
        </p:nvSpPr>
        <p:spPr/>
        <p:txBody>
          <a:bodyPr/>
          <a:lstStyle/>
          <a:p>
            <a:r>
              <a:rPr lang="en-GB" b="1" dirty="0"/>
              <a:t>The Scientific Method</a:t>
            </a:r>
          </a:p>
        </p:txBody>
      </p:sp>
      <p:sp>
        <p:nvSpPr>
          <p:cNvPr id="4" name="TextBox 3">
            <a:extLst>
              <a:ext uri="{FF2B5EF4-FFF2-40B4-BE49-F238E27FC236}">
                <a16:creationId xmlns:a16="http://schemas.microsoft.com/office/drawing/2014/main" id="{159EAF69-5264-9B4E-9E66-41517FE8F4E8}"/>
              </a:ext>
            </a:extLst>
          </p:cNvPr>
          <p:cNvSpPr txBox="1"/>
          <p:nvPr/>
        </p:nvSpPr>
        <p:spPr>
          <a:xfrm>
            <a:off x="335902" y="6494106"/>
            <a:ext cx="11017898" cy="369332"/>
          </a:xfrm>
          <a:prstGeom prst="rect">
            <a:avLst/>
          </a:prstGeom>
          <a:noFill/>
        </p:spPr>
        <p:txBody>
          <a:bodyPr wrap="square" rtlCol="0">
            <a:spAutoFit/>
          </a:bodyPr>
          <a:lstStyle/>
          <a:p>
            <a:pPr algn="ctr"/>
            <a:r>
              <a:rPr lang="en-GB" dirty="0"/>
              <a:t>LN2019 		Think Like A Scientist	W1</a:t>
            </a:r>
          </a:p>
        </p:txBody>
      </p:sp>
      <p:sp>
        <p:nvSpPr>
          <p:cNvPr id="3" name="TextBox 2">
            <a:extLst>
              <a:ext uri="{FF2B5EF4-FFF2-40B4-BE49-F238E27FC236}">
                <a16:creationId xmlns:a16="http://schemas.microsoft.com/office/drawing/2014/main" id="{C24C9A22-FA76-EA4F-BA5C-23B38D73E847}"/>
              </a:ext>
            </a:extLst>
          </p:cNvPr>
          <p:cNvSpPr txBox="1"/>
          <p:nvPr/>
        </p:nvSpPr>
        <p:spPr>
          <a:xfrm>
            <a:off x="292359" y="1511560"/>
            <a:ext cx="11420670" cy="4678204"/>
          </a:xfrm>
          <a:prstGeom prst="rect">
            <a:avLst/>
          </a:prstGeom>
          <a:noFill/>
        </p:spPr>
        <p:txBody>
          <a:bodyPr wrap="square" rtlCol="0">
            <a:spAutoFit/>
          </a:bodyPr>
          <a:lstStyle/>
          <a:p>
            <a:r>
              <a:rPr lang="en-GB" sz="2000" i="1" dirty="0"/>
              <a:t>The Scientific Method</a:t>
            </a:r>
            <a:r>
              <a:rPr lang="en-GB" sz="2000" dirty="0"/>
              <a:t> is a guide for conducting scientific research</a:t>
            </a:r>
            <a:endParaRPr lang="en-CA" sz="2000" dirty="0"/>
          </a:p>
          <a:p>
            <a:r>
              <a:rPr lang="en-GB" dirty="0"/>
              <a:t> </a:t>
            </a:r>
            <a:endParaRPr lang="en-CA" sz="2000" dirty="0"/>
          </a:p>
          <a:p>
            <a:pPr algn="ctr"/>
            <a:r>
              <a:rPr lang="en-GB" sz="2000" b="1" dirty="0"/>
              <a:t>Step 1:</a:t>
            </a:r>
            <a:r>
              <a:rPr lang="en-GB" sz="2000" dirty="0"/>
              <a:t> Posing a question?</a:t>
            </a:r>
          </a:p>
          <a:p>
            <a:pPr algn="ctr"/>
            <a:endParaRPr lang="en-CA" sz="2000" dirty="0"/>
          </a:p>
          <a:p>
            <a:pPr algn="ctr"/>
            <a:r>
              <a:rPr lang="en-GB" sz="2000" b="1" dirty="0"/>
              <a:t>Step 2:</a:t>
            </a:r>
            <a:r>
              <a:rPr lang="en-GB" sz="2000" dirty="0"/>
              <a:t> Construct a hypothesis</a:t>
            </a:r>
          </a:p>
          <a:p>
            <a:pPr algn="ctr"/>
            <a:endParaRPr lang="en-CA" sz="2000" dirty="0"/>
          </a:p>
          <a:p>
            <a:pPr algn="ctr"/>
            <a:r>
              <a:rPr lang="en-GB" sz="2000" b="1" dirty="0"/>
              <a:t>Step 3:</a:t>
            </a:r>
            <a:r>
              <a:rPr lang="en-GB" sz="2000" dirty="0"/>
              <a:t> Conduct experiments</a:t>
            </a:r>
          </a:p>
          <a:p>
            <a:pPr algn="ctr"/>
            <a:endParaRPr lang="en-CA" sz="2000" dirty="0"/>
          </a:p>
          <a:p>
            <a:pPr algn="ctr"/>
            <a:r>
              <a:rPr lang="en-GB" sz="2000" b="1" dirty="0"/>
              <a:t>Step 4:</a:t>
            </a:r>
            <a:r>
              <a:rPr lang="en-GB" sz="2000" dirty="0"/>
              <a:t> Understanding</a:t>
            </a:r>
          </a:p>
          <a:p>
            <a:pPr algn="ctr"/>
            <a:endParaRPr lang="en-CA" sz="2000" dirty="0"/>
          </a:p>
          <a:p>
            <a:pPr algn="ctr"/>
            <a:r>
              <a:rPr lang="en-GB" sz="2000" b="1" dirty="0"/>
              <a:t>Step 5: </a:t>
            </a:r>
            <a:r>
              <a:rPr lang="en-GB" sz="2000" dirty="0"/>
              <a:t>Analysis</a:t>
            </a:r>
          </a:p>
          <a:p>
            <a:pPr algn="ctr"/>
            <a:endParaRPr lang="en-GB" sz="2000" dirty="0"/>
          </a:p>
          <a:p>
            <a:pPr algn="ctr"/>
            <a:endParaRPr lang="en-GB" sz="2000" dirty="0"/>
          </a:p>
          <a:p>
            <a:pPr algn="ctr"/>
            <a:endParaRPr lang="en-GB" sz="2000" dirty="0"/>
          </a:p>
          <a:p>
            <a:pPr algn="ctr"/>
            <a:r>
              <a:rPr lang="en-GB" sz="2000" b="1" dirty="0"/>
              <a:t>Step 6:</a:t>
            </a:r>
            <a:r>
              <a:rPr lang="en-GB" sz="2000" dirty="0"/>
              <a:t> Communicate</a:t>
            </a:r>
            <a:endParaRPr lang="en-GB" dirty="0"/>
          </a:p>
        </p:txBody>
      </p:sp>
      <p:sp>
        <p:nvSpPr>
          <p:cNvPr id="5" name="Right Arrow 4">
            <a:extLst>
              <a:ext uri="{FF2B5EF4-FFF2-40B4-BE49-F238E27FC236}">
                <a16:creationId xmlns:a16="http://schemas.microsoft.com/office/drawing/2014/main" id="{D677A0D9-181A-1B46-8C78-2982CD1D6806}"/>
              </a:ext>
            </a:extLst>
          </p:cNvPr>
          <p:cNvSpPr/>
          <p:nvPr/>
        </p:nvSpPr>
        <p:spPr>
          <a:xfrm rot="5400000">
            <a:off x="5949513" y="2460482"/>
            <a:ext cx="336517" cy="34212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Arrow 5">
            <a:extLst>
              <a:ext uri="{FF2B5EF4-FFF2-40B4-BE49-F238E27FC236}">
                <a16:creationId xmlns:a16="http://schemas.microsoft.com/office/drawing/2014/main" id="{431741A7-CE3B-7246-81ED-AF6615A073E3}"/>
              </a:ext>
            </a:extLst>
          </p:cNvPr>
          <p:cNvSpPr/>
          <p:nvPr/>
        </p:nvSpPr>
        <p:spPr>
          <a:xfrm rot="5400000">
            <a:off x="5933964" y="3042089"/>
            <a:ext cx="336517" cy="34212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ight Arrow 6">
            <a:extLst>
              <a:ext uri="{FF2B5EF4-FFF2-40B4-BE49-F238E27FC236}">
                <a16:creationId xmlns:a16="http://schemas.microsoft.com/office/drawing/2014/main" id="{FAD09485-C3C2-0445-8966-83B585FA4790}"/>
              </a:ext>
            </a:extLst>
          </p:cNvPr>
          <p:cNvSpPr/>
          <p:nvPr/>
        </p:nvSpPr>
        <p:spPr>
          <a:xfrm rot="5400000">
            <a:off x="5937076" y="3661018"/>
            <a:ext cx="336517" cy="34212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ight Arrow 7">
            <a:extLst>
              <a:ext uri="{FF2B5EF4-FFF2-40B4-BE49-F238E27FC236}">
                <a16:creationId xmlns:a16="http://schemas.microsoft.com/office/drawing/2014/main" id="{07E6146C-0463-8A4C-A9C1-56C554AD47E2}"/>
              </a:ext>
            </a:extLst>
          </p:cNvPr>
          <p:cNvSpPr/>
          <p:nvPr/>
        </p:nvSpPr>
        <p:spPr>
          <a:xfrm rot="5400000">
            <a:off x="5940188" y="4279947"/>
            <a:ext cx="336517" cy="34212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ight Arrow 12">
            <a:extLst>
              <a:ext uri="{FF2B5EF4-FFF2-40B4-BE49-F238E27FC236}">
                <a16:creationId xmlns:a16="http://schemas.microsoft.com/office/drawing/2014/main" id="{CEAC9F12-8E38-6E49-AD32-C0219D747E69}"/>
              </a:ext>
            </a:extLst>
          </p:cNvPr>
          <p:cNvSpPr/>
          <p:nvPr/>
        </p:nvSpPr>
        <p:spPr>
          <a:xfrm>
            <a:off x="7156279" y="4581945"/>
            <a:ext cx="1950400" cy="35114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5D957124-F903-204D-8D94-912FE9C7FC7A}"/>
              </a:ext>
            </a:extLst>
          </p:cNvPr>
          <p:cNvSpPr txBox="1"/>
          <p:nvPr/>
        </p:nvSpPr>
        <p:spPr>
          <a:xfrm>
            <a:off x="9237306" y="4333176"/>
            <a:ext cx="1950400" cy="923330"/>
          </a:xfrm>
          <a:prstGeom prst="rect">
            <a:avLst/>
          </a:prstGeom>
          <a:noFill/>
        </p:spPr>
        <p:txBody>
          <a:bodyPr wrap="square" rtlCol="0">
            <a:spAutoFit/>
          </a:bodyPr>
          <a:lstStyle/>
          <a:p>
            <a:r>
              <a:rPr lang="en-GB" i="1" dirty="0"/>
              <a:t>Does our research answer our question?</a:t>
            </a:r>
          </a:p>
        </p:txBody>
      </p:sp>
      <p:sp>
        <p:nvSpPr>
          <p:cNvPr id="15" name="Right Arrow 14">
            <a:extLst>
              <a:ext uri="{FF2B5EF4-FFF2-40B4-BE49-F238E27FC236}">
                <a16:creationId xmlns:a16="http://schemas.microsoft.com/office/drawing/2014/main" id="{89816A5E-EABF-4D43-9CCE-D9D17D760005}"/>
              </a:ext>
            </a:extLst>
          </p:cNvPr>
          <p:cNvSpPr/>
          <p:nvPr/>
        </p:nvSpPr>
        <p:spPr>
          <a:xfrm rot="16200000">
            <a:off x="9707963" y="3861090"/>
            <a:ext cx="648914" cy="342123"/>
          </a:xfrm>
          <a:prstGeom prs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ight Arrow 15">
            <a:extLst>
              <a:ext uri="{FF2B5EF4-FFF2-40B4-BE49-F238E27FC236}">
                <a16:creationId xmlns:a16="http://schemas.microsoft.com/office/drawing/2014/main" id="{A6A7A675-3C56-BC45-8DCB-21464517D7E3}"/>
              </a:ext>
            </a:extLst>
          </p:cNvPr>
          <p:cNvSpPr/>
          <p:nvPr/>
        </p:nvSpPr>
        <p:spPr>
          <a:xfrm rot="8446739">
            <a:off x="6686481" y="4507395"/>
            <a:ext cx="3225882" cy="336615"/>
          </a:xfrm>
          <a:prstGeom prs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5F8FCB7C-410C-184A-A36A-545750FD5CAB}"/>
              </a:ext>
            </a:extLst>
          </p:cNvPr>
          <p:cNvSpPr txBox="1"/>
          <p:nvPr/>
        </p:nvSpPr>
        <p:spPr>
          <a:xfrm>
            <a:off x="9762629" y="3309752"/>
            <a:ext cx="1950400" cy="461665"/>
          </a:xfrm>
          <a:prstGeom prst="rect">
            <a:avLst/>
          </a:prstGeom>
          <a:noFill/>
        </p:spPr>
        <p:txBody>
          <a:bodyPr wrap="square" rtlCol="0">
            <a:spAutoFit/>
          </a:bodyPr>
          <a:lstStyle/>
          <a:p>
            <a:r>
              <a:rPr lang="en-GB" sz="2400" i="1" dirty="0"/>
              <a:t>No</a:t>
            </a:r>
          </a:p>
        </p:txBody>
      </p:sp>
      <p:pic>
        <p:nvPicPr>
          <p:cNvPr id="18" name="Picture 17">
            <a:extLst>
              <a:ext uri="{FF2B5EF4-FFF2-40B4-BE49-F238E27FC236}">
                <a16:creationId xmlns:a16="http://schemas.microsoft.com/office/drawing/2014/main" id="{A05627BE-A585-C04B-9BC4-9DD393E3C14F}"/>
              </a:ext>
            </a:extLst>
          </p:cNvPr>
          <p:cNvPicPr>
            <a:picLocks noChangeAspect="1"/>
          </p:cNvPicPr>
          <p:nvPr/>
        </p:nvPicPr>
        <p:blipFill>
          <a:blip r:embed="rId2"/>
          <a:stretch>
            <a:fillRect/>
          </a:stretch>
        </p:blipFill>
        <p:spPr>
          <a:xfrm>
            <a:off x="7543800" y="0"/>
            <a:ext cx="4648200" cy="1660071"/>
          </a:xfrm>
          <a:prstGeom prst="rect">
            <a:avLst/>
          </a:prstGeom>
        </p:spPr>
      </p:pic>
    </p:spTree>
    <p:extLst>
      <p:ext uri="{BB962C8B-B14F-4D97-AF65-F5344CB8AC3E}">
        <p14:creationId xmlns:p14="http://schemas.microsoft.com/office/powerpoint/2010/main" val="15263734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F1126-8B14-3F4A-AC1F-EC99E7A1D965}"/>
              </a:ext>
            </a:extLst>
          </p:cNvPr>
          <p:cNvSpPr>
            <a:spLocks noGrp="1"/>
          </p:cNvSpPr>
          <p:nvPr>
            <p:ph type="title"/>
          </p:nvPr>
        </p:nvSpPr>
        <p:spPr/>
        <p:txBody>
          <a:bodyPr/>
          <a:lstStyle/>
          <a:p>
            <a:r>
              <a:rPr lang="en-GB" b="1" dirty="0"/>
              <a:t>Plan</a:t>
            </a:r>
          </a:p>
        </p:txBody>
      </p:sp>
      <p:sp>
        <p:nvSpPr>
          <p:cNvPr id="4" name="TextBox 3">
            <a:extLst>
              <a:ext uri="{FF2B5EF4-FFF2-40B4-BE49-F238E27FC236}">
                <a16:creationId xmlns:a16="http://schemas.microsoft.com/office/drawing/2014/main" id="{159EAF69-5264-9B4E-9E66-41517FE8F4E8}"/>
              </a:ext>
            </a:extLst>
          </p:cNvPr>
          <p:cNvSpPr txBox="1"/>
          <p:nvPr/>
        </p:nvSpPr>
        <p:spPr>
          <a:xfrm>
            <a:off x="335902" y="6494106"/>
            <a:ext cx="11017898" cy="369332"/>
          </a:xfrm>
          <a:prstGeom prst="rect">
            <a:avLst/>
          </a:prstGeom>
          <a:noFill/>
        </p:spPr>
        <p:txBody>
          <a:bodyPr wrap="square" rtlCol="0">
            <a:spAutoFit/>
          </a:bodyPr>
          <a:lstStyle/>
          <a:p>
            <a:pPr algn="ctr"/>
            <a:r>
              <a:rPr lang="en-GB" dirty="0"/>
              <a:t>LN2019 		Think Like A Scientist	W1</a:t>
            </a:r>
          </a:p>
        </p:txBody>
      </p:sp>
      <p:sp>
        <p:nvSpPr>
          <p:cNvPr id="3" name="TextBox 2">
            <a:extLst>
              <a:ext uri="{FF2B5EF4-FFF2-40B4-BE49-F238E27FC236}">
                <a16:creationId xmlns:a16="http://schemas.microsoft.com/office/drawing/2014/main" id="{9B0F63A4-0B4A-A44F-9F25-E94C75286340}"/>
              </a:ext>
            </a:extLst>
          </p:cNvPr>
          <p:cNvSpPr txBox="1"/>
          <p:nvPr/>
        </p:nvSpPr>
        <p:spPr>
          <a:xfrm>
            <a:off x="639872" y="1314925"/>
            <a:ext cx="11494109" cy="5539978"/>
          </a:xfrm>
          <a:prstGeom prst="rect">
            <a:avLst/>
          </a:prstGeom>
          <a:noFill/>
        </p:spPr>
        <p:txBody>
          <a:bodyPr wrap="none" rtlCol="0">
            <a:spAutoFit/>
          </a:bodyPr>
          <a:lstStyle/>
          <a:p>
            <a:r>
              <a:rPr lang="en-GB" sz="2800" b="1" dirty="0"/>
              <a:t>Week 1</a:t>
            </a:r>
            <a:r>
              <a:rPr lang="en-GB" sz="2800" dirty="0"/>
              <a:t> (22/1/19): 	</a:t>
            </a:r>
            <a:r>
              <a:rPr lang="en-GB" sz="2800" i="1" dirty="0"/>
              <a:t>The Science of Sleep (health and wellbeing)</a:t>
            </a:r>
            <a:endParaRPr lang="en-CA" sz="2800" dirty="0"/>
          </a:p>
          <a:p>
            <a:r>
              <a:rPr lang="en-GB" sz="2800" b="1" dirty="0"/>
              <a:t>Week 2</a:t>
            </a:r>
            <a:r>
              <a:rPr lang="en-GB" sz="2800" dirty="0"/>
              <a:t> (29/1/19): 	</a:t>
            </a:r>
            <a:r>
              <a:rPr lang="en-GB" sz="2800" i="1" dirty="0"/>
              <a:t>The Atmosphere (climate change, air quality)</a:t>
            </a:r>
            <a:endParaRPr lang="en-CA" sz="2800" dirty="0"/>
          </a:p>
          <a:p>
            <a:r>
              <a:rPr lang="en-GB" sz="2800" b="1" dirty="0"/>
              <a:t>Week 3</a:t>
            </a:r>
            <a:r>
              <a:rPr lang="en-GB" sz="2800" dirty="0"/>
              <a:t> (5/2/19): 		</a:t>
            </a:r>
            <a:r>
              <a:rPr lang="en-GB" sz="2800" i="1" dirty="0"/>
              <a:t>Geoscience (earthquakes, volcanoes, plate tectonics)</a:t>
            </a:r>
            <a:endParaRPr lang="en-CA" sz="2800" dirty="0"/>
          </a:p>
          <a:p>
            <a:r>
              <a:rPr lang="en-GB" sz="2800" b="1" dirty="0"/>
              <a:t>Week 4</a:t>
            </a:r>
            <a:r>
              <a:rPr lang="en-GB" sz="2800" dirty="0"/>
              <a:t> (12/2/19): 	</a:t>
            </a:r>
            <a:r>
              <a:rPr lang="en-GB" sz="2800" i="1" dirty="0"/>
              <a:t>Space Missions (Mars and beyond)</a:t>
            </a:r>
            <a:endParaRPr lang="en-CA" sz="2800" dirty="0"/>
          </a:p>
          <a:p>
            <a:r>
              <a:rPr lang="en-GB" sz="2800" b="1" dirty="0"/>
              <a:t>Week 5</a:t>
            </a:r>
            <a:r>
              <a:rPr lang="en-GB" sz="2800" dirty="0"/>
              <a:t> (19/2/19): 	</a:t>
            </a:r>
            <a:r>
              <a:rPr lang="en-GB" sz="2800" i="1" dirty="0"/>
              <a:t>The Universe (what is left to discover)</a:t>
            </a:r>
            <a:endParaRPr lang="en-CA" sz="2800" dirty="0"/>
          </a:p>
          <a:p>
            <a:r>
              <a:rPr lang="en-GB" sz="2800" b="1" dirty="0"/>
              <a:t>Week 6</a:t>
            </a:r>
            <a:r>
              <a:rPr lang="en-GB" sz="2800" dirty="0"/>
              <a:t> (26/2/19): 	*</a:t>
            </a:r>
            <a:r>
              <a:rPr lang="en-GB" sz="2800" i="1" dirty="0"/>
              <a:t>Guest Speaker*</a:t>
            </a:r>
            <a:endParaRPr lang="en-CA" sz="2800" dirty="0"/>
          </a:p>
          <a:p>
            <a:r>
              <a:rPr lang="en-GB" sz="2800" b="1" dirty="0"/>
              <a:t>Week 7</a:t>
            </a:r>
            <a:r>
              <a:rPr lang="en-GB" sz="2800" dirty="0"/>
              <a:t> (5/3/19): 		</a:t>
            </a:r>
            <a:r>
              <a:rPr lang="en-GB" sz="2800" i="1" dirty="0"/>
              <a:t>Final presentations and round-up</a:t>
            </a:r>
            <a:endParaRPr lang="en-CA" sz="2800" dirty="0"/>
          </a:p>
          <a:p>
            <a:r>
              <a:rPr lang="en-GB" sz="2800" dirty="0"/>
              <a:t> </a:t>
            </a:r>
            <a:endParaRPr lang="en-CA" sz="2800" dirty="0"/>
          </a:p>
          <a:p>
            <a:r>
              <a:rPr lang="en-GB" sz="2800" b="1" dirty="0"/>
              <a:t>Weekly setup: </a:t>
            </a:r>
            <a:endParaRPr lang="en-CA" sz="2800" dirty="0"/>
          </a:p>
          <a:p>
            <a:r>
              <a:rPr lang="en-GB" sz="2800" i="1" dirty="0">
                <a:solidFill>
                  <a:srgbClr val="7030A0"/>
                </a:solidFill>
              </a:rPr>
              <a:t>Understanding</a:t>
            </a:r>
            <a:r>
              <a:rPr lang="en-GB" sz="2800" i="1" dirty="0"/>
              <a:t>: </a:t>
            </a:r>
            <a:r>
              <a:rPr lang="en-GB" sz="2800" dirty="0"/>
              <a:t>We’ll learn about a science topic each week.</a:t>
            </a:r>
            <a:endParaRPr lang="en-CA" sz="2800" dirty="0"/>
          </a:p>
          <a:p>
            <a:r>
              <a:rPr lang="en-GB" sz="2800" i="1" dirty="0">
                <a:solidFill>
                  <a:srgbClr val="7030A0"/>
                </a:solidFill>
              </a:rPr>
              <a:t>Analysing</a:t>
            </a:r>
            <a:r>
              <a:rPr lang="en-GB" sz="2800" i="1" dirty="0"/>
              <a:t>: </a:t>
            </a:r>
            <a:r>
              <a:rPr lang="en-GB" sz="2800" dirty="0"/>
              <a:t>We’ll study an article and see what else we need to know. </a:t>
            </a:r>
            <a:endParaRPr lang="en-CA" sz="2800" dirty="0"/>
          </a:p>
          <a:p>
            <a:r>
              <a:rPr lang="en-GB" sz="2800" i="1" dirty="0">
                <a:solidFill>
                  <a:srgbClr val="7030A0"/>
                </a:solidFill>
              </a:rPr>
              <a:t>Communicating</a:t>
            </a:r>
            <a:r>
              <a:rPr lang="en-GB" sz="2800" i="1" dirty="0"/>
              <a:t>: </a:t>
            </a:r>
            <a:r>
              <a:rPr lang="en-GB" sz="2800" dirty="0"/>
              <a:t>We will learn how to present ideas to others.</a:t>
            </a:r>
            <a:endParaRPr lang="en-CA" sz="2800" dirty="0"/>
          </a:p>
          <a:p>
            <a:endParaRPr lang="en-GB" dirty="0"/>
          </a:p>
        </p:txBody>
      </p:sp>
      <p:sp>
        <p:nvSpPr>
          <p:cNvPr id="5" name="Rectangle 4">
            <a:extLst>
              <a:ext uri="{FF2B5EF4-FFF2-40B4-BE49-F238E27FC236}">
                <a16:creationId xmlns:a16="http://schemas.microsoft.com/office/drawing/2014/main" id="{0F1E8389-F5F1-084D-A6DA-2CF612F4CA65}"/>
              </a:ext>
            </a:extLst>
          </p:cNvPr>
          <p:cNvSpPr/>
          <p:nvPr/>
        </p:nvSpPr>
        <p:spPr>
          <a:xfrm>
            <a:off x="639871" y="1847461"/>
            <a:ext cx="11359295" cy="26872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563749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F1126-8B14-3F4A-AC1F-EC99E7A1D965}"/>
              </a:ext>
            </a:extLst>
          </p:cNvPr>
          <p:cNvSpPr>
            <a:spLocks noGrp="1"/>
          </p:cNvSpPr>
          <p:nvPr>
            <p:ph type="title"/>
          </p:nvPr>
        </p:nvSpPr>
        <p:spPr/>
        <p:txBody>
          <a:bodyPr/>
          <a:lstStyle/>
          <a:p>
            <a:r>
              <a:rPr lang="en-GB" b="1" dirty="0"/>
              <a:t>Plan</a:t>
            </a:r>
          </a:p>
        </p:txBody>
      </p:sp>
      <p:sp>
        <p:nvSpPr>
          <p:cNvPr id="4" name="TextBox 3">
            <a:extLst>
              <a:ext uri="{FF2B5EF4-FFF2-40B4-BE49-F238E27FC236}">
                <a16:creationId xmlns:a16="http://schemas.microsoft.com/office/drawing/2014/main" id="{159EAF69-5264-9B4E-9E66-41517FE8F4E8}"/>
              </a:ext>
            </a:extLst>
          </p:cNvPr>
          <p:cNvSpPr txBox="1"/>
          <p:nvPr/>
        </p:nvSpPr>
        <p:spPr>
          <a:xfrm>
            <a:off x="335902" y="6494106"/>
            <a:ext cx="11017898" cy="369332"/>
          </a:xfrm>
          <a:prstGeom prst="rect">
            <a:avLst/>
          </a:prstGeom>
          <a:noFill/>
        </p:spPr>
        <p:txBody>
          <a:bodyPr wrap="square" rtlCol="0">
            <a:spAutoFit/>
          </a:bodyPr>
          <a:lstStyle/>
          <a:p>
            <a:pPr algn="ctr"/>
            <a:r>
              <a:rPr lang="en-GB" dirty="0"/>
              <a:t>LN2019 		Think Like A Scientist	W1</a:t>
            </a:r>
          </a:p>
        </p:txBody>
      </p:sp>
      <p:sp>
        <p:nvSpPr>
          <p:cNvPr id="3" name="TextBox 2">
            <a:extLst>
              <a:ext uri="{FF2B5EF4-FFF2-40B4-BE49-F238E27FC236}">
                <a16:creationId xmlns:a16="http://schemas.microsoft.com/office/drawing/2014/main" id="{9B0F63A4-0B4A-A44F-9F25-E94C75286340}"/>
              </a:ext>
            </a:extLst>
          </p:cNvPr>
          <p:cNvSpPr txBox="1"/>
          <p:nvPr/>
        </p:nvSpPr>
        <p:spPr>
          <a:xfrm>
            <a:off x="639872" y="1314925"/>
            <a:ext cx="11494109" cy="5539978"/>
          </a:xfrm>
          <a:prstGeom prst="rect">
            <a:avLst/>
          </a:prstGeom>
          <a:noFill/>
        </p:spPr>
        <p:txBody>
          <a:bodyPr wrap="none" rtlCol="0">
            <a:spAutoFit/>
          </a:bodyPr>
          <a:lstStyle/>
          <a:p>
            <a:r>
              <a:rPr lang="en-GB" sz="2800" b="1" dirty="0"/>
              <a:t>Week 1</a:t>
            </a:r>
            <a:r>
              <a:rPr lang="en-GB" sz="2800" dirty="0"/>
              <a:t> (22/1/19): 	</a:t>
            </a:r>
            <a:r>
              <a:rPr lang="en-GB" sz="2800" i="1" dirty="0"/>
              <a:t>The Science of Sleep (health and wellbeing)</a:t>
            </a:r>
            <a:endParaRPr lang="en-CA" sz="2800" dirty="0"/>
          </a:p>
          <a:p>
            <a:r>
              <a:rPr lang="en-GB" sz="2800" b="1" dirty="0"/>
              <a:t>Week 2</a:t>
            </a:r>
            <a:r>
              <a:rPr lang="en-GB" sz="2800" dirty="0"/>
              <a:t> (29/1/19): 	</a:t>
            </a:r>
            <a:r>
              <a:rPr lang="en-GB" sz="2800" i="1" dirty="0"/>
              <a:t>The Atmosphere (climate change, air quality)</a:t>
            </a:r>
            <a:endParaRPr lang="en-CA" sz="2800" dirty="0"/>
          </a:p>
          <a:p>
            <a:r>
              <a:rPr lang="en-GB" sz="2800" b="1" dirty="0"/>
              <a:t>Week 3</a:t>
            </a:r>
            <a:r>
              <a:rPr lang="en-GB" sz="2800" dirty="0"/>
              <a:t> (5/2/19): 		</a:t>
            </a:r>
            <a:r>
              <a:rPr lang="en-GB" sz="2800" i="1" dirty="0"/>
              <a:t>Geoscience (earthquakes, volcanoes, plate tectonics)</a:t>
            </a:r>
            <a:endParaRPr lang="en-CA" sz="2800" dirty="0"/>
          </a:p>
          <a:p>
            <a:r>
              <a:rPr lang="en-GB" sz="2800" b="1" dirty="0"/>
              <a:t>Week 4</a:t>
            </a:r>
            <a:r>
              <a:rPr lang="en-GB" sz="2800" dirty="0"/>
              <a:t> (12/2/19): 	</a:t>
            </a:r>
            <a:r>
              <a:rPr lang="en-GB" sz="2800" i="1" dirty="0"/>
              <a:t>Space Missions (Mars and beyond)</a:t>
            </a:r>
            <a:endParaRPr lang="en-CA" sz="2800" dirty="0"/>
          </a:p>
          <a:p>
            <a:r>
              <a:rPr lang="en-GB" sz="2800" b="1" dirty="0"/>
              <a:t>Week 5</a:t>
            </a:r>
            <a:r>
              <a:rPr lang="en-GB" sz="2800" dirty="0"/>
              <a:t> (19/2/19): 	</a:t>
            </a:r>
            <a:r>
              <a:rPr lang="en-GB" sz="2800" i="1" dirty="0"/>
              <a:t>The Universe (what is left to discover)</a:t>
            </a:r>
            <a:endParaRPr lang="en-CA" sz="2800" dirty="0"/>
          </a:p>
          <a:p>
            <a:r>
              <a:rPr lang="en-GB" sz="2800" b="1" dirty="0"/>
              <a:t>Week 6</a:t>
            </a:r>
            <a:r>
              <a:rPr lang="en-GB" sz="2800" dirty="0"/>
              <a:t> (26/2/19): 	*</a:t>
            </a:r>
            <a:r>
              <a:rPr lang="en-GB" sz="2800" i="1" dirty="0"/>
              <a:t>Guest Speaker*</a:t>
            </a:r>
            <a:endParaRPr lang="en-CA" sz="2800" dirty="0"/>
          </a:p>
          <a:p>
            <a:r>
              <a:rPr lang="en-GB" sz="2800" b="1" dirty="0"/>
              <a:t>Week 7</a:t>
            </a:r>
            <a:r>
              <a:rPr lang="en-GB" sz="2800" dirty="0"/>
              <a:t> (5/3/19): 		</a:t>
            </a:r>
            <a:r>
              <a:rPr lang="en-GB" sz="2800" i="1" dirty="0"/>
              <a:t>Final presentations and round-up</a:t>
            </a:r>
            <a:endParaRPr lang="en-CA" sz="2800" dirty="0"/>
          </a:p>
          <a:p>
            <a:r>
              <a:rPr lang="en-GB" sz="2800" dirty="0"/>
              <a:t> </a:t>
            </a:r>
            <a:endParaRPr lang="en-CA" sz="2800" dirty="0"/>
          </a:p>
          <a:p>
            <a:r>
              <a:rPr lang="en-GB" sz="2800" b="1" dirty="0"/>
              <a:t>Weekly setup: </a:t>
            </a:r>
            <a:endParaRPr lang="en-CA" sz="2800" dirty="0"/>
          </a:p>
          <a:p>
            <a:r>
              <a:rPr lang="en-GB" sz="2800" i="1" dirty="0">
                <a:solidFill>
                  <a:srgbClr val="7030A0"/>
                </a:solidFill>
              </a:rPr>
              <a:t>Understanding</a:t>
            </a:r>
            <a:r>
              <a:rPr lang="en-GB" sz="2800" i="1" dirty="0"/>
              <a:t>: </a:t>
            </a:r>
            <a:r>
              <a:rPr lang="en-GB" sz="2800" dirty="0"/>
              <a:t>We’ll learn about a science topic each week.</a:t>
            </a:r>
            <a:endParaRPr lang="en-CA" sz="2800" dirty="0"/>
          </a:p>
          <a:p>
            <a:r>
              <a:rPr lang="en-GB" sz="2800" i="1" dirty="0">
                <a:solidFill>
                  <a:srgbClr val="7030A0"/>
                </a:solidFill>
              </a:rPr>
              <a:t>Analysing</a:t>
            </a:r>
            <a:r>
              <a:rPr lang="en-GB" sz="2800" i="1" dirty="0"/>
              <a:t>: </a:t>
            </a:r>
            <a:r>
              <a:rPr lang="en-GB" sz="2800" dirty="0"/>
              <a:t>We’ll study an article and see what else we need to know. </a:t>
            </a:r>
            <a:endParaRPr lang="en-CA" sz="2800" dirty="0"/>
          </a:p>
          <a:p>
            <a:r>
              <a:rPr lang="en-GB" sz="2800" i="1" dirty="0">
                <a:solidFill>
                  <a:srgbClr val="7030A0"/>
                </a:solidFill>
              </a:rPr>
              <a:t>Communicating</a:t>
            </a:r>
            <a:r>
              <a:rPr lang="en-GB" sz="2800" i="1" dirty="0"/>
              <a:t>: </a:t>
            </a:r>
            <a:r>
              <a:rPr lang="en-GB" sz="2800" dirty="0"/>
              <a:t>We will learn how to present ideas to others.</a:t>
            </a:r>
            <a:endParaRPr lang="en-CA" sz="2800" dirty="0"/>
          </a:p>
          <a:p>
            <a:endParaRPr lang="en-GB" dirty="0"/>
          </a:p>
        </p:txBody>
      </p:sp>
      <p:sp>
        <p:nvSpPr>
          <p:cNvPr id="5" name="Rectangle 4">
            <a:extLst>
              <a:ext uri="{FF2B5EF4-FFF2-40B4-BE49-F238E27FC236}">
                <a16:creationId xmlns:a16="http://schemas.microsoft.com/office/drawing/2014/main" id="{0F1E8389-F5F1-084D-A6DA-2CF612F4CA65}"/>
              </a:ext>
            </a:extLst>
          </p:cNvPr>
          <p:cNvSpPr/>
          <p:nvPr/>
        </p:nvSpPr>
        <p:spPr>
          <a:xfrm>
            <a:off x="639871" y="2220686"/>
            <a:ext cx="11359295" cy="23139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759076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F1126-8B14-3F4A-AC1F-EC99E7A1D965}"/>
              </a:ext>
            </a:extLst>
          </p:cNvPr>
          <p:cNvSpPr>
            <a:spLocks noGrp="1"/>
          </p:cNvSpPr>
          <p:nvPr>
            <p:ph type="title"/>
          </p:nvPr>
        </p:nvSpPr>
        <p:spPr/>
        <p:txBody>
          <a:bodyPr/>
          <a:lstStyle/>
          <a:p>
            <a:r>
              <a:rPr lang="en-GB" b="1" dirty="0"/>
              <a:t>Plan</a:t>
            </a:r>
          </a:p>
        </p:txBody>
      </p:sp>
      <p:sp>
        <p:nvSpPr>
          <p:cNvPr id="4" name="TextBox 3">
            <a:extLst>
              <a:ext uri="{FF2B5EF4-FFF2-40B4-BE49-F238E27FC236}">
                <a16:creationId xmlns:a16="http://schemas.microsoft.com/office/drawing/2014/main" id="{159EAF69-5264-9B4E-9E66-41517FE8F4E8}"/>
              </a:ext>
            </a:extLst>
          </p:cNvPr>
          <p:cNvSpPr txBox="1"/>
          <p:nvPr/>
        </p:nvSpPr>
        <p:spPr>
          <a:xfrm>
            <a:off x="335902" y="6494106"/>
            <a:ext cx="11017898" cy="369332"/>
          </a:xfrm>
          <a:prstGeom prst="rect">
            <a:avLst/>
          </a:prstGeom>
          <a:noFill/>
        </p:spPr>
        <p:txBody>
          <a:bodyPr wrap="square" rtlCol="0">
            <a:spAutoFit/>
          </a:bodyPr>
          <a:lstStyle/>
          <a:p>
            <a:pPr algn="ctr"/>
            <a:r>
              <a:rPr lang="en-GB" dirty="0"/>
              <a:t>LN2019 		Think Like A Scientist	W1</a:t>
            </a:r>
          </a:p>
        </p:txBody>
      </p:sp>
      <p:sp>
        <p:nvSpPr>
          <p:cNvPr id="3" name="TextBox 2">
            <a:extLst>
              <a:ext uri="{FF2B5EF4-FFF2-40B4-BE49-F238E27FC236}">
                <a16:creationId xmlns:a16="http://schemas.microsoft.com/office/drawing/2014/main" id="{9B0F63A4-0B4A-A44F-9F25-E94C75286340}"/>
              </a:ext>
            </a:extLst>
          </p:cNvPr>
          <p:cNvSpPr txBox="1"/>
          <p:nvPr/>
        </p:nvSpPr>
        <p:spPr>
          <a:xfrm>
            <a:off x="639872" y="1314925"/>
            <a:ext cx="11494109" cy="5539978"/>
          </a:xfrm>
          <a:prstGeom prst="rect">
            <a:avLst/>
          </a:prstGeom>
          <a:noFill/>
        </p:spPr>
        <p:txBody>
          <a:bodyPr wrap="none" rtlCol="0">
            <a:spAutoFit/>
          </a:bodyPr>
          <a:lstStyle/>
          <a:p>
            <a:r>
              <a:rPr lang="en-GB" sz="2800" b="1" dirty="0"/>
              <a:t>Week 1</a:t>
            </a:r>
            <a:r>
              <a:rPr lang="en-GB" sz="2800" dirty="0"/>
              <a:t> (22/1/19): 	</a:t>
            </a:r>
            <a:r>
              <a:rPr lang="en-GB" sz="2800" i="1" dirty="0"/>
              <a:t>The Science of Sleep (health and wellbeing)</a:t>
            </a:r>
            <a:endParaRPr lang="en-CA" sz="2800" dirty="0"/>
          </a:p>
          <a:p>
            <a:r>
              <a:rPr lang="en-GB" sz="2800" b="1" dirty="0"/>
              <a:t>Week 2</a:t>
            </a:r>
            <a:r>
              <a:rPr lang="en-GB" sz="2800" dirty="0"/>
              <a:t> (29/1/19): 	</a:t>
            </a:r>
            <a:r>
              <a:rPr lang="en-GB" sz="2800" i="1" dirty="0"/>
              <a:t>The Atmosphere (climate change, air quality)</a:t>
            </a:r>
            <a:endParaRPr lang="en-CA" sz="2800" dirty="0"/>
          </a:p>
          <a:p>
            <a:r>
              <a:rPr lang="en-GB" sz="2800" b="1" dirty="0"/>
              <a:t>Week 3</a:t>
            </a:r>
            <a:r>
              <a:rPr lang="en-GB" sz="2800" dirty="0"/>
              <a:t> (5/2/19): 		</a:t>
            </a:r>
            <a:r>
              <a:rPr lang="en-GB" sz="2800" i="1" dirty="0"/>
              <a:t>Geoscience (earthquakes, volcanoes, plate tectonics)</a:t>
            </a:r>
            <a:endParaRPr lang="en-CA" sz="2800" dirty="0"/>
          </a:p>
          <a:p>
            <a:r>
              <a:rPr lang="en-GB" sz="2800" b="1" dirty="0"/>
              <a:t>Week 4</a:t>
            </a:r>
            <a:r>
              <a:rPr lang="en-GB" sz="2800" dirty="0"/>
              <a:t> (12/2/19): 	</a:t>
            </a:r>
            <a:r>
              <a:rPr lang="en-GB" sz="2800" i="1" dirty="0"/>
              <a:t>Space Missions (Mars and beyond)</a:t>
            </a:r>
            <a:endParaRPr lang="en-CA" sz="2800" dirty="0"/>
          </a:p>
          <a:p>
            <a:r>
              <a:rPr lang="en-GB" sz="2800" b="1" dirty="0"/>
              <a:t>Week 5</a:t>
            </a:r>
            <a:r>
              <a:rPr lang="en-GB" sz="2800" dirty="0"/>
              <a:t> (19/2/19): 	</a:t>
            </a:r>
            <a:r>
              <a:rPr lang="en-GB" sz="2800" i="1" dirty="0"/>
              <a:t>The Universe (what is left to discover)</a:t>
            </a:r>
            <a:endParaRPr lang="en-CA" sz="2800" dirty="0"/>
          </a:p>
          <a:p>
            <a:r>
              <a:rPr lang="en-GB" sz="2800" b="1" dirty="0"/>
              <a:t>Week 6</a:t>
            </a:r>
            <a:r>
              <a:rPr lang="en-GB" sz="2800" dirty="0"/>
              <a:t> (26/2/19): 	*</a:t>
            </a:r>
            <a:r>
              <a:rPr lang="en-GB" sz="2800" i="1" dirty="0"/>
              <a:t>Guest Speaker*</a:t>
            </a:r>
            <a:endParaRPr lang="en-CA" sz="2800" dirty="0"/>
          </a:p>
          <a:p>
            <a:r>
              <a:rPr lang="en-GB" sz="2800" b="1" dirty="0"/>
              <a:t>Week 7</a:t>
            </a:r>
            <a:r>
              <a:rPr lang="en-GB" sz="2800" dirty="0"/>
              <a:t> (5/3/19): 		</a:t>
            </a:r>
            <a:r>
              <a:rPr lang="en-GB" sz="2800" i="1" dirty="0"/>
              <a:t>Final presentations and round-up</a:t>
            </a:r>
            <a:endParaRPr lang="en-CA" sz="2800" dirty="0"/>
          </a:p>
          <a:p>
            <a:r>
              <a:rPr lang="en-GB" sz="2800" dirty="0"/>
              <a:t> </a:t>
            </a:r>
            <a:endParaRPr lang="en-CA" sz="2800" dirty="0"/>
          </a:p>
          <a:p>
            <a:r>
              <a:rPr lang="en-GB" sz="2800" b="1" dirty="0"/>
              <a:t>Weekly setup: </a:t>
            </a:r>
            <a:endParaRPr lang="en-CA" sz="2800" dirty="0"/>
          </a:p>
          <a:p>
            <a:r>
              <a:rPr lang="en-GB" sz="2800" i="1" dirty="0">
                <a:solidFill>
                  <a:srgbClr val="7030A0"/>
                </a:solidFill>
              </a:rPr>
              <a:t>Understanding</a:t>
            </a:r>
            <a:r>
              <a:rPr lang="en-GB" sz="2800" i="1" dirty="0"/>
              <a:t>: </a:t>
            </a:r>
            <a:r>
              <a:rPr lang="en-GB" sz="2800" dirty="0"/>
              <a:t>We’ll learn about a science topic each week.</a:t>
            </a:r>
            <a:endParaRPr lang="en-CA" sz="2800" dirty="0"/>
          </a:p>
          <a:p>
            <a:r>
              <a:rPr lang="en-GB" sz="2800" i="1" dirty="0">
                <a:solidFill>
                  <a:srgbClr val="7030A0"/>
                </a:solidFill>
              </a:rPr>
              <a:t>Analysing</a:t>
            </a:r>
            <a:r>
              <a:rPr lang="en-GB" sz="2800" i="1" dirty="0"/>
              <a:t>: </a:t>
            </a:r>
            <a:r>
              <a:rPr lang="en-GB" sz="2800" dirty="0"/>
              <a:t>We’ll study an article and see what else we need to know. </a:t>
            </a:r>
            <a:endParaRPr lang="en-CA" sz="2800" dirty="0"/>
          </a:p>
          <a:p>
            <a:r>
              <a:rPr lang="en-GB" sz="2800" i="1" dirty="0">
                <a:solidFill>
                  <a:srgbClr val="7030A0"/>
                </a:solidFill>
              </a:rPr>
              <a:t>Communicating</a:t>
            </a:r>
            <a:r>
              <a:rPr lang="en-GB" sz="2800" i="1" dirty="0"/>
              <a:t>: </a:t>
            </a:r>
            <a:r>
              <a:rPr lang="en-GB" sz="2800" dirty="0"/>
              <a:t>We will learn how to present ideas to others.</a:t>
            </a:r>
            <a:endParaRPr lang="en-CA" sz="2800" dirty="0"/>
          </a:p>
          <a:p>
            <a:endParaRPr lang="en-GB" dirty="0"/>
          </a:p>
        </p:txBody>
      </p:sp>
      <p:sp>
        <p:nvSpPr>
          <p:cNvPr id="5" name="Rectangle 4">
            <a:extLst>
              <a:ext uri="{FF2B5EF4-FFF2-40B4-BE49-F238E27FC236}">
                <a16:creationId xmlns:a16="http://schemas.microsoft.com/office/drawing/2014/main" id="{0F1E8389-F5F1-084D-A6DA-2CF612F4CA65}"/>
              </a:ext>
            </a:extLst>
          </p:cNvPr>
          <p:cNvSpPr/>
          <p:nvPr/>
        </p:nvSpPr>
        <p:spPr>
          <a:xfrm>
            <a:off x="639871" y="2640489"/>
            <a:ext cx="11359295" cy="18941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14616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F1126-8B14-3F4A-AC1F-EC99E7A1D965}"/>
              </a:ext>
            </a:extLst>
          </p:cNvPr>
          <p:cNvSpPr>
            <a:spLocks noGrp="1"/>
          </p:cNvSpPr>
          <p:nvPr>
            <p:ph type="title"/>
          </p:nvPr>
        </p:nvSpPr>
        <p:spPr/>
        <p:txBody>
          <a:bodyPr/>
          <a:lstStyle/>
          <a:p>
            <a:r>
              <a:rPr lang="en-GB" b="1" dirty="0"/>
              <a:t>Plan</a:t>
            </a:r>
          </a:p>
        </p:txBody>
      </p:sp>
      <p:sp>
        <p:nvSpPr>
          <p:cNvPr id="4" name="TextBox 3">
            <a:extLst>
              <a:ext uri="{FF2B5EF4-FFF2-40B4-BE49-F238E27FC236}">
                <a16:creationId xmlns:a16="http://schemas.microsoft.com/office/drawing/2014/main" id="{159EAF69-5264-9B4E-9E66-41517FE8F4E8}"/>
              </a:ext>
            </a:extLst>
          </p:cNvPr>
          <p:cNvSpPr txBox="1"/>
          <p:nvPr/>
        </p:nvSpPr>
        <p:spPr>
          <a:xfrm>
            <a:off x="335902" y="6494106"/>
            <a:ext cx="11017898" cy="369332"/>
          </a:xfrm>
          <a:prstGeom prst="rect">
            <a:avLst/>
          </a:prstGeom>
          <a:noFill/>
        </p:spPr>
        <p:txBody>
          <a:bodyPr wrap="square" rtlCol="0">
            <a:spAutoFit/>
          </a:bodyPr>
          <a:lstStyle/>
          <a:p>
            <a:pPr algn="ctr"/>
            <a:r>
              <a:rPr lang="en-GB" dirty="0"/>
              <a:t>LN2019 		Think Like A Scientist	W1</a:t>
            </a:r>
          </a:p>
        </p:txBody>
      </p:sp>
      <p:sp>
        <p:nvSpPr>
          <p:cNvPr id="3" name="TextBox 2">
            <a:extLst>
              <a:ext uri="{FF2B5EF4-FFF2-40B4-BE49-F238E27FC236}">
                <a16:creationId xmlns:a16="http://schemas.microsoft.com/office/drawing/2014/main" id="{9B0F63A4-0B4A-A44F-9F25-E94C75286340}"/>
              </a:ext>
            </a:extLst>
          </p:cNvPr>
          <p:cNvSpPr txBox="1"/>
          <p:nvPr/>
        </p:nvSpPr>
        <p:spPr>
          <a:xfrm>
            <a:off x="639872" y="1314925"/>
            <a:ext cx="11494109" cy="5539978"/>
          </a:xfrm>
          <a:prstGeom prst="rect">
            <a:avLst/>
          </a:prstGeom>
          <a:noFill/>
        </p:spPr>
        <p:txBody>
          <a:bodyPr wrap="none" rtlCol="0">
            <a:spAutoFit/>
          </a:bodyPr>
          <a:lstStyle/>
          <a:p>
            <a:r>
              <a:rPr lang="en-GB" sz="2800" b="1" dirty="0"/>
              <a:t>Week 1</a:t>
            </a:r>
            <a:r>
              <a:rPr lang="en-GB" sz="2800" dirty="0"/>
              <a:t> (22/1/19): 	</a:t>
            </a:r>
            <a:r>
              <a:rPr lang="en-GB" sz="2800" i="1" dirty="0"/>
              <a:t>The Science of Sleep (health and wellbeing)</a:t>
            </a:r>
            <a:endParaRPr lang="en-CA" sz="2800" dirty="0"/>
          </a:p>
          <a:p>
            <a:r>
              <a:rPr lang="en-GB" sz="2800" b="1" dirty="0"/>
              <a:t>Week 2</a:t>
            </a:r>
            <a:r>
              <a:rPr lang="en-GB" sz="2800" dirty="0"/>
              <a:t> (29/1/19): 	</a:t>
            </a:r>
            <a:r>
              <a:rPr lang="en-GB" sz="2800" i="1" dirty="0"/>
              <a:t>The Atmosphere (climate change, air quality)</a:t>
            </a:r>
            <a:endParaRPr lang="en-CA" sz="2800" dirty="0"/>
          </a:p>
          <a:p>
            <a:r>
              <a:rPr lang="en-GB" sz="2800" b="1" dirty="0"/>
              <a:t>Week 3</a:t>
            </a:r>
            <a:r>
              <a:rPr lang="en-GB" sz="2800" dirty="0"/>
              <a:t> (5/2/19): 		</a:t>
            </a:r>
            <a:r>
              <a:rPr lang="en-GB" sz="2800" i="1" dirty="0"/>
              <a:t>Geoscience (earthquakes, volcanoes, plate tectonics)</a:t>
            </a:r>
            <a:endParaRPr lang="en-CA" sz="2800" dirty="0"/>
          </a:p>
          <a:p>
            <a:r>
              <a:rPr lang="en-GB" sz="2800" b="1" dirty="0"/>
              <a:t>Week 4</a:t>
            </a:r>
            <a:r>
              <a:rPr lang="en-GB" sz="2800" dirty="0"/>
              <a:t> (12/2/19): 	</a:t>
            </a:r>
            <a:r>
              <a:rPr lang="en-GB" sz="2800" i="1" dirty="0"/>
              <a:t>Space Missions (Mars and beyond)</a:t>
            </a:r>
            <a:endParaRPr lang="en-CA" sz="2800" dirty="0"/>
          </a:p>
          <a:p>
            <a:r>
              <a:rPr lang="en-GB" sz="2800" b="1" dirty="0"/>
              <a:t>Week 5</a:t>
            </a:r>
            <a:r>
              <a:rPr lang="en-GB" sz="2800" dirty="0"/>
              <a:t> (19/2/19): 	</a:t>
            </a:r>
            <a:r>
              <a:rPr lang="en-GB" sz="2800" i="1" dirty="0"/>
              <a:t>The Universe (what is left to discover)</a:t>
            </a:r>
            <a:endParaRPr lang="en-CA" sz="2800" dirty="0"/>
          </a:p>
          <a:p>
            <a:r>
              <a:rPr lang="en-GB" sz="2800" b="1" dirty="0"/>
              <a:t>Week 6</a:t>
            </a:r>
            <a:r>
              <a:rPr lang="en-GB" sz="2800" dirty="0"/>
              <a:t> (26/2/19): 	*</a:t>
            </a:r>
            <a:r>
              <a:rPr lang="en-GB" sz="2800" i="1" dirty="0"/>
              <a:t>Guest Speaker*</a:t>
            </a:r>
            <a:endParaRPr lang="en-CA" sz="2800" dirty="0"/>
          </a:p>
          <a:p>
            <a:r>
              <a:rPr lang="en-GB" sz="2800" b="1" dirty="0"/>
              <a:t>Week 7</a:t>
            </a:r>
            <a:r>
              <a:rPr lang="en-GB" sz="2800" dirty="0"/>
              <a:t> (5/3/19): 		</a:t>
            </a:r>
            <a:r>
              <a:rPr lang="en-GB" sz="2800" i="1" dirty="0"/>
              <a:t>Final presentations and round-up</a:t>
            </a:r>
            <a:endParaRPr lang="en-CA" sz="2800" dirty="0"/>
          </a:p>
          <a:p>
            <a:r>
              <a:rPr lang="en-GB" sz="2800" dirty="0"/>
              <a:t> </a:t>
            </a:r>
            <a:endParaRPr lang="en-CA" sz="2800" dirty="0"/>
          </a:p>
          <a:p>
            <a:r>
              <a:rPr lang="en-GB" sz="2800" b="1" dirty="0"/>
              <a:t>Weekly setup: </a:t>
            </a:r>
            <a:endParaRPr lang="en-CA" sz="2800" dirty="0"/>
          </a:p>
          <a:p>
            <a:r>
              <a:rPr lang="en-GB" sz="2800" i="1" dirty="0">
                <a:solidFill>
                  <a:srgbClr val="7030A0"/>
                </a:solidFill>
              </a:rPr>
              <a:t>Understanding</a:t>
            </a:r>
            <a:r>
              <a:rPr lang="en-GB" sz="2800" i="1" dirty="0"/>
              <a:t>: </a:t>
            </a:r>
            <a:r>
              <a:rPr lang="en-GB" sz="2800" dirty="0"/>
              <a:t>We’ll learn about a science topic each week.</a:t>
            </a:r>
            <a:endParaRPr lang="en-CA" sz="2800" dirty="0"/>
          </a:p>
          <a:p>
            <a:r>
              <a:rPr lang="en-GB" sz="2800" i="1" dirty="0">
                <a:solidFill>
                  <a:srgbClr val="7030A0"/>
                </a:solidFill>
              </a:rPr>
              <a:t>Analysing</a:t>
            </a:r>
            <a:r>
              <a:rPr lang="en-GB" sz="2800" i="1" dirty="0"/>
              <a:t>: </a:t>
            </a:r>
            <a:r>
              <a:rPr lang="en-GB" sz="2800" dirty="0"/>
              <a:t>We’ll study an article and see what else we need to know. </a:t>
            </a:r>
            <a:endParaRPr lang="en-CA" sz="2800" dirty="0"/>
          </a:p>
          <a:p>
            <a:r>
              <a:rPr lang="en-GB" sz="2800" i="1" dirty="0">
                <a:solidFill>
                  <a:srgbClr val="7030A0"/>
                </a:solidFill>
              </a:rPr>
              <a:t>Communicating</a:t>
            </a:r>
            <a:r>
              <a:rPr lang="en-GB" sz="2800" i="1" dirty="0"/>
              <a:t>: </a:t>
            </a:r>
            <a:r>
              <a:rPr lang="en-GB" sz="2800" dirty="0"/>
              <a:t>We will learn how to present ideas to others.</a:t>
            </a:r>
            <a:endParaRPr lang="en-CA" sz="2800" dirty="0"/>
          </a:p>
          <a:p>
            <a:endParaRPr lang="en-GB" dirty="0"/>
          </a:p>
        </p:txBody>
      </p:sp>
      <p:sp>
        <p:nvSpPr>
          <p:cNvPr id="5" name="Rectangle 4">
            <a:extLst>
              <a:ext uri="{FF2B5EF4-FFF2-40B4-BE49-F238E27FC236}">
                <a16:creationId xmlns:a16="http://schemas.microsoft.com/office/drawing/2014/main" id="{B5451D09-342A-254E-8DCF-9DCEA975E3B1}"/>
              </a:ext>
            </a:extLst>
          </p:cNvPr>
          <p:cNvSpPr/>
          <p:nvPr/>
        </p:nvSpPr>
        <p:spPr>
          <a:xfrm>
            <a:off x="639871" y="3023119"/>
            <a:ext cx="11359295" cy="1511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970005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F1126-8B14-3F4A-AC1F-EC99E7A1D965}"/>
              </a:ext>
            </a:extLst>
          </p:cNvPr>
          <p:cNvSpPr>
            <a:spLocks noGrp="1"/>
          </p:cNvSpPr>
          <p:nvPr>
            <p:ph type="title"/>
          </p:nvPr>
        </p:nvSpPr>
        <p:spPr/>
        <p:txBody>
          <a:bodyPr/>
          <a:lstStyle/>
          <a:p>
            <a:r>
              <a:rPr lang="en-GB" b="1" dirty="0"/>
              <a:t>Plan</a:t>
            </a:r>
          </a:p>
        </p:txBody>
      </p:sp>
      <p:sp>
        <p:nvSpPr>
          <p:cNvPr id="4" name="TextBox 3">
            <a:extLst>
              <a:ext uri="{FF2B5EF4-FFF2-40B4-BE49-F238E27FC236}">
                <a16:creationId xmlns:a16="http://schemas.microsoft.com/office/drawing/2014/main" id="{159EAF69-5264-9B4E-9E66-41517FE8F4E8}"/>
              </a:ext>
            </a:extLst>
          </p:cNvPr>
          <p:cNvSpPr txBox="1"/>
          <p:nvPr/>
        </p:nvSpPr>
        <p:spPr>
          <a:xfrm>
            <a:off x="335902" y="6494106"/>
            <a:ext cx="11017898" cy="369332"/>
          </a:xfrm>
          <a:prstGeom prst="rect">
            <a:avLst/>
          </a:prstGeom>
          <a:noFill/>
        </p:spPr>
        <p:txBody>
          <a:bodyPr wrap="square" rtlCol="0">
            <a:spAutoFit/>
          </a:bodyPr>
          <a:lstStyle/>
          <a:p>
            <a:pPr algn="ctr"/>
            <a:r>
              <a:rPr lang="en-GB" dirty="0"/>
              <a:t>LN2019 		Think Like A Scientist	W1</a:t>
            </a:r>
          </a:p>
        </p:txBody>
      </p:sp>
      <p:sp>
        <p:nvSpPr>
          <p:cNvPr id="3" name="TextBox 2">
            <a:extLst>
              <a:ext uri="{FF2B5EF4-FFF2-40B4-BE49-F238E27FC236}">
                <a16:creationId xmlns:a16="http://schemas.microsoft.com/office/drawing/2014/main" id="{9B0F63A4-0B4A-A44F-9F25-E94C75286340}"/>
              </a:ext>
            </a:extLst>
          </p:cNvPr>
          <p:cNvSpPr txBox="1"/>
          <p:nvPr/>
        </p:nvSpPr>
        <p:spPr>
          <a:xfrm>
            <a:off x="639872" y="1314925"/>
            <a:ext cx="11494109" cy="5539978"/>
          </a:xfrm>
          <a:prstGeom prst="rect">
            <a:avLst/>
          </a:prstGeom>
          <a:noFill/>
        </p:spPr>
        <p:txBody>
          <a:bodyPr wrap="none" rtlCol="0">
            <a:spAutoFit/>
          </a:bodyPr>
          <a:lstStyle/>
          <a:p>
            <a:r>
              <a:rPr lang="en-GB" sz="2800" b="1" dirty="0"/>
              <a:t>Week 1</a:t>
            </a:r>
            <a:r>
              <a:rPr lang="en-GB" sz="2800" dirty="0"/>
              <a:t> (22/1/19): 	</a:t>
            </a:r>
            <a:r>
              <a:rPr lang="en-GB" sz="2800" i="1" dirty="0"/>
              <a:t>The Science of Sleep (health and wellbeing)</a:t>
            </a:r>
            <a:endParaRPr lang="en-CA" sz="2800" dirty="0"/>
          </a:p>
          <a:p>
            <a:r>
              <a:rPr lang="en-GB" sz="2800" b="1" dirty="0"/>
              <a:t>Week 2</a:t>
            </a:r>
            <a:r>
              <a:rPr lang="en-GB" sz="2800" dirty="0"/>
              <a:t> (29/1/19): 	</a:t>
            </a:r>
            <a:r>
              <a:rPr lang="en-GB" sz="2800" i="1" dirty="0"/>
              <a:t>The Atmosphere (climate change, air quality)</a:t>
            </a:r>
            <a:endParaRPr lang="en-CA" sz="2800" dirty="0"/>
          </a:p>
          <a:p>
            <a:r>
              <a:rPr lang="en-GB" sz="2800" b="1" dirty="0"/>
              <a:t>Week 3</a:t>
            </a:r>
            <a:r>
              <a:rPr lang="en-GB" sz="2800" dirty="0"/>
              <a:t> (5/2/19): 		</a:t>
            </a:r>
            <a:r>
              <a:rPr lang="en-GB" sz="2800" i="1" dirty="0"/>
              <a:t>Geoscience (earthquakes, volcanoes, plate tectonics)</a:t>
            </a:r>
            <a:endParaRPr lang="en-CA" sz="2800" dirty="0"/>
          </a:p>
          <a:p>
            <a:r>
              <a:rPr lang="en-GB" sz="2800" b="1" dirty="0"/>
              <a:t>Week 4</a:t>
            </a:r>
            <a:r>
              <a:rPr lang="en-GB" sz="2800" dirty="0"/>
              <a:t> (12/2/19): 	</a:t>
            </a:r>
            <a:r>
              <a:rPr lang="en-GB" sz="2800" i="1" dirty="0"/>
              <a:t>Space Missions (Mars and beyond)</a:t>
            </a:r>
            <a:endParaRPr lang="en-CA" sz="2800" dirty="0"/>
          </a:p>
          <a:p>
            <a:r>
              <a:rPr lang="en-GB" sz="2800" b="1" dirty="0"/>
              <a:t>Week 5</a:t>
            </a:r>
            <a:r>
              <a:rPr lang="en-GB" sz="2800" dirty="0"/>
              <a:t> (19/2/19): 	</a:t>
            </a:r>
            <a:r>
              <a:rPr lang="en-GB" sz="2800" i="1" dirty="0"/>
              <a:t>The Universe (what is left to discover)</a:t>
            </a:r>
            <a:endParaRPr lang="en-CA" sz="2800" dirty="0"/>
          </a:p>
          <a:p>
            <a:r>
              <a:rPr lang="en-GB" sz="2800" b="1" dirty="0"/>
              <a:t>Week 6</a:t>
            </a:r>
            <a:r>
              <a:rPr lang="en-GB" sz="2800" dirty="0"/>
              <a:t> (26/2/19): 	*</a:t>
            </a:r>
            <a:r>
              <a:rPr lang="en-GB" sz="2800" i="1" dirty="0"/>
              <a:t>Guest Speaker*</a:t>
            </a:r>
            <a:endParaRPr lang="en-CA" sz="2800" dirty="0"/>
          </a:p>
          <a:p>
            <a:r>
              <a:rPr lang="en-GB" sz="2800" b="1" dirty="0"/>
              <a:t>Week 7</a:t>
            </a:r>
            <a:r>
              <a:rPr lang="en-GB" sz="2800" dirty="0"/>
              <a:t> (5/3/19): 		</a:t>
            </a:r>
            <a:r>
              <a:rPr lang="en-GB" sz="2800" i="1" dirty="0"/>
              <a:t>Final presentations and round-up</a:t>
            </a:r>
            <a:endParaRPr lang="en-CA" sz="2800" dirty="0"/>
          </a:p>
          <a:p>
            <a:r>
              <a:rPr lang="en-GB" sz="2800" dirty="0"/>
              <a:t> </a:t>
            </a:r>
            <a:endParaRPr lang="en-CA" sz="2800" dirty="0"/>
          </a:p>
          <a:p>
            <a:r>
              <a:rPr lang="en-GB" sz="2800" b="1" dirty="0"/>
              <a:t>Weekly setup: </a:t>
            </a:r>
            <a:endParaRPr lang="en-CA" sz="2800" dirty="0"/>
          </a:p>
          <a:p>
            <a:r>
              <a:rPr lang="en-GB" sz="2800" i="1" dirty="0">
                <a:solidFill>
                  <a:srgbClr val="7030A0"/>
                </a:solidFill>
              </a:rPr>
              <a:t>Understanding</a:t>
            </a:r>
            <a:r>
              <a:rPr lang="en-GB" sz="2800" i="1" dirty="0"/>
              <a:t>: </a:t>
            </a:r>
            <a:r>
              <a:rPr lang="en-GB" sz="2800" dirty="0"/>
              <a:t>We’ll learn about a science topic each week.</a:t>
            </a:r>
            <a:endParaRPr lang="en-CA" sz="2800" dirty="0"/>
          </a:p>
          <a:p>
            <a:r>
              <a:rPr lang="en-GB" sz="2800" i="1" dirty="0">
                <a:solidFill>
                  <a:srgbClr val="7030A0"/>
                </a:solidFill>
              </a:rPr>
              <a:t>Analysing</a:t>
            </a:r>
            <a:r>
              <a:rPr lang="en-GB" sz="2800" i="1" dirty="0"/>
              <a:t>: </a:t>
            </a:r>
            <a:r>
              <a:rPr lang="en-GB" sz="2800" dirty="0"/>
              <a:t>We’ll study an article and see what else we need to know. </a:t>
            </a:r>
            <a:endParaRPr lang="en-CA" sz="2800" dirty="0"/>
          </a:p>
          <a:p>
            <a:r>
              <a:rPr lang="en-GB" sz="2800" i="1" dirty="0">
                <a:solidFill>
                  <a:srgbClr val="7030A0"/>
                </a:solidFill>
              </a:rPr>
              <a:t>Communicating</a:t>
            </a:r>
            <a:r>
              <a:rPr lang="en-GB" sz="2800" i="1" dirty="0"/>
              <a:t>: </a:t>
            </a:r>
            <a:r>
              <a:rPr lang="en-GB" sz="2800" dirty="0"/>
              <a:t>We will learn how to present ideas to others.</a:t>
            </a:r>
            <a:endParaRPr lang="en-CA" sz="2800" dirty="0"/>
          </a:p>
          <a:p>
            <a:endParaRPr lang="en-GB" dirty="0"/>
          </a:p>
        </p:txBody>
      </p:sp>
      <p:sp>
        <p:nvSpPr>
          <p:cNvPr id="5" name="Rectangle 4">
            <a:extLst>
              <a:ext uri="{FF2B5EF4-FFF2-40B4-BE49-F238E27FC236}">
                <a16:creationId xmlns:a16="http://schemas.microsoft.com/office/drawing/2014/main" id="{9C4EA6D7-B0A2-324C-B0D8-E2DA9CAD5BAA}"/>
              </a:ext>
            </a:extLst>
          </p:cNvPr>
          <p:cNvSpPr/>
          <p:nvPr/>
        </p:nvSpPr>
        <p:spPr>
          <a:xfrm>
            <a:off x="639871" y="3582955"/>
            <a:ext cx="11359295" cy="9517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679942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F1126-8B14-3F4A-AC1F-EC99E7A1D965}"/>
              </a:ext>
            </a:extLst>
          </p:cNvPr>
          <p:cNvSpPr>
            <a:spLocks noGrp="1"/>
          </p:cNvSpPr>
          <p:nvPr>
            <p:ph type="title"/>
          </p:nvPr>
        </p:nvSpPr>
        <p:spPr/>
        <p:txBody>
          <a:bodyPr/>
          <a:lstStyle/>
          <a:p>
            <a:r>
              <a:rPr lang="en-GB" b="1" dirty="0"/>
              <a:t>Plan</a:t>
            </a:r>
          </a:p>
        </p:txBody>
      </p:sp>
      <p:sp>
        <p:nvSpPr>
          <p:cNvPr id="4" name="TextBox 3">
            <a:extLst>
              <a:ext uri="{FF2B5EF4-FFF2-40B4-BE49-F238E27FC236}">
                <a16:creationId xmlns:a16="http://schemas.microsoft.com/office/drawing/2014/main" id="{159EAF69-5264-9B4E-9E66-41517FE8F4E8}"/>
              </a:ext>
            </a:extLst>
          </p:cNvPr>
          <p:cNvSpPr txBox="1"/>
          <p:nvPr/>
        </p:nvSpPr>
        <p:spPr>
          <a:xfrm>
            <a:off x="335902" y="6494106"/>
            <a:ext cx="11017898" cy="369332"/>
          </a:xfrm>
          <a:prstGeom prst="rect">
            <a:avLst/>
          </a:prstGeom>
          <a:noFill/>
        </p:spPr>
        <p:txBody>
          <a:bodyPr wrap="square" rtlCol="0">
            <a:spAutoFit/>
          </a:bodyPr>
          <a:lstStyle/>
          <a:p>
            <a:pPr algn="ctr"/>
            <a:r>
              <a:rPr lang="en-GB" dirty="0"/>
              <a:t>LN2019 		Think Like A Scientist	W1</a:t>
            </a:r>
          </a:p>
        </p:txBody>
      </p:sp>
      <p:sp>
        <p:nvSpPr>
          <p:cNvPr id="3" name="TextBox 2">
            <a:extLst>
              <a:ext uri="{FF2B5EF4-FFF2-40B4-BE49-F238E27FC236}">
                <a16:creationId xmlns:a16="http://schemas.microsoft.com/office/drawing/2014/main" id="{9B0F63A4-0B4A-A44F-9F25-E94C75286340}"/>
              </a:ext>
            </a:extLst>
          </p:cNvPr>
          <p:cNvSpPr txBox="1"/>
          <p:nvPr/>
        </p:nvSpPr>
        <p:spPr>
          <a:xfrm>
            <a:off x="639872" y="1314925"/>
            <a:ext cx="11494109" cy="5539978"/>
          </a:xfrm>
          <a:prstGeom prst="rect">
            <a:avLst/>
          </a:prstGeom>
          <a:noFill/>
        </p:spPr>
        <p:txBody>
          <a:bodyPr wrap="none" rtlCol="0">
            <a:spAutoFit/>
          </a:bodyPr>
          <a:lstStyle/>
          <a:p>
            <a:r>
              <a:rPr lang="en-GB" sz="2800" b="1" dirty="0"/>
              <a:t>Week 1</a:t>
            </a:r>
            <a:r>
              <a:rPr lang="en-GB" sz="2800" dirty="0"/>
              <a:t> (22/1/19): 	</a:t>
            </a:r>
            <a:r>
              <a:rPr lang="en-GB" sz="2800" i="1" dirty="0"/>
              <a:t>The Science of Sleep (health and wellbeing)</a:t>
            </a:r>
            <a:endParaRPr lang="en-CA" sz="2800" dirty="0"/>
          </a:p>
          <a:p>
            <a:r>
              <a:rPr lang="en-GB" sz="2800" b="1" dirty="0"/>
              <a:t>Week 2</a:t>
            </a:r>
            <a:r>
              <a:rPr lang="en-GB" sz="2800" dirty="0"/>
              <a:t> (29/1/19): 	</a:t>
            </a:r>
            <a:r>
              <a:rPr lang="en-GB" sz="2800" i="1" dirty="0"/>
              <a:t>The Atmosphere (climate change, air quality)</a:t>
            </a:r>
            <a:endParaRPr lang="en-CA" sz="2800" dirty="0"/>
          </a:p>
          <a:p>
            <a:r>
              <a:rPr lang="en-GB" sz="2800" b="1" dirty="0"/>
              <a:t>Week 3</a:t>
            </a:r>
            <a:r>
              <a:rPr lang="en-GB" sz="2800" dirty="0"/>
              <a:t> (5/2/19): 		</a:t>
            </a:r>
            <a:r>
              <a:rPr lang="en-GB" sz="2800" i="1" dirty="0"/>
              <a:t>Geoscience (earthquakes, volcanoes, plate tectonics)</a:t>
            </a:r>
            <a:endParaRPr lang="en-CA" sz="2800" dirty="0"/>
          </a:p>
          <a:p>
            <a:r>
              <a:rPr lang="en-GB" sz="2800" b="1" dirty="0"/>
              <a:t>Week 4</a:t>
            </a:r>
            <a:r>
              <a:rPr lang="en-GB" sz="2800" dirty="0"/>
              <a:t> (12/2/19): 	</a:t>
            </a:r>
            <a:r>
              <a:rPr lang="en-GB" sz="2800" i="1" dirty="0"/>
              <a:t>Space Missions (Mars and beyond)</a:t>
            </a:r>
            <a:endParaRPr lang="en-CA" sz="2800" dirty="0"/>
          </a:p>
          <a:p>
            <a:r>
              <a:rPr lang="en-GB" sz="2800" b="1" dirty="0"/>
              <a:t>Week 5</a:t>
            </a:r>
            <a:r>
              <a:rPr lang="en-GB" sz="2800" dirty="0"/>
              <a:t> (19/2/19): 	</a:t>
            </a:r>
            <a:r>
              <a:rPr lang="en-GB" sz="2800" i="1" dirty="0"/>
              <a:t>The Universe (what is left to discover)</a:t>
            </a:r>
            <a:endParaRPr lang="en-CA" sz="2800" dirty="0"/>
          </a:p>
          <a:p>
            <a:r>
              <a:rPr lang="en-GB" sz="2800" b="1" dirty="0"/>
              <a:t>Week 6</a:t>
            </a:r>
            <a:r>
              <a:rPr lang="en-GB" sz="2800" dirty="0"/>
              <a:t> (26/2/19): 	*</a:t>
            </a:r>
            <a:r>
              <a:rPr lang="en-GB" sz="2800" i="1" dirty="0"/>
              <a:t>Guest Speaker*</a:t>
            </a:r>
            <a:endParaRPr lang="en-CA" sz="2800" dirty="0"/>
          </a:p>
          <a:p>
            <a:r>
              <a:rPr lang="en-GB" sz="2800" b="1" dirty="0"/>
              <a:t>Week 7</a:t>
            </a:r>
            <a:r>
              <a:rPr lang="en-GB" sz="2800" dirty="0"/>
              <a:t> (5/3/19): 		</a:t>
            </a:r>
            <a:r>
              <a:rPr lang="en-GB" sz="2800" i="1" dirty="0"/>
              <a:t>Final presentations and round-up</a:t>
            </a:r>
            <a:endParaRPr lang="en-CA" sz="2800" dirty="0"/>
          </a:p>
          <a:p>
            <a:r>
              <a:rPr lang="en-GB" sz="2800" dirty="0"/>
              <a:t> </a:t>
            </a:r>
            <a:endParaRPr lang="en-CA" sz="2800" dirty="0"/>
          </a:p>
          <a:p>
            <a:r>
              <a:rPr lang="en-GB" sz="2800" b="1" dirty="0"/>
              <a:t>Weekly setup: </a:t>
            </a:r>
            <a:endParaRPr lang="en-CA" sz="2800" dirty="0"/>
          </a:p>
          <a:p>
            <a:r>
              <a:rPr lang="en-GB" sz="2800" i="1" dirty="0">
                <a:solidFill>
                  <a:srgbClr val="7030A0"/>
                </a:solidFill>
              </a:rPr>
              <a:t>Understanding</a:t>
            </a:r>
            <a:r>
              <a:rPr lang="en-GB" sz="2800" i="1" dirty="0"/>
              <a:t>: </a:t>
            </a:r>
            <a:r>
              <a:rPr lang="en-GB" sz="2800" dirty="0"/>
              <a:t>We’ll learn about a science topic each week.</a:t>
            </a:r>
            <a:endParaRPr lang="en-CA" sz="2800" dirty="0"/>
          </a:p>
          <a:p>
            <a:r>
              <a:rPr lang="en-GB" sz="2800" i="1" dirty="0">
                <a:solidFill>
                  <a:srgbClr val="7030A0"/>
                </a:solidFill>
              </a:rPr>
              <a:t>Analysing</a:t>
            </a:r>
            <a:r>
              <a:rPr lang="en-GB" sz="2800" i="1" dirty="0"/>
              <a:t>: </a:t>
            </a:r>
            <a:r>
              <a:rPr lang="en-GB" sz="2800" dirty="0"/>
              <a:t>We’ll study an article and see what else we need to know. </a:t>
            </a:r>
            <a:endParaRPr lang="en-CA" sz="2800" dirty="0"/>
          </a:p>
          <a:p>
            <a:r>
              <a:rPr lang="en-GB" sz="2800" i="1" dirty="0">
                <a:solidFill>
                  <a:srgbClr val="7030A0"/>
                </a:solidFill>
              </a:rPr>
              <a:t>Communicating</a:t>
            </a:r>
            <a:r>
              <a:rPr lang="en-GB" sz="2800" i="1" dirty="0"/>
              <a:t>: </a:t>
            </a:r>
            <a:r>
              <a:rPr lang="en-GB" sz="2800" dirty="0"/>
              <a:t>We will learn how to present ideas to others.</a:t>
            </a:r>
            <a:endParaRPr lang="en-CA" sz="2800" dirty="0"/>
          </a:p>
          <a:p>
            <a:endParaRPr lang="en-GB" dirty="0"/>
          </a:p>
        </p:txBody>
      </p:sp>
      <p:sp>
        <p:nvSpPr>
          <p:cNvPr id="5" name="Rectangle 4">
            <a:extLst>
              <a:ext uri="{FF2B5EF4-FFF2-40B4-BE49-F238E27FC236}">
                <a16:creationId xmlns:a16="http://schemas.microsoft.com/office/drawing/2014/main" id="{466CB324-FA53-1448-94EF-D06182FE8D17}"/>
              </a:ext>
            </a:extLst>
          </p:cNvPr>
          <p:cNvSpPr/>
          <p:nvPr/>
        </p:nvSpPr>
        <p:spPr>
          <a:xfrm>
            <a:off x="639871" y="3918857"/>
            <a:ext cx="11359295" cy="6158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369001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F1126-8B14-3F4A-AC1F-EC99E7A1D965}"/>
              </a:ext>
            </a:extLst>
          </p:cNvPr>
          <p:cNvSpPr>
            <a:spLocks noGrp="1"/>
          </p:cNvSpPr>
          <p:nvPr>
            <p:ph type="title"/>
          </p:nvPr>
        </p:nvSpPr>
        <p:spPr/>
        <p:txBody>
          <a:bodyPr/>
          <a:lstStyle/>
          <a:p>
            <a:r>
              <a:rPr lang="en-GB" b="1" dirty="0"/>
              <a:t>Plan</a:t>
            </a:r>
          </a:p>
        </p:txBody>
      </p:sp>
      <p:sp>
        <p:nvSpPr>
          <p:cNvPr id="4" name="TextBox 3">
            <a:extLst>
              <a:ext uri="{FF2B5EF4-FFF2-40B4-BE49-F238E27FC236}">
                <a16:creationId xmlns:a16="http://schemas.microsoft.com/office/drawing/2014/main" id="{159EAF69-5264-9B4E-9E66-41517FE8F4E8}"/>
              </a:ext>
            </a:extLst>
          </p:cNvPr>
          <p:cNvSpPr txBox="1"/>
          <p:nvPr/>
        </p:nvSpPr>
        <p:spPr>
          <a:xfrm>
            <a:off x="335902" y="6494106"/>
            <a:ext cx="11017898" cy="369332"/>
          </a:xfrm>
          <a:prstGeom prst="rect">
            <a:avLst/>
          </a:prstGeom>
          <a:noFill/>
        </p:spPr>
        <p:txBody>
          <a:bodyPr wrap="square" rtlCol="0">
            <a:spAutoFit/>
          </a:bodyPr>
          <a:lstStyle/>
          <a:p>
            <a:pPr algn="ctr"/>
            <a:r>
              <a:rPr lang="en-GB" dirty="0"/>
              <a:t>LN2019 		Think Like A Scientist	W1</a:t>
            </a:r>
          </a:p>
        </p:txBody>
      </p:sp>
      <p:sp>
        <p:nvSpPr>
          <p:cNvPr id="3" name="TextBox 2">
            <a:extLst>
              <a:ext uri="{FF2B5EF4-FFF2-40B4-BE49-F238E27FC236}">
                <a16:creationId xmlns:a16="http://schemas.microsoft.com/office/drawing/2014/main" id="{9B0F63A4-0B4A-A44F-9F25-E94C75286340}"/>
              </a:ext>
            </a:extLst>
          </p:cNvPr>
          <p:cNvSpPr txBox="1"/>
          <p:nvPr/>
        </p:nvSpPr>
        <p:spPr>
          <a:xfrm>
            <a:off x="639872" y="1314925"/>
            <a:ext cx="11494109" cy="5539978"/>
          </a:xfrm>
          <a:prstGeom prst="rect">
            <a:avLst/>
          </a:prstGeom>
          <a:noFill/>
        </p:spPr>
        <p:txBody>
          <a:bodyPr wrap="none" rtlCol="0">
            <a:spAutoFit/>
          </a:bodyPr>
          <a:lstStyle/>
          <a:p>
            <a:r>
              <a:rPr lang="en-GB" sz="2800" b="1" dirty="0"/>
              <a:t>Week 1</a:t>
            </a:r>
            <a:r>
              <a:rPr lang="en-GB" sz="2800" dirty="0"/>
              <a:t> (22/1/19): 	</a:t>
            </a:r>
            <a:r>
              <a:rPr lang="en-GB" sz="2800" i="1" dirty="0"/>
              <a:t>The Science of Sleep (health and wellbeing)</a:t>
            </a:r>
            <a:endParaRPr lang="en-CA" sz="2800" dirty="0"/>
          </a:p>
          <a:p>
            <a:r>
              <a:rPr lang="en-GB" sz="2800" b="1" dirty="0"/>
              <a:t>Week 2</a:t>
            </a:r>
            <a:r>
              <a:rPr lang="en-GB" sz="2800" dirty="0"/>
              <a:t> (29/1/19): 	</a:t>
            </a:r>
            <a:r>
              <a:rPr lang="en-GB" sz="2800" i="1" dirty="0"/>
              <a:t>The Atmosphere (climate change, air quality)</a:t>
            </a:r>
            <a:endParaRPr lang="en-CA" sz="2800" dirty="0"/>
          </a:p>
          <a:p>
            <a:r>
              <a:rPr lang="en-GB" sz="2800" b="1" dirty="0"/>
              <a:t>Week 3</a:t>
            </a:r>
            <a:r>
              <a:rPr lang="en-GB" sz="2800" dirty="0"/>
              <a:t> (5/2/19): 		</a:t>
            </a:r>
            <a:r>
              <a:rPr lang="en-GB" sz="2800" i="1" dirty="0"/>
              <a:t>Geoscience (earthquakes, volcanoes, plate tectonics)</a:t>
            </a:r>
            <a:endParaRPr lang="en-CA" sz="2800" dirty="0"/>
          </a:p>
          <a:p>
            <a:r>
              <a:rPr lang="en-GB" sz="2800" b="1" dirty="0"/>
              <a:t>Week 4</a:t>
            </a:r>
            <a:r>
              <a:rPr lang="en-GB" sz="2800" dirty="0"/>
              <a:t> (12/2/19): 	</a:t>
            </a:r>
            <a:r>
              <a:rPr lang="en-GB" sz="2800" i="1" dirty="0"/>
              <a:t>Space Missions (Mars and beyond)</a:t>
            </a:r>
            <a:endParaRPr lang="en-CA" sz="2800" dirty="0"/>
          </a:p>
          <a:p>
            <a:r>
              <a:rPr lang="en-GB" sz="2800" b="1" dirty="0"/>
              <a:t>Week 5</a:t>
            </a:r>
            <a:r>
              <a:rPr lang="en-GB" sz="2800" dirty="0"/>
              <a:t> (19/2/19): 	</a:t>
            </a:r>
            <a:r>
              <a:rPr lang="en-GB" sz="2800" i="1" dirty="0"/>
              <a:t>The Universe (what is left to discover)</a:t>
            </a:r>
            <a:endParaRPr lang="en-CA" sz="2800" dirty="0"/>
          </a:p>
          <a:p>
            <a:r>
              <a:rPr lang="en-GB" sz="2800" b="1" dirty="0"/>
              <a:t>Week 6</a:t>
            </a:r>
            <a:r>
              <a:rPr lang="en-GB" sz="2800" dirty="0"/>
              <a:t> (26/2/19): 	*</a:t>
            </a:r>
            <a:r>
              <a:rPr lang="en-GB" sz="2800" i="1" dirty="0"/>
              <a:t>Guest Speaker*</a:t>
            </a:r>
            <a:endParaRPr lang="en-CA" sz="2800" dirty="0"/>
          </a:p>
          <a:p>
            <a:r>
              <a:rPr lang="en-GB" sz="2800" b="1" dirty="0"/>
              <a:t>Week 7</a:t>
            </a:r>
            <a:r>
              <a:rPr lang="en-GB" sz="2800" dirty="0"/>
              <a:t> (5/3/19): 		</a:t>
            </a:r>
            <a:r>
              <a:rPr lang="en-GB" sz="2800" i="1" dirty="0"/>
              <a:t>Final presentations and round-up</a:t>
            </a:r>
            <a:endParaRPr lang="en-CA" sz="2800" dirty="0"/>
          </a:p>
          <a:p>
            <a:r>
              <a:rPr lang="en-GB" sz="2800" dirty="0"/>
              <a:t> </a:t>
            </a:r>
            <a:endParaRPr lang="en-CA" sz="2800" dirty="0"/>
          </a:p>
          <a:p>
            <a:r>
              <a:rPr lang="en-GB" sz="2800" b="1" dirty="0"/>
              <a:t>Weekly setup: </a:t>
            </a:r>
            <a:endParaRPr lang="en-CA" sz="2800" dirty="0"/>
          </a:p>
          <a:p>
            <a:r>
              <a:rPr lang="en-GB" sz="2800" i="1" dirty="0">
                <a:solidFill>
                  <a:srgbClr val="7030A0"/>
                </a:solidFill>
              </a:rPr>
              <a:t>Understanding</a:t>
            </a:r>
            <a:r>
              <a:rPr lang="en-GB" sz="2800" i="1" dirty="0"/>
              <a:t>: </a:t>
            </a:r>
            <a:r>
              <a:rPr lang="en-GB" sz="2800" dirty="0"/>
              <a:t>We’ll learn about a science topic each week.</a:t>
            </a:r>
            <a:endParaRPr lang="en-CA" sz="2800" dirty="0"/>
          </a:p>
          <a:p>
            <a:r>
              <a:rPr lang="en-GB" sz="2800" i="1" dirty="0">
                <a:solidFill>
                  <a:srgbClr val="7030A0"/>
                </a:solidFill>
              </a:rPr>
              <a:t>Analysing</a:t>
            </a:r>
            <a:r>
              <a:rPr lang="en-GB" sz="2800" i="1" dirty="0"/>
              <a:t>: </a:t>
            </a:r>
            <a:r>
              <a:rPr lang="en-GB" sz="2800" dirty="0"/>
              <a:t>We’ll study an article and see what else we need to know. </a:t>
            </a:r>
            <a:endParaRPr lang="en-CA" sz="2800" dirty="0"/>
          </a:p>
          <a:p>
            <a:r>
              <a:rPr lang="en-GB" sz="2800" i="1" dirty="0">
                <a:solidFill>
                  <a:srgbClr val="7030A0"/>
                </a:solidFill>
              </a:rPr>
              <a:t>Communicating</a:t>
            </a:r>
            <a:r>
              <a:rPr lang="en-GB" sz="2800" i="1" dirty="0"/>
              <a:t>: </a:t>
            </a:r>
            <a:r>
              <a:rPr lang="en-GB" sz="2800" dirty="0"/>
              <a:t>We will learn how to present ideas to others.</a:t>
            </a:r>
            <a:endParaRPr lang="en-CA" sz="2800" dirty="0"/>
          </a:p>
          <a:p>
            <a:endParaRPr lang="en-GB" dirty="0"/>
          </a:p>
        </p:txBody>
      </p:sp>
    </p:spTree>
    <p:extLst>
      <p:ext uri="{BB962C8B-B14F-4D97-AF65-F5344CB8AC3E}">
        <p14:creationId xmlns:p14="http://schemas.microsoft.com/office/powerpoint/2010/main" val="28960292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F1126-8B14-3F4A-AC1F-EC99E7A1D965}"/>
              </a:ext>
            </a:extLst>
          </p:cNvPr>
          <p:cNvSpPr>
            <a:spLocks noGrp="1"/>
          </p:cNvSpPr>
          <p:nvPr>
            <p:ph type="title"/>
          </p:nvPr>
        </p:nvSpPr>
        <p:spPr/>
        <p:txBody>
          <a:bodyPr/>
          <a:lstStyle/>
          <a:p>
            <a:r>
              <a:rPr lang="en-GB" b="1" dirty="0"/>
              <a:t>Final Presentations</a:t>
            </a:r>
          </a:p>
        </p:txBody>
      </p:sp>
      <p:sp>
        <p:nvSpPr>
          <p:cNvPr id="4" name="TextBox 3">
            <a:extLst>
              <a:ext uri="{FF2B5EF4-FFF2-40B4-BE49-F238E27FC236}">
                <a16:creationId xmlns:a16="http://schemas.microsoft.com/office/drawing/2014/main" id="{159EAF69-5264-9B4E-9E66-41517FE8F4E8}"/>
              </a:ext>
            </a:extLst>
          </p:cNvPr>
          <p:cNvSpPr txBox="1"/>
          <p:nvPr/>
        </p:nvSpPr>
        <p:spPr>
          <a:xfrm>
            <a:off x="335902" y="6494106"/>
            <a:ext cx="11017898" cy="369332"/>
          </a:xfrm>
          <a:prstGeom prst="rect">
            <a:avLst/>
          </a:prstGeom>
          <a:noFill/>
        </p:spPr>
        <p:txBody>
          <a:bodyPr wrap="square" rtlCol="0">
            <a:spAutoFit/>
          </a:bodyPr>
          <a:lstStyle/>
          <a:p>
            <a:pPr algn="ctr"/>
            <a:r>
              <a:rPr lang="en-GB" dirty="0"/>
              <a:t>LN2019 		Think Like A Scientist	W1</a:t>
            </a:r>
          </a:p>
        </p:txBody>
      </p:sp>
      <p:sp>
        <p:nvSpPr>
          <p:cNvPr id="7" name="TextBox 6">
            <a:extLst>
              <a:ext uri="{FF2B5EF4-FFF2-40B4-BE49-F238E27FC236}">
                <a16:creationId xmlns:a16="http://schemas.microsoft.com/office/drawing/2014/main" id="{F39A916E-D005-BC47-B1CB-BBC119DA4121}"/>
              </a:ext>
            </a:extLst>
          </p:cNvPr>
          <p:cNvSpPr txBox="1"/>
          <p:nvPr/>
        </p:nvSpPr>
        <p:spPr>
          <a:xfrm>
            <a:off x="539621" y="2619616"/>
            <a:ext cx="4088363" cy="1569660"/>
          </a:xfrm>
          <a:prstGeom prst="rect">
            <a:avLst/>
          </a:prstGeom>
          <a:noFill/>
        </p:spPr>
        <p:txBody>
          <a:bodyPr wrap="square" rtlCol="0">
            <a:spAutoFit/>
          </a:bodyPr>
          <a:lstStyle/>
          <a:p>
            <a:r>
              <a:rPr lang="en-GB" sz="2400" dirty="0"/>
              <a:t>Currently, the Bank of England is looking for nominations of British scientists to be the face of the new £50 note. </a:t>
            </a:r>
          </a:p>
        </p:txBody>
      </p:sp>
      <p:pic>
        <p:nvPicPr>
          <p:cNvPr id="10" name="Picture 9">
            <a:extLst>
              <a:ext uri="{FF2B5EF4-FFF2-40B4-BE49-F238E27FC236}">
                <a16:creationId xmlns:a16="http://schemas.microsoft.com/office/drawing/2014/main" id="{09DEAD4C-8FA0-2542-8BB7-94138346908A}"/>
              </a:ext>
            </a:extLst>
          </p:cNvPr>
          <p:cNvPicPr>
            <a:picLocks noChangeAspect="1"/>
          </p:cNvPicPr>
          <p:nvPr/>
        </p:nvPicPr>
        <p:blipFill>
          <a:blip r:embed="rId2"/>
          <a:stretch>
            <a:fillRect/>
          </a:stretch>
        </p:blipFill>
        <p:spPr>
          <a:xfrm>
            <a:off x="5080000" y="1519095"/>
            <a:ext cx="7112000" cy="4038600"/>
          </a:xfrm>
          <a:prstGeom prst="rect">
            <a:avLst/>
          </a:prstGeom>
        </p:spPr>
      </p:pic>
      <p:pic>
        <p:nvPicPr>
          <p:cNvPr id="6" name="Picture 5">
            <a:extLst>
              <a:ext uri="{FF2B5EF4-FFF2-40B4-BE49-F238E27FC236}">
                <a16:creationId xmlns:a16="http://schemas.microsoft.com/office/drawing/2014/main" id="{313E34B3-F95F-8741-981D-B99A2A00562F}"/>
              </a:ext>
            </a:extLst>
          </p:cNvPr>
          <p:cNvPicPr>
            <a:picLocks noChangeAspect="1"/>
          </p:cNvPicPr>
          <p:nvPr/>
        </p:nvPicPr>
        <p:blipFill>
          <a:blip r:embed="rId3"/>
          <a:stretch>
            <a:fillRect/>
          </a:stretch>
        </p:blipFill>
        <p:spPr>
          <a:xfrm>
            <a:off x="7543800" y="0"/>
            <a:ext cx="4648200" cy="1660071"/>
          </a:xfrm>
          <a:prstGeom prst="rect">
            <a:avLst/>
          </a:prstGeom>
        </p:spPr>
      </p:pic>
    </p:spTree>
    <p:extLst>
      <p:ext uri="{BB962C8B-B14F-4D97-AF65-F5344CB8AC3E}">
        <p14:creationId xmlns:p14="http://schemas.microsoft.com/office/powerpoint/2010/main" val="8678870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First course – HMP Low Newton </a:t>
            </a:r>
          </a:p>
        </p:txBody>
      </p:sp>
      <p:pic>
        <p:nvPicPr>
          <p:cNvPr id="5" name="Picture 4">
            <a:extLst>
              <a:ext uri="{FF2B5EF4-FFF2-40B4-BE49-F238E27FC236}">
                <a16:creationId xmlns:a16="http://schemas.microsoft.com/office/drawing/2014/main" id="{9AF744A8-63D5-E441-BAD6-415B34A74BB4}"/>
              </a:ext>
            </a:extLst>
          </p:cNvPr>
          <p:cNvPicPr>
            <a:picLocks noChangeAspect="1"/>
          </p:cNvPicPr>
          <p:nvPr/>
        </p:nvPicPr>
        <p:blipFill>
          <a:blip r:embed="rId2"/>
          <a:stretch>
            <a:fillRect/>
          </a:stretch>
        </p:blipFill>
        <p:spPr>
          <a:xfrm>
            <a:off x="7938621" y="1259541"/>
            <a:ext cx="3898900" cy="2590800"/>
          </a:xfrm>
          <a:prstGeom prst="rect">
            <a:avLst/>
          </a:prstGeom>
        </p:spPr>
      </p:pic>
      <p:pic>
        <p:nvPicPr>
          <p:cNvPr id="9" name="Picture 8">
            <a:extLst>
              <a:ext uri="{FF2B5EF4-FFF2-40B4-BE49-F238E27FC236}">
                <a16:creationId xmlns:a16="http://schemas.microsoft.com/office/drawing/2014/main" id="{56672849-B13F-F749-A242-2B0FD7F5FFF9}"/>
              </a:ext>
            </a:extLst>
          </p:cNvPr>
          <p:cNvPicPr>
            <a:picLocks noChangeAspect="1"/>
          </p:cNvPicPr>
          <p:nvPr/>
        </p:nvPicPr>
        <p:blipFill>
          <a:blip r:embed="rId3"/>
          <a:stretch>
            <a:fillRect/>
          </a:stretch>
        </p:blipFill>
        <p:spPr>
          <a:xfrm>
            <a:off x="769270" y="1306419"/>
            <a:ext cx="6685630" cy="5159562"/>
          </a:xfrm>
          <a:prstGeom prst="rect">
            <a:avLst/>
          </a:prstGeom>
        </p:spPr>
      </p:pic>
      <p:sp>
        <p:nvSpPr>
          <p:cNvPr id="12" name="Oval 11">
            <a:extLst>
              <a:ext uri="{FF2B5EF4-FFF2-40B4-BE49-F238E27FC236}">
                <a16:creationId xmlns:a16="http://schemas.microsoft.com/office/drawing/2014/main" id="{91149E98-2F2E-F04A-A165-E9ED472B35BA}"/>
              </a:ext>
            </a:extLst>
          </p:cNvPr>
          <p:cNvSpPr/>
          <p:nvPr/>
        </p:nvSpPr>
        <p:spPr>
          <a:xfrm>
            <a:off x="3845859" y="5715000"/>
            <a:ext cx="225885" cy="134471"/>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277080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45BE9-16E6-1345-83CB-B2F7DEDF526F}"/>
              </a:ext>
            </a:extLst>
          </p:cNvPr>
          <p:cNvSpPr>
            <a:spLocks noGrp="1"/>
          </p:cNvSpPr>
          <p:nvPr>
            <p:ph type="title"/>
          </p:nvPr>
        </p:nvSpPr>
        <p:spPr/>
        <p:txBody>
          <a:bodyPr/>
          <a:lstStyle/>
          <a:p>
            <a:r>
              <a:rPr lang="en-GB" b="1" dirty="0"/>
              <a:t>Prohibited items</a:t>
            </a:r>
          </a:p>
        </p:txBody>
      </p:sp>
      <p:sp>
        <p:nvSpPr>
          <p:cNvPr id="3" name="TextBox 2">
            <a:extLst>
              <a:ext uri="{FF2B5EF4-FFF2-40B4-BE49-F238E27FC236}">
                <a16:creationId xmlns:a16="http://schemas.microsoft.com/office/drawing/2014/main" id="{85D145AA-6152-A142-B315-4D46820266EA}"/>
              </a:ext>
            </a:extLst>
          </p:cNvPr>
          <p:cNvSpPr txBox="1"/>
          <p:nvPr/>
        </p:nvSpPr>
        <p:spPr>
          <a:xfrm>
            <a:off x="838200" y="1690688"/>
            <a:ext cx="12192000" cy="4247317"/>
          </a:xfrm>
          <a:prstGeom prst="rect">
            <a:avLst/>
          </a:prstGeom>
          <a:noFill/>
        </p:spPr>
        <p:txBody>
          <a:bodyPr wrap="square" rtlCol="0">
            <a:spAutoFit/>
          </a:bodyPr>
          <a:lstStyle/>
          <a:p>
            <a:r>
              <a:rPr lang="en-CA" dirty="0"/>
              <a:t>Mobile phones / Cameras / Video cameras / Recording devices;</a:t>
            </a:r>
          </a:p>
          <a:p>
            <a:r>
              <a:rPr lang="en-CA" dirty="0"/>
              <a:t>Cigarettes / Tobacco;</a:t>
            </a:r>
          </a:p>
          <a:p>
            <a:r>
              <a:rPr lang="en-CA" dirty="0"/>
              <a:t>Drugs, syringes or any other drug paraphernalia;</a:t>
            </a:r>
          </a:p>
          <a:p>
            <a:r>
              <a:rPr lang="en-CA" dirty="0"/>
              <a:t>Weapons (guns, knives etc.);</a:t>
            </a:r>
          </a:p>
          <a:p>
            <a:r>
              <a:rPr lang="en-CA" dirty="0"/>
              <a:t>Chemicals / Flammable liquids / Explosives;</a:t>
            </a:r>
          </a:p>
          <a:p>
            <a:r>
              <a:rPr lang="en-CA" dirty="0"/>
              <a:t>Medication: over the counter, prescribed or herbal;</a:t>
            </a:r>
          </a:p>
          <a:p>
            <a:r>
              <a:rPr lang="en-CA" dirty="0"/>
              <a:t>Alcohol and alcohol based products;</a:t>
            </a:r>
          </a:p>
          <a:p>
            <a:r>
              <a:rPr lang="en-CA" dirty="0"/>
              <a:t>Electronic games consoles, MP3 players, iPods, electronic storage devices including USB </a:t>
            </a:r>
            <a:r>
              <a:rPr lang="en-CA" dirty="0" err="1"/>
              <a:t>flashdrives</a:t>
            </a:r>
            <a:r>
              <a:rPr lang="en-CA" dirty="0"/>
              <a:t>, memory sticks;</a:t>
            </a:r>
          </a:p>
          <a:p>
            <a:r>
              <a:rPr lang="en-CA" dirty="0"/>
              <a:t>Multi-media items, CDs, DVDs, films, videos, prohibited publications;</a:t>
            </a:r>
          </a:p>
          <a:p>
            <a:r>
              <a:rPr lang="en-CA" dirty="0"/>
              <a:t>Electronic items, including rechargeable toothbrushes, razors, clippers etc.;</a:t>
            </a:r>
          </a:p>
          <a:p>
            <a:r>
              <a:rPr lang="en-CA" dirty="0"/>
              <a:t>Lighters, matches, candles, incense, aerosol-pressure spray can;</a:t>
            </a:r>
          </a:p>
          <a:p>
            <a:r>
              <a:rPr lang="en-CA" dirty="0"/>
              <a:t>Metal cutlery / glass bottles or glass containers, non-transparent lunch boxes;</a:t>
            </a:r>
          </a:p>
          <a:p>
            <a:r>
              <a:rPr lang="en-CA" dirty="0"/>
              <a:t>Colours / patches / gang identification and associated clothing;</a:t>
            </a:r>
          </a:p>
          <a:p>
            <a:r>
              <a:rPr lang="en-CA" dirty="0"/>
              <a:t>Handkerchiefs; </a:t>
            </a:r>
          </a:p>
          <a:p>
            <a:r>
              <a:rPr lang="en-CA" dirty="0"/>
              <a:t>Tattooing materials, tools, weights, magnet / magnetic devices.</a:t>
            </a:r>
          </a:p>
        </p:txBody>
      </p:sp>
    </p:spTree>
    <p:extLst>
      <p:ext uri="{BB962C8B-B14F-4D97-AF65-F5344CB8AC3E}">
        <p14:creationId xmlns:p14="http://schemas.microsoft.com/office/powerpoint/2010/main" val="6774954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45BE9-16E6-1345-83CB-B2F7DEDF526F}"/>
              </a:ext>
            </a:extLst>
          </p:cNvPr>
          <p:cNvSpPr>
            <a:spLocks noGrp="1"/>
          </p:cNvSpPr>
          <p:nvPr>
            <p:ph type="title"/>
          </p:nvPr>
        </p:nvSpPr>
        <p:spPr/>
        <p:txBody>
          <a:bodyPr/>
          <a:lstStyle/>
          <a:p>
            <a:r>
              <a:rPr lang="en-GB" b="1" dirty="0"/>
              <a:t>Prohibited items</a:t>
            </a:r>
          </a:p>
        </p:txBody>
      </p:sp>
      <p:sp>
        <p:nvSpPr>
          <p:cNvPr id="3" name="TextBox 2">
            <a:extLst>
              <a:ext uri="{FF2B5EF4-FFF2-40B4-BE49-F238E27FC236}">
                <a16:creationId xmlns:a16="http://schemas.microsoft.com/office/drawing/2014/main" id="{85D145AA-6152-A142-B315-4D46820266EA}"/>
              </a:ext>
            </a:extLst>
          </p:cNvPr>
          <p:cNvSpPr txBox="1"/>
          <p:nvPr/>
        </p:nvSpPr>
        <p:spPr>
          <a:xfrm>
            <a:off x="838200" y="1690688"/>
            <a:ext cx="12192000" cy="4247317"/>
          </a:xfrm>
          <a:prstGeom prst="rect">
            <a:avLst/>
          </a:prstGeom>
          <a:noFill/>
        </p:spPr>
        <p:txBody>
          <a:bodyPr wrap="square" rtlCol="0">
            <a:spAutoFit/>
          </a:bodyPr>
          <a:lstStyle/>
          <a:p>
            <a:r>
              <a:rPr lang="en-CA" dirty="0"/>
              <a:t>Mobile phones / Cameras / Video cameras / Recording devices;</a:t>
            </a:r>
          </a:p>
          <a:p>
            <a:r>
              <a:rPr lang="en-CA" dirty="0"/>
              <a:t>Cigarettes / Tobacco;</a:t>
            </a:r>
          </a:p>
          <a:p>
            <a:r>
              <a:rPr lang="en-CA" dirty="0"/>
              <a:t>Drugs, syringes or any other drug paraphernalia;</a:t>
            </a:r>
          </a:p>
          <a:p>
            <a:r>
              <a:rPr lang="en-CA" dirty="0"/>
              <a:t>Weapons (guns, knives etc.);</a:t>
            </a:r>
          </a:p>
          <a:p>
            <a:r>
              <a:rPr lang="en-CA" dirty="0"/>
              <a:t>Chemicals / Flammable liquids / Explosives;</a:t>
            </a:r>
          </a:p>
          <a:p>
            <a:r>
              <a:rPr lang="en-CA" dirty="0"/>
              <a:t>Medication: over the counter, prescribed or herbal;</a:t>
            </a:r>
          </a:p>
          <a:p>
            <a:r>
              <a:rPr lang="en-CA" dirty="0"/>
              <a:t>Alcohol and alcohol based products;</a:t>
            </a:r>
          </a:p>
          <a:p>
            <a:r>
              <a:rPr lang="en-CA" dirty="0"/>
              <a:t>Electronic games consoles, MP3 players, iPods, electronic storage devices including USB </a:t>
            </a:r>
            <a:r>
              <a:rPr lang="en-CA" dirty="0" err="1"/>
              <a:t>flashdrives</a:t>
            </a:r>
            <a:r>
              <a:rPr lang="en-CA" dirty="0"/>
              <a:t>, memory sticks;</a:t>
            </a:r>
          </a:p>
          <a:p>
            <a:r>
              <a:rPr lang="en-CA" dirty="0"/>
              <a:t>Multi-media items, CDs, DVDs, films, videos, prohibited publications;</a:t>
            </a:r>
          </a:p>
          <a:p>
            <a:r>
              <a:rPr lang="en-CA" dirty="0"/>
              <a:t>Electronic items, including rechargeable toothbrushes, razors, clippers etc.;</a:t>
            </a:r>
          </a:p>
          <a:p>
            <a:r>
              <a:rPr lang="en-CA" dirty="0"/>
              <a:t>Lighters, matches, candles, incense, aerosol-pressure spray can;</a:t>
            </a:r>
          </a:p>
          <a:p>
            <a:r>
              <a:rPr lang="en-CA" dirty="0"/>
              <a:t>Metal cutlery / glass bottles or glass containers, non-transparent lunch boxes;</a:t>
            </a:r>
          </a:p>
          <a:p>
            <a:r>
              <a:rPr lang="en-CA" dirty="0"/>
              <a:t>Colours / patches / gang identification and associated clothing;</a:t>
            </a:r>
          </a:p>
          <a:p>
            <a:r>
              <a:rPr lang="en-CA" dirty="0"/>
              <a:t>Handkerchiefs; </a:t>
            </a:r>
          </a:p>
          <a:p>
            <a:r>
              <a:rPr lang="en-CA" dirty="0"/>
              <a:t>Tattooing materials, tools, weights, magnet / magnetic devices.</a:t>
            </a:r>
          </a:p>
        </p:txBody>
      </p:sp>
      <p:sp>
        <p:nvSpPr>
          <p:cNvPr id="4" name="TextBox 3">
            <a:extLst>
              <a:ext uri="{FF2B5EF4-FFF2-40B4-BE49-F238E27FC236}">
                <a16:creationId xmlns:a16="http://schemas.microsoft.com/office/drawing/2014/main" id="{B21CF381-4E8F-4D4A-A46B-F73536F1E844}"/>
              </a:ext>
            </a:extLst>
          </p:cNvPr>
          <p:cNvSpPr txBox="1"/>
          <p:nvPr/>
        </p:nvSpPr>
        <p:spPr>
          <a:xfrm rot="20486294">
            <a:off x="1640541" y="3491179"/>
            <a:ext cx="5219057" cy="646331"/>
          </a:xfrm>
          <a:prstGeom prst="rect">
            <a:avLst/>
          </a:prstGeom>
          <a:solidFill>
            <a:schemeClr val="bg1"/>
          </a:solidFill>
          <a:ln>
            <a:solidFill>
              <a:srgbClr val="FF0000"/>
            </a:solidFill>
          </a:ln>
        </p:spPr>
        <p:txBody>
          <a:bodyPr wrap="none" rtlCol="0">
            <a:spAutoFit/>
          </a:bodyPr>
          <a:lstStyle/>
          <a:p>
            <a:r>
              <a:rPr lang="en-GB" sz="3600" dirty="0">
                <a:solidFill>
                  <a:srgbClr val="FF0000"/>
                </a:solidFill>
              </a:rPr>
              <a:t>NO SCIENCE EXPERIMENTS</a:t>
            </a:r>
          </a:p>
        </p:txBody>
      </p:sp>
    </p:spTree>
    <p:extLst>
      <p:ext uri="{BB962C8B-B14F-4D97-AF65-F5344CB8AC3E}">
        <p14:creationId xmlns:p14="http://schemas.microsoft.com/office/powerpoint/2010/main" val="27501610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F1126-8B14-3F4A-AC1F-EC99E7A1D965}"/>
              </a:ext>
            </a:extLst>
          </p:cNvPr>
          <p:cNvSpPr>
            <a:spLocks noGrp="1"/>
          </p:cNvSpPr>
          <p:nvPr>
            <p:ph type="title"/>
          </p:nvPr>
        </p:nvSpPr>
        <p:spPr/>
        <p:txBody>
          <a:bodyPr/>
          <a:lstStyle/>
          <a:p>
            <a:r>
              <a:rPr lang="en-GB" b="1" dirty="0"/>
              <a:t>Course Pack</a:t>
            </a:r>
          </a:p>
        </p:txBody>
      </p:sp>
      <p:sp>
        <p:nvSpPr>
          <p:cNvPr id="4" name="TextBox 3">
            <a:extLst>
              <a:ext uri="{FF2B5EF4-FFF2-40B4-BE49-F238E27FC236}">
                <a16:creationId xmlns:a16="http://schemas.microsoft.com/office/drawing/2014/main" id="{159EAF69-5264-9B4E-9E66-41517FE8F4E8}"/>
              </a:ext>
            </a:extLst>
          </p:cNvPr>
          <p:cNvSpPr txBox="1"/>
          <p:nvPr/>
        </p:nvSpPr>
        <p:spPr>
          <a:xfrm>
            <a:off x="335902" y="6494106"/>
            <a:ext cx="11017898" cy="369332"/>
          </a:xfrm>
          <a:prstGeom prst="rect">
            <a:avLst/>
          </a:prstGeom>
          <a:noFill/>
        </p:spPr>
        <p:txBody>
          <a:bodyPr wrap="square" rtlCol="0">
            <a:spAutoFit/>
          </a:bodyPr>
          <a:lstStyle/>
          <a:p>
            <a:pPr algn="ctr"/>
            <a:r>
              <a:rPr lang="en-GB" dirty="0"/>
              <a:t>LN2019 		Think Like A Scientist	W1</a:t>
            </a:r>
          </a:p>
        </p:txBody>
      </p:sp>
      <p:sp>
        <p:nvSpPr>
          <p:cNvPr id="3" name="TextBox 2">
            <a:extLst>
              <a:ext uri="{FF2B5EF4-FFF2-40B4-BE49-F238E27FC236}">
                <a16:creationId xmlns:a16="http://schemas.microsoft.com/office/drawing/2014/main" id="{9258D0CC-01AF-DD47-A67E-8EB05EFF69AD}"/>
              </a:ext>
            </a:extLst>
          </p:cNvPr>
          <p:cNvSpPr txBox="1"/>
          <p:nvPr/>
        </p:nvSpPr>
        <p:spPr>
          <a:xfrm>
            <a:off x="8390965" y="2918012"/>
            <a:ext cx="741998" cy="646331"/>
          </a:xfrm>
          <a:prstGeom prst="rect">
            <a:avLst/>
          </a:prstGeom>
          <a:noFill/>
        </p:spPr>
        <p:txBody>
          <a:bodyPr wrap="none" rtlCol="0">
            <a:spAutoFit/>
          </a:bodyPr>
          <a:lstStyle/>
          <a:p>
            <a:r>
              <a:rPr lang="en-GB" dirty="0"/>
              <a:t>Books</a:t>
            </a:r>
          </a:p>
          <a:p>
            <a:endParaRPr lang="en-GB" dirty="0"/>
          </a:p>
        </p:txBody>
      </p:sp>
      <p:pic>
        <p:nvPicPr>
          <p:cNvPr id="6" name="Picture 5">
            <a:extLst>
              <a:ext uri="{FF2B5EF4-FFF2-40B4-BE49-F238E27FC236}">
                <a16:creationId xmlns:a16="http://schemas.microsoft.com/office/drawing/2014/main" id="{ABC3B9E7-3E24-E345-A0D2-1F6DF48881FC}"/>
              </a:ext>
            </a:extLst>
          </p:cNvPr>
          <p:cNvPicPr>
            <a:picLocks noChangeAspect="1"/>
          </p:cNvPicPr>
          <p:nvPr/>
        </p:nvPicPr>
        <p:blipFill>
          <a:blip r:embed="rId2"/>
          <a:stretch>
            <a:fillRect/>
          </a:stretch>
        </p:blipFill>
        <p:spPr>
          <a:xfrm>
            <a:off x="6122894" y="1163171"/>
            <a:ext cx="6069106" cy="4551830"/>
          </a:xfrm>
          <a:prstGeom prst="rect">
            <a:avLst/>
          </a:prstGeom>
        </p:spPr>
      </p:pic>
      <p:pic>
        <p:nvPicPr>
          <p:cNvPr id="7" name="Picture 6">
            <a:extLst>
              <a:ext uri="{FF2B5EF4-FFF2-40B4-BE49-F238E27FC236}">
                <a16:creationId xmlns:a16="http://schemas.microsoft.com/office/drawing/2014/main" id="{86EDAEFD-574C-BA46-8CF3-DBFC9A8EA198}"/>
              </a:ext>
            </a:extLst>
          </p:cNvPr>
          <p:cNvPicPr>
            <a:picLocks noChangeAspect="1"/>
          </p:cNvPicPr>
          <p:nvPr/>
        </p:nvPicPr>
        <p:blipFill>
          <a:blip r:embed="rId3"/>
          <a:stretch>
            <a:fillRect/>
          </a:stretch>
        </p:blipFill>
        <p:spPr>
          <a:xfrm>
            <a:off x="21020" y="1194703"/>
            <a:ext cx="6069106" cy="4551830"/>
          </a:xfrm>
          <a:prstGeom prst="rect">
            <a:avLst/>
          </a:prstGeom>
        </p:spPr>
      </p:pic>
    </p:spTree>
    <p:extLst>
      <p:ext uri="{BB962C8B-B14F-4D97-AF65-F5344CB8AC3E}">
        <p14:creationId xmlns:p14="http://schemas.microsoft.com/office/powerpoint/2010/main" val="1513905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F1126-8B14-3F4A-AC1F-EC99E7A1D965}"/>
              </a:ext>
            </a:extLst>
          </p:cNvPr>
          <p:cNvSpPr>
            <a:spLocks noGrp="1"/>
          </p:cNvSpPr>
          <p:nvPr>
            <p:ph type="title"/>
          </p:nvPr>
        </p:nvSpPr>
        <p:spPr/>
        <p:txBody>
          <a:bodyPr/>
          <a:lstStyle/>
          <a:p>
            <a:r>
              <a:rPr lang="en-GB" b="1" dirty="0"/>
              <a:t>Plan</a:t>
            </a:r>
          </a:p>
        </p:txBody>
      </p:sp>
      <p:sp>
        <p:nvSpPr>
          <p:cNvPr id="4" name="TextBox 3">
            <a:extLst>
              <a:ext uri="{FF2B5EF4-FFF2-40B4-BE49-F238E27FC236}">
                <a16:creationId xmlns:a16="http://schemas.microsoft.com/office/drawing/2014/main" id="{159EAF69-5264-9B4E-9E66-41517FE8F4E8}"/>
              </a:ext>
            </a:extLst>
          </p:cNvPr>
          <p:cNvSpPr txBox="1"/>
          <p:nvPr/>
        </p:nvSpPr>
        <p:spPr>
          <a:xfrm>
            <a:off x="335902" y="6494106"/>
            <a:ext cx="11017898" cy="369332"/>
          </a:xfrm>
          <a:prstGeom prst="rect">
            <a:avLst/>
          </a:prstGeom>
          <a:noFill/>
        </p:spPr>
        <p:txBody>
          <a:bodyPr wrap="square" rtlCol="0">
            <a:spAutoFit/>
          </a:bodyPr>
          <a:lstStyle/>
          <a:p>
            <a:pPr algn="ctr"/>
            <a:r>
              <a:rPr lang="en-GB" dirty="0"/>
              <a:t>LN2019 		Think Like A Scientist	W1</a:t>
            </a:r>
          </a:p>
        </p:txBody>
      </p:sp>
      <p:sp>
        <p:nvSpPr>
          <p:cNvPr id="3" name="TextBox 2">
            <a:extLst>
              <a:ext uri="{FF2B5EF4-FFF2-40B4-BE49-F238E27FC236}">
                <a16:creationId xmlns:a16="http://schemas.microsoft.com/office/drawing/2014/main" id="{9B0F63A4-0B4A-A44F-9F25-E94C75286340}"/>
              </a:ext>
            </a:extLst>
          </p:cNvPr>
          <p:cNvSpPr txBox="1"/>
          <p:nvPr/>
        </p:nvSpPr>
        <p:spPr>
          <a:xfrm>
            <a:off x="639872" y="1314925"/>
            <a:ext cx="11494109" cy="5539978"/>
          </a:xfrm>
          <a:prstGeom prst="rect">
            <a:avLst/>
          </a:prstGeom>
          <a:noFill/>
        </p:spPr>
        <p:txBody>
          <a:bodyPr wrap="none" rtlCol="0">
            <a:spAutoFit/>
          </a:bodyPr>
          <a:lstStyle/>
          <a:p>
            <a:r>
              <a:rPr lang="en-GB" sz="2800" b="1" dirty="0"/>
              <a:t>Week 1</a:t>
            </a:r>
            <a:r>
              <a:rPr lang="en-GB" sz="2800" dirty="0"/>
              <a:t> (22/1/19): 	</a:t>
            </a:r>
            <a:r>
              <a:rPr lang="en-GB" sz="2800" i="1" dirty="0"/>
              <a:t>The Science of Sleep (health and wellbeing)</a:t>
            </a:r>
            <a:endParaRPr lang="en-CA" sz="2800" dirty="0"/>
          </a:p>
          <a:p>
            <a:r>
              <a:rPr lang="en-GB" sz="2800" b="1" dirty="0">
                <a:solidFill>
                  <a:schemeClr val="bg2"/>
                </a:solidFill>
              </a:rPr>
              <a:t>Week 2</a:t>
            </a:r>
            <a:r>
              <a:rPr lang="en-GB" sz="2800" dirty="0">
                <a:solidFill>
                  <a:schemeClr val="bg2"/>
                </a:solidFill>
              </a:rPr>
              <a:t> (29/1/19): 	</a:t>
            </a:r>
            <a:r>
              <a:rPr lang="en-GB" sz="2800" i="1" dirty="0">
                <a:solidFill>
                  <a:schemeClr val="bg2"/>
                </a:solidFill>
              </a:rPr>
              <a:t>The Atmosphere (climate change, air quality)</a:t>
            </a:r>
            <a:endParaRPr lang="en-CA" sz="2800" dirty="0">
              <a:solidFill>
                <a:schemeClr val="bg2"/>
              </a:solidFill>
            </a:endParaRPr>
          </a:p>
          <a:p>
            <a:r>
              <a:rPr lang="en-GB" sz="2800" b="1" dirty="0">
                <a:solidFill>
                  <a:schemeClr val="bg2"/>
                </a:solidFill>
              </a:rPr>
              <a:t>Week 3</a:t>
            </a:r>
            <a:r>
              <a:rPr lang="en-GB" sz="2800" dirty="0">
                <a:solidFill>
                  <a:schemeClr val="bg2"/>
                </a:solidFill>
              </a:rPr>
              <a:t> (5/2/19): 		</a:t>
            </a:r>
            <a:r>
              <a:rPr lang="en-GB" sz="2800" i="1" dirty="0">
                <a:solidFill>
                  <a:schemeClr val="bg2"/>
                </a:solidFill>
              </a:rPr>
              <a:t>Geoscience (earthquakes, volcanoes, plate tectonics)</a:t>
            </a:r>
            <a:endParaRPr lang="en-CA" sz="2800" dirty="0">
              <a:solidFill>
                <a:schemeClr val="bg2"/>
              </a:solidFill>
            </a:endParaRPr>
          </a:p>
          <a:p>
            <a:r>
              <a:rPr lang="en-GB" sz="2800" b="1" dirty="0">
                <a:solidFill>
                  <a:schemeClr val="bg2"/>
                </a:solidFill>
              </a:rPr>
              <a:t>Week 4</a:t>
            </a:r>
            <a:r>
              <a:rPr lang="en-GB" sz="2800" dirty="0">
                <a:solidFill>
                  <a:schemeClr val="bg2"/>
                </a:solidFill>
              </a:rPr>
              <a:t> (12/2/19): 	</a:t>
            </a:r>
            <a:r>
              <a:rPr lang="en-GB" sz="2800" i="1" dirty="0">
                <a:solidFill>
                  <a:schemeClr val="bg2"/>
                </a:solidFill>
              </a:rPr>
              <a:t>Space Missions (Mars and beyond)</a:t>
            </a:r>
            <a:endParaRPr lang="en-CA" sz="2800" dirty="0">
              <a:solidFill>
                <a:schemeClr val="bg2"/>
              </a:solidFill>
            </a:endParaRPr>
          </a:p>
          <a:p>
            <a:r>
              <a:rPr lang="en-GB" sz="2800" b="1" dirty="0">
                <a:solidFill>
                  <a:schemeClr val="bg2"/>
                </a:solidFill>
              </a:rPr>
              <a:t>Week 5</a:t>
            </a:r>
            <a:r>
              <a:rPr lang="en-GB" sz="2800" dirty="0">
                <a:solidFill>
                  <a:schemeClr val="bg2"/>
                </a:solidFill>
              </a:rPr>
              <a:t> (19/2/19): 	</a:t>
            </a:r>
            <a:r>
              <a:rPr lang="en-GB" sz="2800" i="1" dirty="0">
                <a:solidFill>
                  <a:schemeClr val="bg2"/>
                </a:solidFill>
              </a:rPr>
              <a:t>The Universe (what is left to discover)</a:t>
            </a:r>
            <a:endParaRPr lang="en-CA" sz="2800" dirty="0">
              <a:solidFill>
                <a:schemeClr val="bg2"/>
              </a:solidFill>
            </a:endParaRPr>
          </a:p>
          <a:p>
            <a:r>
              <a:rPr lang="en-GB" sz="2800" b="1" dirty="0">
                <a:solidFill>
                  <a:schemeClr val="bg2"/>
                </a:solidFill>
              </a:rPr>
              <a:t>Week 6</a:t>
            </a:r>
            <a:r>
              <a:rPr lang="en-GB" sz="2800" dirty="0">
                <a:solidFill>
                  <a:schemeClr val="bg2"/>
                </a:solidFill>
              </a:rPr>
              <a:t> (26/2/19): 	*</a:t>
            </a:r>
            <a:r>
              <a:rPr lang="en-GB" sz="2800" i="1" dirty="0">
                <a:solidFill>
                  <a:schemeClr val="bg2"/>
                </a:solidFill>
              </a:rPr>
              <a:t>Guest Speaker*</a:t>
            </a:r>
            <a:endParaRPr lang="en-CA" sz="2800" dirty="0">
              <a:solidFill>
                <a:schemeClr val="bg2"/>
              </a:solidFill>
            </a:endParaRPr>
          </a:p>
          <a:p>
            <a:r>
              <a:rPr lang="en-GB" sz="2800" b="1" dirty="0">
                <a:solidFill>
                  <a:schemeClr val="bg2"/>
                </a:solidFill>
              </a:rPr>
              <a:t>Week 7</a:t>
            </a:r>
            <a:r>
              <a:rPr lang="en-GB" sz="2800" dirty="0">
                <a:solidFill>
                  <a:schemeClr val="bg2"/>
                </a:solidFill>
              </a:rPr>
              <a:t> (5/3/19): 		</a:t>
            </a:r>
            <a:r>
              <a:rPr lang="en-GB" sz="2800" i="1" dirty="0">
                <a:solidFill>
                  <a:schemeClr val="bg2"/>
                </a:solidFill>
              </a:rPr>
              <a:t>Final presentations and round-up</a:t>
            </a:r>
            <a:endParaRPr lang="en-CA" sz="2800" dirty="0">
              <a:solidFill>
                <a:schemeClr val="bg2"/>
              </a:solidFill>
            </a:endParaRPr>
          </a:p>
          <a:p>
            <a:r>
              <a:rPr lang="en-GB" sz="2800" dirty="0"/>
              <a:t> </a:t>
            </a:r>
            <a:endParaRPr lang="en-CA" sz="2800" dirty="0"/>
          </a:p>
          <a:p>
            <a:r>
              <a:rPr lang="en-GB" sz="2800" b="1" dirty="0"/>
              <a:t>Weekly setup: </a:t>
            </a:r>
            <a:endParaRPr lang="en-CA" sz="2800" dirty="0"/>
          </a:p>
          <a:p>
            <a:r>
              <a:rPr lang="en-GB" sz="2800" i="1" dirty="0">
                <a:solidFill>
                  <a:srgbClr val="7030A0"/>
                </a:solidFill>
              </a:rPr>
              <a:t>Understanding</a:t>
            </a:r>
            <a:r>
              <a:rPr lang="en-GB" sz="2800" i="1" dirty="0"/>
              <a:t>: </a:t>
            </a:r>
            <a:r>
              <a:rPr lang="en-GB" sz="2800" dirty="0"/>
              <a:t>We’ll learn about a science topic each week.</a:t>
            </a:r>
            <a:endParaRPr lang="en-CA" sz="2800" dirty="0"/>
          </a:p>
          <a:p>
            <a:r>
              <a:rPr lang="en-GB" sz="2800" i="1" dirty="0">
                <a:solidFill>
                  <a:srgbClr val="7030A0"/>
                </a:solidFill>
              </a:rPr>
              <a:t>Analysing</a:t>
            </a:r>
            <a:r>
              <a:rPr lang="en-GB" sz="2800" i="1" dirty="0"/>
              <a:t>: </a:t>
            </a:r>
            <a:r>
              <a:rPr lang="en-GB" sz="2800" dirty="0"/>
              <a:t>We’ll study an article and see what else we need to know. </a:t>
            </a:r>
            <a:endParaRPr lang="en-CA" sz="2800" dirty="0"/>
          </a:p>
          <a:p>
            <a:r>
              <a:rPr lang="en-GB" sz="2800" i="1" dirty="0">
                <a:solidFill>
                  <a:srgbClr val="7030A0"/>
                </a:solidFill>
              </a:rPr>
              <a:t>Communicating</a:t>
            </a:r>
            <a:r>
              <a:rPr lang="en-GB" sz="2800" i="1" dirty="0"/>
              <a:t>: </a:t>
            </a:r>
            <a:r>
              <a:rPr lang="en-GB" sz="2800" dirty="0"/>
              <a:t>We will learn how to present ideas to others.</a:t>
            </a:r>
            <a:endParaRPr lang="en-CA" sz="2800" dirty="0"/>
          </a:p>
          <a:p>
            <a:endParaRPr lang="en-GB" dirty="0"/>
          </a:p>
        </p:txBody>
      </p:sp>
    </p:spTree>
    <p:extLst>
      <p:ext uri="{BB962C8B-B14F-4D97-AF65-F5344CB8AC3E}">
        <p14:creationId xmlns:p14="http://schemas.microsoft.com/office/powerpoint/2010/main" val="16156305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F1126-8B14-3F4A-AC1F-EC99E7A1D965}"/>
              </a:ext>
            </a:extLst>
          </p:cNvPr>
          <p:cNvSpPr>
            <a:spLocks noGrp="1"/>
          </p:cNvSpPr>
          <p:nvPr>
            <p:ph type="title"/>
          </p:nvPr>
        </p:nvSpPr>
        <p:spPr/>
        <p:txBody>
          <a:bodyPr/>
          <a:lstStyle/>
          <a:p>
            <a:r>
              <a:rPr lang="en-GB" b="1" dirty="0"/>
              <a:t>Classroom setting</a:t>
            </a:r>
          </a:p>
        </p:txBody>
      </p:sp>
      <p:pic>
        <p:nvPicPr>
          <p:cNvPr id="6" name="Picture 5">
            <a:extLst>
              <a:ext uri="{FF2B5EF4-FFF2-40B4-BE49-F238E27FC236}">
                <a16:creationId xmlns:a16="http://schemas.microsoft.com/office/drawing/2014/main" id="{451167B0-CED4-4445-AF33-C7BE2D0EE033}"/>
              </a:ext>
            </a:extLst>
          </p:cNvPr>
          <p:cNvPicPr>
            <a:picLocks noChangeAspect="1"/>
          </p:cNvPicPr>
          <p:nvPr/>
        </p:nvPicPr>
        <p:blipFill>
          <a:blip r:embed="rId2"/>
          <a:stretch>
            <a:fillRect/>
          </a:stretch>
        </p:blipFill>
        <p:spPr>
          <a:xfrm>
            <a:off x="3233269" y="1690688"/>
            <a:ext cx="5706408" cy="4279806"/>
          </a:xfrm>
          <a:prstGeom prst="rect">
            <a:avLst/>
          </a:prstGeom>
        </p:spPr>
      </p:pic>
    </p:spTree>
    <p:extLst>
      <p:ext uri="{BB962C8B-B14F-4D97-AF65-F5344CB8AC3E}">
        <p14:creationId xmlns:p14="http://schemas.microsoft.com/office/powerpoint/2010/main" val="32336084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45BE9-16E6-1345-83CB-B2F7DEDF526F}"/>
              </a:ext>
            </a:extLst>
          </p:cNvPr>
          <p:cNvSpPr>
            <a:spLocks noGrp="1"/>
          </p:cNvSpPr>
          <p:nvPr>
            <p:ph type="title"/>
          </p:nvPr>
        </p:nvSpPr>
        <p:spPr/>
        <p:txBody>
          <a:bodyPr/>
          <a:lstStyle/>
          <a:p>
            <a:r>
              <a:rPr lang="en-GB" b="1" dirty="0"/>
              <a:t>Learning style</a:t>
            </a:r>
          </a:p>
        </p:txBody>
      </p:sp>
      <p:pic>
        <p:nvPicPr>
          <p:cNvPr id="4" name="Picture 3">
            <a:extLst>
              <a:ext uri="{FF2B5EF4-FFF2-40B4-BE49-F238E27FC236}">
                <a16:creationId xmlns:a16="http://schemas.microsoft.com/office/drawing/2014/main" id="{054DE8B6-CD28-C34A-B1E4-F11EFC2EF455}"/>
              </a:ext>
            </a:extLst>
          </p:cNvPr>
          <p:cNvPicPr>
            <a:picLocks noChangeAspect="1"/>
          </p:cNvPicPr>
          <p:nvPr/>
        </p:nvPicPr>
        <p:blipFill>
          <a:blip r:embed="rId2"/>
          <a:stretch>
            <a:fillRect/>
          </a:stretch>
        </p:blipFill>
        <p:spPr>
          <a:xfrm>
            <a:off x="-27736" y="1944458"/>
            <a:ext cx="6123736" cy="2969084"/>
          </a:xfrm>
          <a:prstGeom prst="rect">
            <a:avLst/>
          </a:prstGeom>
        </p:spPr>
      </p:pic>
    </p:spTree>
    <p:extLst>
      <p:ext uri="{BB962C8B-B14F-4D97-AF65-F5344CB8AC3E}">
        <p14:creationId xmlns:p14="http://schemas.microsoft.com/office/powerpoint/2010/main" val="39889914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45BE9-16E6-1345-83CB-B2F7DEDF526F}"/>
              </a:ext>
            </a:extLst>
          </p:cNvPr>
          <p:cNvSpPr>
            <a:spLocks noGrp="1"/>
          </p:cNvSpPr>
          <p:nvPr>
            <p:ph type="title"/>
          </p:nvPr>
        </p:nvSpPr>
        <p:spPr/>
        <p:txBody>
          <a:bodyPr/>
          <a:lstStyle/>
          <a:p>
            <a:r>
              <a:rPr lang="en-GB" b="1" dirty="0"/>
              <a:t>Learning style</a:t>
            </a:r>
          </a:p>
        </p:txBody>
      </p:sp>
      <p:pic>
        <p:nvPicPr>
          <p:cNvPr id="4" name="Picture 3">
            <a:extLst>
              <a:ext uri="{FF2B5EF4-FFF2-40B4-BE49-F238E27FC236}">
                <a16:creationId xmlns:a16="http://schemas.microsoft.com/office/drawing/2014/main" id="{054DE8B6-CD28-C34A-B1E4-F11EFC2EF455}"/>
              </a:ext>
            </a:extLst>
          </p:cNvPr>
          <p:cNvPicPr>
            <a:picLocks noChangeAspect="1"/>
          </p:cNvPicPr>
          <p:nvPr/>
        </p:nvPicPr>
        <p:blipFill>
          <a:blip r:embed="rId2"/>
          <a:stretch>
            <a:fillRect/>
          </a:stretch>
        </p:blipFill>
        <p:spPr>
          <a:xfrm>
            <a:off x="-27736" y="1944458"/>
            <a:ext cx="6123736" cy="2969084"/>
          </a:xfrm>
          <a:prstGeom prst="rect">
            <a:avLst/>
          </a:prstGeom>
        </p:spPr>
      </p:pic>
      <p:pic>
        <p:nvPicPr>
          <p:cNvPr id="6" name="Picture 5">
            <a:extLst>
              <a:ext uri="{FF2B5EF4-FFF2-40B4-BE49-F238E27FC236}">
                <a16:creationId xmlns:a16="http://schemas.microsoft.com/office/drawing/2014/main" id="{C446CC60-25D5-694A-9A15-8BAF4FF35745}"/>
              </a:ext>
            </a:extLst>
          </p:cNvPr>
          <p:cNvPicPr>
            <a:picLocks noChangeAspect="1"/>
          </p:cNvPicPr>
          <p:nvPr/>
        </p:nvPicPr>
        <p:blipFill rotWithShape="1">
          <a:blip r:embed="rId3"/>
          <a:srcRect l="5494" r="13879" b="1025"/>
          <a:stretch/>
        </p:blipFill>
        <p:spPr>
          <a:xfrm>
            <a:off x="6104966" y="1944459"/>
            <a:ext cx="4276166" cy="2969084"/>
          </a:xfrm>
          <a:prstGeom prst="rect">
            <a:avLst/>
          </a:prstGeom>
        </p:spPr>
      </p:pic>
      <p:pic>
        <p:nvPicPr>
          <p:cNvPr id="9" name="Picture 8">
            <a:extLst>
              <a:ext uri="{FF2B5EF4-FFF2-40B4-BE49-F238E27FC236}">
                <a16:creationId xmlns:a16="http://schemas.microsoft.com/office/drawing/2014/main" id="{67DA548F-B99E-8644-8767-BFC1C34CEDFE}"/>
              </a:ext>
            </a:extLst>
          </p:cNvPr>
          <p:cNvPicPr>
            <a:picLocks noChangeAspect="1"/>
          </p:cNvPicPr>
          <p:nvPr/>
        </p:nvPicPr>
        <p:blipFill rotWithShape="1">
          <a:blip r:embed="rId4"/>
          <a:srcRect l="28588" t="8915" r="29588" b="-1584"/>
          <a:stretch/>
        </p:blipFill>
        <p:spPr>
          <a:xfrm>
            <a:off x="9654988" y="1944458"/>
            <a:ext cx="2593937" cy="3030954"/>
          </a:xfrm>
          <a:prstGeom prst="rect">
            <a:avLst/>
          </a:prstGeom>
        </p:spPr>
      </p:pic>
    </p:spTree>
    <p:extLst>
      <p:ext uri="{BB962C8B-B14F-4D97-AF65-F5344CB8AC3E}">
        <p14:creationId xmlns:p14="http://schemas.microsoft.com/office/powerpoint/2010/main" val="23475154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45BE9-16E6-1345-83CB-B2F7DEDF526F}"/>
              </a:ext>
            </a:extLst>
          </p:cNvPr>
          <p:cNvSpPr>
            <a:spLocks noGrp="1"/>
          </p:cNvSpPr>
          <p:nvPr>
            <p:ph type="title"/>
          </p:nvPr>
        </p:nvSpPr>
        <p:spPr/>
        <p:txBody>
          <a:bodyPr/>
          <a:lstStyle/>
          <a:p>
            <a:r>
              <a:rPr lang="en-GB" b="1" dirty="0"/>
              <a:t>Learning style</a:t>
            </a:r>
          </a:p>
        </p:txBody>
      </p:sp>
      <p:pic>
        <p:nvPicPr>
          <p:cNvPr id="4" name="Picture 3">
            <a:extLst>
              <a:ext uri="{FF2B5EF4-FFF2-40B4-BE49-F238E27FC236}">
                <a16:creationId xmlns:a16="http://schemas.microsoft.com/office/drawing/2014/main" id="{054DE8B6-CD28-C34A-B1E4-F11EFC2EF455}"/>
              </a:ext>
            </a:extLst>
          </p:cNvPr>
          <p:cNvPicPr>
            <a:picLocks noChangeAspect="1"/>
          </p:cNvPicPr>
          <p:nvPr/>
        </p:nvPicPr>
        <p:blipFill>
          <a:blip r:embed="rId2"/>
          <a:stretch>
            <a:fillRect/>
          </a:stretch>
        </p:blipFill>
        <p:spPr>
          <a:xfrm>
            <a:off x="-27736" y="1944458"/>
            <a:ext cx="6123736" cy="2969084"/>
          </a:xfrm>
          <a:prstGeom prst="rect">
            <a:avLst/>
          </a:prstGeom>
        </p:spPr>
      </p:pic>
      <p:pic>
        <p:nvPicPr>
          <p:cNvPr id="6" name="Picture 5">
            <a:extLst>
              <a:ext uri="{FF2B5EF4-FFF2-40B4-BE49-F238E27FC236}">
                <a16:creationId xmlns:a16="http://schemas.microsoft.com/office/drawing/2014/main" id="{C446CC60-25D5-694A-9A15-8BAF4FF35745}"/>
              </a:ext>
            </a:extLst>
          </p:cNvPr>
          <p:cNvPicPr>
            <a:picLocks noChangeAspect="1"/>
          </p:cNvPicPr>
          <p:nvPr/>
        </p:nvPicPr>
        <p:blipFill rotWithShape="1">
          <a:blip r:embed="rId3"/>
          <a:srcRect l="5494" r="13879" b="1025"/>
          <a:stretch/>
        </p:blipFill>
        <p:spPr>
          <a:xfrm>
            <a:off x="6104966" y="1944459"/>
            <a:ext cx="4276166" cy="2969084"/>
          </a:xfrm>
          <a:prstGeom prst="rect">
            <a:avLst/>
          </a:prstGeom>
        </p:spPr>
      </p:pic>
      <p:pic>
        <p:nvPicPr>
          <p:cNvPr id="9" name="Picture 8">
            <a:extLst>
              <a:ext uri="{FF2B5EF4-FFF2-40B4-BE49-F238E27FC236}">
                <a16:creationId xmlns:a16="http://schemas.microsoft.com/office/drawing/2014/main" id="{67DA548F-B99E-8644-8767-BFC1C34CEDFE}"/>
              </a:ext>
            </a:extLst>
          </p:cNvPr>
          <p:cNvPicPr>
            <a:picLocks noChangeAspect="1"/>
          </p:cNvPicPr>
          <p:nvPr/>
        </p:nvPicPr>
        <p:blipFill rotWithShape="1">
          <a:blip r:embed="rId4"/>
          <a:srcRect l="28588" t="8915" r="29588" b="-1584"/>
          <a:stretch/>
        </p:blipFill>
        <p:spPr>
          <a:xfrm>
            <a:off x="9654988" y="1944458"/>
            <a:ext cx="2593937" cy="3030954"/>
          </a:xfrm>
          <a:prstGeom prst="rect">
            <a:avLst/>
          </a:prstGeom>
        </p:spPr>
      </p:pic>
      <p:sp>
        <p:nvSpPr>
          <p:cNvPr id="3" name="TextBox 2">
            <a:extLst>
              <a:ext uri="{FF2B5EF4-FFF2-40B4-BE49-F238E27FC236}">
                <a16:creationId xmlns:a16="http://schemas.microsoft.com/office/drawing/2014/main" id="{A3276ECE-1AD4-B44C-A11E-8CF5B062D426}"/>
              </a:ext>
            </a:extLst>
          </p:cNvPr>
          <p:cNvSpPr txBox="1"/>
          <p:nvPr/>
        </p:nvSpPr>
        <p:spPr>
          <a:xfrm>
            <a:off x="527730" y="5159266"/>
            <a:ext cx="3636637" cy="830997"/>
          </a:xfrm>
          <a:prstGeom prst="rect">
            <a:avLst/>
          </a:prstGeom>
          <a:solidFill>
            <a:schemeClr val="bg1"/>
          </a:solidFill>
          <a:ln>
            <a:solidFill>
              <a:srgbClr val="7030A0"/>
            </a:solidFill>
          </a:ln>
        </p:spPr>
        <p:txBody>
          <a:bodyPr wrap="none" rtlCol="0">
            <a:spAutoFit/>
          </a:bodyPr>
          <a:lstStyle/>
          <a:p>
            <a:r>
              <a:rPr lang="en-GB" sz="4800" dirty="0">
                <a:solidFill>
                  <a:srgbClr val="7030A0"/>
                </a:solidFill>
              </a:rPr>
              <a:t>[ACCESSIBILE]</a:t>
            </a:r>
          </a:p>
        </p:txBody>
      </p:sp>
      <p:sp>
        <p:nvSpPr>
          <p:cNvPr id="7" name="TextBox 6">
            <a:extLst>
              <a:ext uri="{FF2B5EF4-FFF2-40B4-BE49-F238E27FC236}">
                <a16:creationId xmlns:a16="http://schemas.microsoft.com/office/drawing/2014/main" id="{E43E9B6E-5307-5946-9CDF-EDE3A89B8386}"/>
              </a:ext>
            </a:extLst>
          </p:cNvPr>
          <p:cNvSpPr txBox="1"/>
          <p:nvPr/>
        </p:nvSpPr>
        <p:spPr>
          <a:xfrm>
            <a:off x="4437277" y="5159265"/>
            <a:ext cx="3330079" cy="830997"/>
          </a:xfrm>
          <a:prstGeom prst="rect">
            <a:avLst/>
          </a:prstGeom>
          <a:solidFill>
            <a:schemeClr val="bg1"/>
          </a:solidFill>
          <a:ln>
            <a:solidFill>
              <a:srgbClr val="7030A0"/>
            </a:solidFill>
          </a:ln>
        </p:spPr>
        <p:txBody>
          <a:bodyPr wrap="none" rtlCol="0">
            <a:spAutoFit/>
          </a:bodyPr>
          <a:lstStyle/>
          <a:p>
            <a:r>
              <a:rPr lang="en-GB" sz="4800" dirty="0">
                <a:solidFill>
                  <a:srgbClr val="7030A0"/>
                </a:solidFill>
              </a:rPr>
              <a:t>[ENGAGING]</a:t>
            </a:r>
          </a:p>
        </p:txBody>
      </p:sp>
      <p:sp>
        <p:nvSpPr>
          <p:cNvPr id="8" name="TextBox 7">
            <a:extLst>
              <a:ext uri="{FF2B5EF4-FFF2-40B4-BE49-F238E27FC236}">
                <a16:creationId xmlns:a16="http://schemas.microsoft.com/office/drawing/2014/main" id="{B2F7CF29-2B6A-2541-80A5-C4D7EC4A268B}"/>
              </a:ext>
            </a:extLst>
          </p:cNvPr>
          <p:cNvSpPr txBox="1"/>
          <p:nvPr/>
        </p:nvSpPr>
        <p:spPr>
          <a:xfrm>
            <a:off x="8099360" y="5163748"/>
            <a:ext cx="3400290" cy="830997"/>
          </a:xfrm>
          <a:prstGeom prst="rect">
            <a:avLst/>
          </a:prstGeom>
          <a:solidFill>
            <a:schemeClr val="bg1"/>
          </a:solidFill>
          <a:ln>
            <a:solidFill>
              <a:srgbClr val="7030A0"/>
            </a:solidFill>
          </a:ln>
        </p:spPr>
        <p:txBody>
          <a:bodyPr wrap="none" rtlCol="0">
            <a:spAutoFit/>
          </a:bodyPr>
          <a:lstStyle/>
          <a:p>
            <a:r>
              <a:rPr lang="en-GB" sz="4800" dirty="0">
                <a:solidFill>
                  <a:srgbClr val="7030A0"/>
                </a:solidFill>
              </a:rPr>
              <a:t>[NARRATIVE]</a:t>
            </a:r>
          </a:p>
        </p:txBody>
      </p:sp>
    </p:spTree>
    <p:extLst>
      <p:ext uri="{BB962C8B-B14F-4D97-AF65-F5344CB8AC3E}">
        <p14:creationId xmlns:p14="http://schemas.microsoft.com/office/powerpoint/2010/main" val="32453169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F1126-8B14-3F4A-AC1F-EC99E7A1D965}"/>
              </a:ext>
            </a:extLst>
          </p:cNvPr>
          <p:cNvSpPr>
            <a:spLocks noGrp="1"/>
          </p:cNvSpPr>
          <p:nvPr>
            <p:ph type="title"/>
          </p:nvPr>
        </p:nvSpPr>
        <p:spPr/>
        <p:txBody>
          <a:bodyPr/>
          <a:lstStyle/>
          <a:p>
            <a:r>
              <a:rPr lang="en-GB" b="1" dirty="0"/>
              <a:t>The Science of Sleep</a:t>
            </a:r>
          </a:p>
        </p:txBody>
      </p:sp>
      <p:sp>
        <p:nvSpPr>
          <p:cNvPr id="4" name="TextBox 3">
            <a:extLst>
              <a:ext uri="{FF2B5EF4-FFF2-40B4-BE49-F238E27FC236}">
                <a16:creationId xmlns:a16="http://schemas.microsoft.com/office/drawing/2014/main" id="{159EAF69-5264-9B4E-9E66-41517FE8F4E8}"/>
              </a:ext>
            </a:extLst>
          </p:cNvPr>
          <p:cNvSpPr txBox="1"/>
          <p:nvPr/>
        </p:nvSpPr>
        <p:spPr>
          <a:xfrm>
            <a:off x="335902" y="6494106"/>
            <a:ext cx="11017898" cy="369332"/>
          </a:xfrm>
          <a:prstGeom prst="rect">
            <a:avLst/>
          </a:prstGeom>
          <a:noFill/>
        </p:spPr>
        <p:txBody>
          <a:bodyPr wrap="square" rtlCol="0">
            <a:spAutoFit/>
          </a:bodyPr>
          <a:lstStyle/>
          <a:p>
            <a:pPr algn="ctr"/>
            <a:r>
              <a:rPr lang="en-GB" dirty="0"/>
              <a:t>LN2019 		Think Like A Scientist	W1</a:t>
            </a:r>
          </a:p>
        </p:txBody>
      </p:sp>
      <p:pic>
        <p:nvPicPr>
          <p:cNvPr id="5" name="Picture 4">
            <a:extLst>
              <a:ext uri="{FF2B5EF4-FFF2-40B4-BE49-F238E27FC236}">
                <a16:creationId xmlns:a16="http://schemas.microsoft.com/office/drawing/2014/main" id="{0669ACE7-C00A-AF4B-9220-C895DAA71938}"/>
              </a:ext>
            </a:extLst>
          </p:cNvPr>
          <p:cNvPicPr>
            <a:picLocks noChangeAspect="1"/>
          </p:cNvPicPr>
          <p:nvPr/>
        </p:nvPicPr>
        <p:blipFill>
          <a:blip r:embed="rId2"/>
          <a:stretch>
            <a:fillRect/>
          </a:stretch>
        </p:blipFill>
        <p:spPr>
          <a:xfrm>
            <a:off x="9422486" y="1811315"/>
            <a:ext cx="2742620" cy="3204435"/>
          </a:xfrm>
          <a:prstGeom prst="rect">
            <a:avLst/>
          </a:prstGeom>
        </p:spPr>
      </p:pic>
      <p:sp>
        <p:nvSpPr>
          <p:cNvPr id="6" name="TextBox 5">
            <a:extLst>
              <a:ext uri="{FF2B5EF4-FFF2-40B4-BE49-F238E27FC236}">
                <a16:creationId xmlns:a16="http://schemas.microsoft.com/office/drawing/2014/main" id="{6BF6F950-A0FE-F346-BED0-64DA32620868}"/>
              </a:ext>
            </a:extLst>
          </p:cNvPr>
          <p:cNvSpPr txBox="1"/>
          <p:nvPr/>
        </p:nvSpPr>
        <p:spPr>
          <a:xfrm>
            <a:off x="10054954" y="5020393"/>
            <a:ext cx="2167388" cy="369332"/>
          </a:xfrm>
          <a:prstGeom prst="rect">
            <a:avLst/>
          </a:prstGeom>
          <a:noFill/>
        </p:spPr>
        <p:txBody>
          <a:bodyPr wrap="none" rtlCol="0">
            <a:spAutoFit/>
          </a:bodyPr>
          <a:lstStyle/>
          <a:p>
            <a:r>
              <a:rPr lang="en-GB" dirty="0"/>
              <a:t>Source: Getty images</a:t>
            </a:r>
          </a:p>
        </p:txBody>
      </p:sp>
      <p:sp>
        <p:nvSpPr>
          <p:cNvPr id="8" name="TextBox 7">
            <a:extLst>
              <a:ext uri="{FF2B5EF4-FFF2-40B4-BE49-F238E27FC236}">
                <a16:creationId xmlns:a16="http://schemas.microsoft.com/office/drawing/2014/main" id="{9BC1A8C2-4A80-694F-A415-4D8763B8746D}"/>
              </a:ext>
            </a:extLst>
          </p:cNvPr>
          <p:cNvSpPr txBox="1"/>
          <p:nvPr/>
        </p:nvSpPr>
        <p:spPr>
          <a:xfrm>
            <a:off x="509420" y="1983296"/>
            <a:ext cx="5567054" cy="2062103"/>
          </a:xfrm>
          <a:prstGeom prst="rect">
            <a:avLst/>
          </a:prstGeom>
          <a:noFill/>
        </p:spPr>
        <p:txBody>
          <a:bodyPr wrap="square" rtlCol="0">
            <a:spAutoFit/>
          </a:bodyPr>
          <a:lstStyle/>
          <a:p>
            <a:r>
              <a:rPr lang="en-GB" sz="3200" b="1" dirty="0"/>
              <a:t>Dr Matthew Walker</a:t>
            </a:r>
          </a:p>
          <a:p>
            <a:endParaRPr lang="en-GB" sz="2400" dirty="0"/>
          </a:p>
          <a:p>
            <a:r>
              <a:rPr lang="en-CA" sz="2400" dirty="0"/>
              <a:t>Professor of Neuroscience and Psychology at the University of California, Berkeley, USA.</a:t>
            </a:r>
            <a:endParaRPr lang="en-GB" sz="2400" dirty="0"/>
          </a:p>
        </p:txBody>
      </p:sp>
      <p:pic>
        <p:nvPicPr>
          <p:cNvPr id="9" name="Picture 8">
            <a:extLst>
              <a:ext uri="{FF2B5EF4-FFF2-40B4-BE49-F238E27FC236}">
                <a16:creationId xmlns:a16="http://schemas.microsoft.com/office/drawing/2014/main" id="{FABAA2E9-BEE4-984B-83F8-A16B01C4269E}"/>
              </a:ext>
            </a:extLst>
          </p:cNvPr>
          <p:cNvPicPr>
            <a:picLocks noChangeAspect="1"/>
          </p:cNvPicPr>
          <p:nvPr/>
        </p:nvPicPr>
        <p:blipFill>
          <a:blip r:embed="rId3"/>
          <a:stretch>
            <a:fillRect/>
          </a:stretch>
        </p:blipFill>
        <p:spPr>
          <a:xfrm>
            <a:off x="5935768" y="1057675"/>
            <a:ext cx="3450636" cy="5281660"/>
          </a:xfrm>
          <a:prstGeom prst="rect">
            <a:avLst/>
          </a:prstGeom>
        </p:spPr>
      </p:pic>
    </p:spTree>
    <p:extLst>
      <p:ext uri="{BB962C8B-B14F-4D97-AF65-F5344CB8AC3E}">
        <p14:creationId xmlns:p14="http://schemas.microsoft.com/office/powerpoint/2010/main" val="15309922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Multi-media learning material</a:t>
            </a:r>
          </a:p>
        </p:txBody>
      </p:sp>
      <p:pic>
        <p:nvPicPr>
          <p:cNvPr id="4" name="Mem_vi">
            <a:hlinkClick r:id="" action="ppaction://media"/>
            <a:extLst>
              <a:ext uri="{FF2B5EF4-FFF2-40B4-BE49-F238E27FC236}">
                <a16:creationId xmlns:a16="http://schemas.microsoft.com/office/drawing/2014/main" id="{14B27270-63F5-5D4B-9845-8C56AE39753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115527" y="1656037"/>
            <a:ext cx="6060405" cy="3361631"/>
          </a:xfrm>
          <a:prstGeom prst="rect">
            <a:avLst/>
          </a:prstGeom>
        </p:spPr>
      </p:pic>
      <p:sp>
        <p:nvSpPr>
          <p:cNvPr id="9" name="TextBox 8">
            <a:extLst>
              <a:ext uri="{FF2B5EF4-FFF2-40B4-BE49-F238E27FC236}">
                <a16:creationId xmlns:a16="http://schemas.microsoft.com/office/drawing/2014/main" id="{C1521552-5080-244B-BFF2-FE278CBAB067}"/>
              </a:ext>
            </a:extLst>
          </p:cNvPr>
          <p:cNvSpPr txBox="1"/>
          <p:nvPr/>
        </p:nvSpPr>
        <p:spPr>
          <a:xfrm>
            <a:off x="527730" y="5159266"/>
            <a:ext cx="3636637" cy="830997"/>
          </a:xfrm>
          <a:prstGeom prst="rect">
            <a:avLst/>
          </a:prstGeom>
          <a:solidFill>
            <a:schemeClr val="bg1"/>
          </a:solidFill>
          <a:ln>
            <a:solidFill>
              <a:srgbClr val="7030A0"/>
            </a:solidFill>
          </a:ln>
        </p:spPr>
        <p:txBody>
          <a:bodyPr wrap="none" rtlCol="0">
            <a:spAutoFit/>
          </a:bodyPr>
          <a:lstStyle/>
          <a:p>
            <a:r>
              <a:rPr lang="en-GB" sz="4800" dirty="0">
                <a:solidFill>
                  <a:srgbClr val="7030A0"/>
                </a:solidFill>
              </a:rPr>
              <a:t>[ACCESSIBILE]</a:t>
            </a:r>
          </a:p>
        </p:txBody>
      </p:sp>
      <p:sp>
        <p:nvSpPr>
          <p:cNvPr id="10" name="TextBox 9">
            <a:extLst>
              <a:ext uri="{FF2B5EF4-FFF2-40B4-BE49-F238E27FC236}">
                <a16:creationId xmlns:a16="http://schemas.microsoft.com/office/drawing/2014/main" id="{BD9E7793-86A1-2644-8066-029113FEB2CA}"/>
              </a:ext>
            </a:extLst>
          </p:cNvPr>
          <p:cNvSpPr txBox="1"/>
          <p:nvPr/>
        </p:nvSpPr>
        <p:spPr>
          <a:xfrm>
            <a:off x="4437277" y="5159265"/>
            <a:ext cx="3330079" cy="830997"/>
          </a:xfrm>
          <a:prstGeom prst="rect">
            <a:avLst/>
          </a:prstGeom>
          <a:solidFill>
            <a:schemeClr val="bg1"/>
          </a:solidFill>
          <a:ln>
            <a:solidFill>
              <a:srgbClr val="7030A0"/>
            </a:solidFill>
          </a:ln>
        </p:spPr>
        <p:txBody>
          <a:bodyPr wrap="none" rtlCol="0">
            <a:spAutoFit/>
          </a:bodyPr>
          <a:lstStyle/>
          <a:p>
            <a:r>
              <a:rPr lang="en-GB" sz="4800" dirty="0">
                <a:solidFill>
                  <a:srgbClr val="7030A0"/>
                </a:solidFill>
              </a:rPr>
              <a:t>[ENGAGING]</a:t>
            </a:r>
          </a:p>
        </p:txBody>
      </p:sp>
      <p:sp>
        <p:nvSpPr>
          <p:cNvPr id="11" name="TextBox 10">
            <a:extLst>
              <a:ext uri="{FF2B5EF4-FFF2-40B4-BE49-F238E27FC236}">
                <a16:creationId xmlns:a16="http://schemas.microsoft.com/office/drawing/2014/main" id="{7069F068-648E-3548-AF29-23D0A4D3D2AC}"/>
              </a:ext>
            </a:extLst>
          </p:cNvPr>
          <p:cNvSpPr txBox="1"/>
          <p:nvPr/>
        </p:nvSpPr>
        <p:spPr>
          <a:xfrm>
            <a:off x="8099360" y="5163748"/>
            <a:ext cx="3400290" cy="830997"/>
          </a:xfrm>
          <a:prstGeom prst="rect">
            <a:avLst/>
          </a:prstGeom>
          <a:solidFill>
            <a:schemeClr val="bg1"/>
          </a:solidFill>
          <a:ln>
            <a:solidFill>
              <a:srgbClr val="7030A0"/>
            </a:solidFill>
          </a:ln>
        </p:spPr>
        <p:txBody>
          <a:bodyPr wrap="none" rtlCol="0">
            <a:spAutoFit/>
          </a:bodyPr>
          <a:lstStyle/>
          <a:p>
            <a:r>
              <a:rPr lang="en-GB" sz="4800" dirty="0">
                <a:solidFill>
                  <a:srgbClr val="7030A0"/>
                </a:solidFill>
              </a:rPr>
              <a:t>[NARRATIVE]</a:t>
            </a:r>
          </a:p>
        </p:txBody>
      </p:sp>
      <p:sp>
        <p:nvSpPr>
          <p:cNvPr id="12" name="TextBox 11">
            <a:extLst>
              <a:ext uri="{FF2B5EF4-FFF2-40B4-BE49-F238E27FC236}">
                <a16:creationId xmlns:a16="http://schemas.microsoft.com/office/drawing/2014/main" id="{5F1B5C92-73F5-714B-A0EA-DBB6982BAD17}"/>
              </a:ext>
            </a:extLst>
          </p:cNvPr>
          <p:cNvSpPr txBox="1"/>
          <p:nvPr/>
        </p:nvSpPr>
        <p:spPr>
          <a:xfrm>
            <a:off x="509420" y="1983296"/>
            <a:ext cx="5567054" cy="2062103"/>
          </a:xfrm>
          <a:prstGeom prst="rect">
            <a:avLst/>
          </a:prstGeom>
          <a:noFill/>
        </p:spPr>
        <p:txBody>
          <a:bodyPr wrap="square" rtlCol="0">
            <a:spAutoFit/>
          </a:bodyPr>
          <a:lstStyle/>
          <a:p>
            <a:r>
              <a:rPr lang="en-GB" sz="3200" b="1" dirty="0"/>
              <a:t>Dr Matthew Walker</a:t>
            </a:r>
          </a:p>
          <a:p>
            <a:endParaRPr lang="en-GB" sz="2400" dirty="0"/>
          </a:p>
          <a:p>
            <a:r>
              <a:rPr lang="en-CA" sz="2400" dirty="0"/>
              <a:t>Professor of Neuroscience and Psychology at the University of California, Berkeley, USA.</a:t>
            </a:r>
            <a:endParaRPr lang="en-GB" sz="2400" dirty="0"/>
          </a:p>
        </p:txBody>
      </p:sp>
    </p:spTree>
    <p:extLst>
      <p:ext uri="{BB962C8B-B14F-4D97-AF65-F5344CB8AC3E}">
        <p14:creationId xmlns:p14="http://schemas.microsoft.com/office/powerpoint/2010/main" val="806809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85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45BE9-16E6-1345-83CB-B2F7DEDF526F}"/>
              </a:ext>
            </a:extLst>
          </p:cNvPr>
          <p:cNvSpPr>
            <a:spLocks noGrp="1"/>
          </p:cNvSpPr>
          <p:nvPr>
            <p:ph type="title"/>
          </p:nvPr>
        </p:nvSpPr>
        <p:spPr/>
        <p:txBody>
          <a:bodyPr/>
          <a:lstStyle/>
          <a:p>
            <a:r>
              <a:rPr lang="en-GB" b="1" dirty="0"/>
              <a:t>Setup</a:t>
            </a:r>
          </a:p>
        </p:txBody>
      </p:sp>
      <p:pic>
        <p:nvPicPr>
          <p:cNvPr id="5" name="Picture 4">
            <a:extLst>
              <a:ext uri="{FF2B5EF4-FFF2-40B4-BE49-F238E27FC236}">
                <a16:creationId xmlns:a16="http://schemas.microsoft.com/office/drawing/2014/main" id="{0AFB48AC-7B26-F844-A135-970FE3B1D768}"/>
              </a:ext>
            </a:extLst>
          </p:cNvPr>
          <p:cNvPicPr>
            <a:picLocks noChangeAspect="1"/>
          </p:cNvPicPr>
          <p:nvPr/>
        </p:nvPicPr>
        <p:blipFill>
          <a:blip r:embed="rId2"/>
          <a:stretch>
            <a:fillRect/>
          </a:stretch>
        </p:blipFill>
        <p:spPr>
          <a:xfrm>
            <a:off x="623049" y="1398493"/>
            <a:ext cx="4988859" cy="4988859"/>
          </a:xfrm>
          <a:prstGeom prst="rect">
            <a:avLst/>
          </a:prstGeom>
        </p:spPr>
      </p:pic>
      <p:pic>
        <p:nvPicPr>
          <p:cNvPr id="10" name="Picture 9">
            <a:extLst>
              <a:ext uri="{FF2B5EF4-FFF2-40B4-BE49-F238E27FC236}">
                <a16:creationId xmlns:a16="http://schemas.microsoft.com/office/drawing/2014/main" id="{109BF209-FD65-4544-A007-AF32E4196B5C}"/>
              </a:ext>
            </a:extLst>
          </p:cNvPr>
          <p:cNvPicPr>
            <a:picLocks noChangeAspect="1"/>
          </p:cNvPicPr>
          <p:nvPr/>
        </p:nvPicPr>
        <p:blipFill>
          <a:blip r:embed="rId3"/>
          <a:stretch>
            <a:fillRect/>
          </a:stretch>
        </p:blipFill>
        <p:spPr>
          <a:xfrm>
            <a:off x="6176682" y="2159560"/>
            <a:ext cx="5871882" cy="2554137"/>
          </a:xfrm>
          <a:prstGeom prst="rect">
            <a:avLst/>
          </a:prstGeom>
        </p:spPr>
      </p:pic>
    </p:spTree>
    <p:extLst>
      <p:ext uri="{BB962C8B-B14F-4D97-AF65-F5344CB8AC3E}">
        <p14:creationId xmlns:p14="http://schemas.microsoft.com/office/powerpoint/2010/main" val="1488544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45BE9-16E6-1345-83CB-B2F7DEDF526F}"/>
              </a:ext>
            </a:extLst>
          </p:cNvPr>
          <p:cNvSpPr>
            <a:spLocks noGrp="1"/>
          </p:cNvSpPr>
          <p:nvPr>
            <p:ph type="title"/>
          </p:nvPr>
        </p:nvSpPr>
        <p:spPr/>
        <p:txBody>
          <a:bodyPr/>
          <a:lstStyle/>
          <a:p>
            <a:r>
              <a:rPr lang="en-GB" b="1" dirty="0"/>
              <a:t>Setup</a:t>
            </a:r>
          </a:p>
        </p:txBody>
      </p:sp>
      <p:pic>
        <p:nvPicPr>
          <p:cNvPr id="5" name="Picture 4">
            <a:extLst>
              <a:ext uri="{FF2B5EF4-FFF2-40B4-BE49-F238E27FC236}">
                <a16:creationId xmlns:a16="http://schemas.microsoft.com/office/drawing/2014/main" id="{0AFB48AC-7B26-F844-A135-970FE3B1D768}"/>
              </a:ext>
            </a:extLst>
          </p:cNvPr>
          <p:cNvPicPr>
            <a:picLocks noChangeAspect="1"/>
          </p:cNvPicPr>
          <p:nvPr/>
        </p:nvPicPr>
        <p:blipFill>
          <a:blip r:embed="rId2"/>
          <a:stretch>
            <a:fillRect/>
          </a:stretch>
        </p:blipFill>
        <p:spPr>
          <a:xfrm>
            <a:off x="623049" y="1398493"/>
            <a:ext cx="4988859" cy="4988859"/>
          </a:xfrm>
          <a:prstGeom prst="rect">
            <a:avLst/>
          </a:prstGeom>
        </p:spPr>
      </p:pic>
      <p:pic>
        <p:nvPicPr>
          <p:cNvPr id="10" name="Picture 9">
            <a:extLst>
              <a:ext uri="{FF2B5EF4-FFF2-40B4-BE49-F238E27FC236}">
                <a16:creationId xmlns:a16="http://schemas.microsoft.com/office/drawing/2014/main" id="{109BF209-FD65-4544-A007-AF32E4196B5C}"/>
              </a:ext>
            </a:extLst>
          </p:cNvPr>
          <p:cNvPicPr>
            <a:picLocks noChangeAspect="1"/>
          </p:cNvPicPr>
          <p:nvPr/>
        </p:nvPicPr>
        <p:blipFill>
          <a:blip r:embed="rId3"/>
          <a:stretch>
            <a:fillRect/>
          </a:stretch>
        </p:blipFill>
        <p:spPr>
          <a:xfrm>
            <a:off x="6176682" y="2159560"/>
            <a:ext cx="5871882" cy="2554137"/>
          </a:xfrm>
          <a:prstGeom prst="rect">
            <a:avLst/>
          </a:prstGeom>
        </p:spPr>
      </p:pic>
      <p:sp>
        <p:nvSpPr>
          <p:cNvPr id="4" name="Rectangle 3">
            <a:extLst>
              <a:ext uri="{FF2B5EF4-FFF2-40B4-BE49-F238E27FC236}">
                <a16:creationId xmlns:a16="http://schemas.microsoft.com/office/drawing/2014/main" id="{6AC41A46-FBCE-D64F-BA33-1680F30D8DEC}"/>
              </a:ext>
            </a:extLst>
          </p:cNvPr>
          <p:cNvSpPr/>
          <p:nvPr/>
        </p:nvSpPr>
        <p:spPr>
          <a:xfrm rot="1966851">
            <a:off x="927846" y="3550023"/>
            <a:ext cx="4585448" cy="41685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F48079F4-113D-E543-838A-D68A2A709FA1}"/>
              </a:ext>
            </a:extLst>
          </p:cNvPr>
          <p:cNvSpPr/>
          <p:nvPr/>
        </p:nvSpPr>
        <p:spPr>
          <a:xfrm rot="20260695">
            <a:off x="782169" y="3599401"/>
            <a:ext cx="4585448" cy="41685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88427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45BE9-16E6-1345-83CB-B2F7DEDF526F}"/>
              </a:ext>
            </a:extLst>
          </p:cNvPr>
          <p:cNvSpPr>
            <a:spLocks noGrp="1"/>
          </p:cNvSpPr>
          <p:nvPr>
            <p:ph type="title"/>
          </p:nvPr>
        </p:nvSpPr>
        <p:spPr/>
        <p:txBody>
          <a:bodyPr/>
          <a:lstStyle/>
          <a:p>
            <a:r>
              <a:rPr lang="en-GB" b="1" dirty="0"/>
              <a:t>Setup</a:t>
            </a:r>
          </a:p>
        </p:txBody>
      </p:sp>
      <p:pic>
        <p:nvPicPr>
          <p:cNvPr id="4" name="Picture 3">
            <a:extLst>
              <a:ext uri="{FF2B5EF4-FFF2-40B4-BE49-F238E27FC236}">
                <a16:creationId xmlns:a16="http://schemas.microsoft.com/office/drawing/2014/main" id="{9CB0A023-7725-3440-A96E-72B5263F0B80}"/>
              </a:ext>
            </a:extLst>
          </p:cNvPr>
          <p:cNvPicPr>
            <a:picLocks noChangeAspect="1"/>
          </p:cNvPicPr>
          <p:nvPr/>
        </p:nvPicPr>
        <p:blipFill>
          <a:blip r:embed="rId2"/>
          <a:stretch>
            <a:fillRect/>
          </a:stretch>
        </p:blipFill>
        <p:spPr>
          <a:xfrm>
            <a:off x="6176682" y="2159560"/>
            <a:ext cx="5871882" cy="2554137"/>
          </a:xfrm>
          <a:prstGeom prst="rect">
            <a:avLst/>
          </a:prstGeom>
        </p:spPr>
      </p:pic>
      <p:pic>
        <p:nvPicPr>
          <p:cNvPr id="5" name="Picture 4">
            <a:extLst>
              <a:ext uri="{FF2B5EF4-FFF2-40B4-BE49-F238E27FC236}">
                <a16:creationId xmlns:a16="http://schemas.microsoft.com/office/drawing/2014/main" id="{B149C4D6-2414-9844-BF55-7D343E704831}"/>
              </a:ext>
            </a:extLst>
          </p:cNvPr>
          <p:cNvPicPr>
            <a:picLocks noChangeAspect="1"/>
          </p:cNvPicPr>
          <p:nvPr/>
        </p:nvPicPr>
        <p:blipFill>
          <a:blip r:embed="rId3"/>
          <a:stretch>
            <a:fillRect/>
          </a:stretch>
        </p:blipFill>
        <p:spPr>
          <a:xfrm>
            <a:off x="69699" y="1751853"/>
            <a:ext cx="6026301" cy="3358029"/>
          </a:xfrm>
          <a:prstGeom prst="rect">
            <a:avLst/>
          </a:prstGeom>
        </p:spPr>
      </p:pic>
      <p:pic>
        <p:nvPicPr>
          <p:cNvPr id="7" name="Picture 6">
            <a:extLst>
              <a:ext uri="{FF2B5EF4-FFF2-40B4-BE49-F238E27FC236}">
                <a16:creationId xmlns:a16="http://schemas.microsoft.com/office/drawing/2014/main" id="{3ADF0CFC-3B98-7E4F-8524-987FF7047C48}"/>
              </a:ext>
            </a:extLst>
          </p:cNvPr>
          <p:cNvPicPr>
            <a:picLocks noChangeAspect="1"/>
          </p:cNvPicPr>
          <p:nvPr/>
        </p:nvPicPr>
        <p:blipFill>
          <a:blip r:embed="rId4"/>
          <a:stretch>
            <a:fillRect/>
          </a:stretch>
        </p:blipFill>
        <p:spPr>
          <a:xfrm>
            <a:off x="242007" y="4101353"/>
            <a:ext cx="5666143" cy="1963269"/>
          </a:xfrm>
          <a:prstGeom prst="rect">
            <a:avLst/>
          </a:prstGeom>
        </p:spPr>
      </p:pic>
      <p:sp>
        <p:nvSpPr>
          <p:cNvPr id="10" name="Triangle 9">
            <a:extLst>
              <a:ext uri="{FF2B5EF4-FFF2-40B4-BE49-F238E27FC236}">
                <a16:creationId xmlns:a16="http://schemas.microsoft.com/office/drawing/2014/main" id="{C4001D83-6ED0-164B-B3F1-FD96FBAA46F1}"/>
              </a:ext>
            </a:extLst>
          </p:cNvPr>
          <p:cNvSpPr/>
          <p:nvPr/>
        </p:nvSpPr>
        <p:spPr>
          <a:xfrm rot="5400000">
            <a:off x="26896" y="2003612"/>
            <a:ext cx="722918" cy="338260"/>
          </a:xfrm>
          <a:prstGeom prst="triangl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8F410804-552C-5E45-92C8-E461F229A5DA}"/>
              </a:ext>
            </a:extLst>
          </p:cNvPr>
          <p:cNvSpPr txBox="1"/>
          <p:nvPr/>
        </p:nvSpPr>
        <p:spPr>
          <a:xfrm>
            <a:off x="560107" y="1862197"/>
            <a:ext cx="629403" cy="369332"/>
          </a:xfrm>
          <a:prstGeom prst="rect">
            <a:avLst/>
          </a:prstGeom>
          <a:noFill/>
        </p:spPr>
        <p:txBody>
          <a:bodyPr wrap="none" rtlCol="0">
            <a:spAutoFit/>
          </a:bodyPr>
          <a:lstStyle/>
          <a:p>
            <a:r>
              <a:rPr lang="en-GB" dirty="0">
                <a:solidFill>
                  <a:schemeClr val="bg1"/>
                </a:solidFill>
              </a:rPr>
              <a:t>PLAY</a:t>
            </a:r>
          </a:p>
        </p:txBody>
      </p:sp>
    </p:spTree>
    <p:extLst>
      <p:ext uri="{BB962C8B-B14F-4D97-AF65-F5344CB8AC3E}">
        <p14:creationId xmlns:p14="http://schemas.microsoft.com/office/powerpoint/2010/main" val="17625697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45BE9-16E6-1345-83CB-B2F7DEDF526F}"/>
              </a:ext>
            </a:extLst>
          </p:cNvPr>
          <p:cNvSpPr>
            <a:spLocks noGrp="1"/>
          </p:cNvSpPr>
          <p:nvPr>
            <p:ph type="title"/>
          </p:nvPr>
        </p:nvSpPr>
        <p:spPr/>
        <p:txBody>
          <a:bodyPr/>
          <a:lstStyle/>
          <a:p>
            <a:r>
              <a:rPr lang="en-GB" b="1" dirty="0"/>
              <a:t>Setup</a:t>
            </a:r>
          </a:p>
        </p:txBody>
      </p:sp>
      <p:pic>
        <p:nvPicPr>
          <p:cNvPr id="9" name="Picture 8">
            <a:extLst>
              <a:ext uri="{FF2B5EF4-FFF2-40B4-BE49-F238E27FC236}">
                <a16:creationId xmlns:a16="http://schemas.microsoft.com/office/drawing/2014/main" id="{33E9B8D7-8722-0C43-8B43-7BAFFD44DE87}"/>
              </a:ext>
            </a:extLst>
          </p:cNvPr>
          <p:cNvPicPr>
            <a:picLocks noChangeAspect="1"/>
          </p:cNvPicPr>
          <p:nvPr/>
        </p:nvPicPr>
        <p:blipFill>
          <a:blip r:embed="rId2"/>
          <a:stretch>
            <a:fillRect/>
          </a:stretch>
        </p:blipFill>
        <p:spPr>
          <a:xfrm>
            <a:off x="34365" y="1690688"/>
            <a:ext cx="6061635" cy="4546226"/>
          </a:xfrm>
          <a:prstGeom prst="rect">
            <a:avLst/>
          </a:prstGeom>
        </p:spPr>
      </p:pic>
      <p:pic>
        <p:nvPicPr>
          <p:cNvPr id="4" name="Picture 3">
            <a:extLst>
              <a:ext uri="{FF2B5EF4-FFF2-40B4-BE49-F238E27FC236}">
                <a16:creationId xmlns:a16="http://schemas.microsoft.com/office/drawing/2014/main" id="{9CB0A023-7725-3440-A96E-72B5263F0B80}"/>
              </a:ext>
            </a:extLst>
          </p:cNvPr>
          <p:cNvPicPr>
            <a:picLocks noChangeAspect="1"/>
          </p:cNvPicPr>
          <p:nvPr/>
        </p:nvPicPr>
        <p:blipFill>
          <a:blip r:embed="rId3"/>
          <a:stretch>
            <a:fillRect/>
          </a:stretch>
        </p:blipFill>
        <p:spPr>
          <a:xfrm>
            <a:off x="6176682" y="2159560"/>
            <a:ext cx="5871882" cy="2554137"/>
          </a:xfrm>
          <a:prstGeom prst="rect">
            <a:avLst/>
          </a:prstGeom>
        </p:spPr>
      </p:pic>
    </p:spTree>
    <p:extLst>
      <p:ext uri="{BB962C8B-B14F-4D97-AF65-F5344CB8AC3E}">
        <p14:creationId xmlns:p14="http://schemas.microsoft.com/office/powerpoint/2010/main" val="21727272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45BE9-16E6-1345-83CB-B2F7DEDF526F}"/>
              </a:ext>
            </a:extLst>
          </p:cNvPr>
          <p:cNvSpPr>
            <a:spLocks noGrp="1"/>
          </p:cNvSpPr>
          <p:nvPr>
            <p:ph type="title"/>
          </p:nvPr>
        </p:nvSpPr>
        <p:spPr/>
        <p:txBody>
          <a:bodyPr/>
          <a:lstStyle/>
          <a:p>
            <a:r>
              <a:rPr lang="en-GB" b="1" dirty="0"/>
              <a:t>Setup</a:t>
            </a:r>
          </a:p>
        </p:txBody>
      </p:sp>
      <p:pic>
        <p:nvPicPr>
          <p:cNvPr id="3" name="Picture 2">
            <a:extLst>
              <a:ext uri="{FF2B5EF4-FFF2-40B4-BE49-F238E27FC236}">
                <a16:creationId xmlns:a16="http://schemas.microsoft.com/office/drawing/2014/main" id="{C77139D8-2DEE-F845-B13D-240D23FE4143}"/>
              </a:ext>
            </a:extLst>
          </p:cNvPr>
          <p:cNvPicPr>
            <a:picLocks noChangeAspect="1"/>
          </p:cNvPicPr>
          <p:nvPr/>
        </p:nvPicPr>
        <p:blipFill>
          <a:blip r:embed="rId2"/>
          <a:stretch>
            <a:fillRect/>
          </a:stretch>
        </p:blipFill>
        <p:spPr>
          <a:xfrm>
            <a:off x="6176682" y="2159560"/>
            <a:ext cx="5871882" cy="2554137"/>
          </a:xfrm>
          <a:prstGeom prst="rect">
            <a:avLst/>
          </a:prstGeom>
        </p:spPr>
      </p:pic>
      <p:pic>
        <p:nvPicPr>
          <p:cNvPr id="4" name="Picture 3">
            <a:extLst>
              <a:ext uri="{FF2B5EF4-FFF2-40B4-BE49-F238E27FC236}">
                <a16:creationId xmlns:a16="http://schemas.microsoft.com/office/drawing/2014/main" id="{8978621B-695A-2A44-9AE2-4F19CBFA1C59}"/>
              </a:ext>
            </a:extLst>
          </p:cNvPr>
          <p:cNvPicPr>
            <a:picLocks noChangeAspect="1"/>
          </p:cNvPicPr>
          <p:nvPr/>
        </p:nvPicPr>
        <p:blipFill>
          <a:blip r:embed="rId3"/>
          <a:stretch>
            <a:fillRect/>
          </a:stretch>
        </p:blipFill>
        <p:spPr>
          <a:xfrm>
            <a:off x="69699" y="1751853"/>
            <a:ext cx="6026301" cy="3358029"/>
          </a:xfrm>
          <a:prstGeom prst="rect">
            <a:avLst/>
          </a:prstGeom>
        </p:spPr>
      </p:pic>
      <p:sp>
        <p:nvSpPr>
          <p:cNvPr id="5" name="Triangle 4">
            <a:extLst>
              <a:ext uri="{FF2B5EF4-FFF2-40B4-BE49-F238E27FC236}">
                <a16:creationId xmlns:a16="http://schemas.microsoft.com/office/drawing/2014/main" id="{28297E73-E045-9F4D-852C-141CEBF28979}"/>
              </a:ext>
            </a:extLst>
          </p:cNvPr>
          <p:cNvSpPr/>
          <p:nvPr/>
        </p:nvSpPr>
        <p:spPr>
          <a:xfrm rot="5400000">
            <a:off x="26896" y="2003612"/>
            <a:ext cx="722918" cy="338260"/>
          </a:xfrm>
          <a:prstGeom prst="triangl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09F9AB7F-9676-314B-BB8C-5FCD5D333D13}"/>
              </a:ext>
            </a:extLst>
          </p:cNvPr>
          <p:cNvSpPr txBox="1"/>
          <p:nvPr/>
        </p:nvSpPr>
        <p:spPr>
          <a:xfrm>
            <a:off x="560107" y="1862197"/>
            <a:ext cx="629403" cy="369332"/>
          </a:xfrm>
          <a:prstGeom prst="rect">
            <a:avLst/>
          </a:prstGeom>
          <a:noFill/>
        </p:spPr>
        <p:txBody>
          <a:bodyPr wrap="none" rtlCol="0">
            <a:spAutoFit/>
          </a:bodyPr>
          <a:lstStyle/>
          <a:p>
            <a:r>
              <a:rPr lang="en-GB" dirty="0">
                <a:solidFill>
                  <a:schemeClr val="bg1"/>
                </a:solidFill>
              </a:rPr>
              <a:t>PLAY</a:t>
            </a:r>
          </a:p>
        </p:txBody>
      </p:sp>
      <p:sp>
        <p:nvSpPr>
          <p:cNvPr id="8" name="Freeform 7">
            <a:extLst>
              <a:ext uri="{FF2B5EF4-FFF2-40B4-BE49-F238E27FC236}">
                <a16:creationId xmlns:a16="http://schemas.microsoft.com/office/drawing/2014/main" id="{54A75075-56C8-8B4D-91AE-E30EA2F3B61E}"/>
              </a:ext>
            </a:extLst>
          </p:cNvPr>
          <p:cNvSpPr/>
          <p:nvPr/>
        </p:nvSpPr>
        <p:spPr>
          <a:xfrm>
            <a:off x="5392270" y="806822"/>
            <a:ext cx="3966882" cy="1425388"/>
          </a:xfrm>
          <a:custGeom>
            <a:avLst/>
            <a:gdLst>
              <a:gd name="connsiteX0" fmla="*/ 0 w 4988858"/>
              <a:gd name="connsiteY0" fmla="*/ 632627 h 982250"/>
              <a:gd name="connsiteX1" fmla="*/ 1519517 w 4988858"/>
              <a:gd name="connsiteY1" fmla="*/ 615 h 982250"/>
              <a:gd name="connsiteX2" fmla="*/ 3818964 w 4988858"/>
              <a:gd name="connsiteY2" fmla="*/ 525050 h 982250"/>
              <a:gd name="connsiteX3" fmla="*/ 4988858 w 4988858"/>
              <a:gd name="connsiteY3" fmla="*/ 982250 h 982250"/>
            </a:gdLst>
            <a:ahLst/>
            <a:cxnLst>
              <a:cxn ang="0">
                <a:pos x="connsiteX0" y="connsiteY0"/>
              </a:cxn>
              <a:cxn ang="0">
                <a:pos x="connsiteX1" y="connsiteY1"/>
              </a:cxn>
              <a:cxn ang="0">
                <a:pos x="connsiteX2" y="connsiteY2"/>
              </a:cxn>
              <a:cxn ang="0">
                <a:pos x="connsiteX3" y="connsiteY3"/>
              </a:cxn>
            </a:cxnLst>
            <a:rect l="l" t="t" r="r" b="b"/>
            <a:pathLst>
              <a:path w="4988858" h="982250">
                <a:moveTo>
                  <a:pt x="0" y="632627"/>
                </a:moveTo>
                <a:cubicBezTo>
                  <a:pt x="441511" y="325585"/>
                  <a:pt x="883023" y="18544"/>
                  <a:pt x="1519517" y="615"/>
                </a:cubicBezTo>
                <a:cubicBezTo>
                  <a:pt x="2156011" y="-17314"/>
                  <a:pt x="3240741" y="361444"/>
                  <a:pt x="3818964" y="525050"/>
                </a:cubicBezTo>
                <a:cubicBezTo>
                  <a:pt x="4397187" y="688656"/>
                  <a:pt x="4693022" y="835453"/>
                  <a:pt x="4988858" y="982250"/>
                </a:cubicBezTo>
              </a:path>
            </a:pathLst>
          </a:custGeom>
          <a:noFill/>
          <a:ln w="76200">
            <a:solidFill>
              <a:schemeClr val="accent6"/>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367018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45BE9-16E6-1345-83CB-B2F7DEDF526F}"/>
              </a:ext>
            </a:extLst>
          </p:cNvPr>
          <p:cNvSpPr>
            <a:spLocks noGrp="1"/>
          </p:cNvSpPr>
          <p:nvPr>
            <p:ph type="title"/>
          </p:nvPr>
        </p:nvSpPr>
        <p:spPr/>
        <p:txBody>
          <a:bodyPr/>
          <a:lstStyle/>
          <a:p>
            <a:r>
              <a:rPr lang="en-GB" b="1" dirty="0"/>
              <a:t>Setup</a:t>
            </a:r>
          </a:p>
        </p:txBody>
      </p:sp>
      <p:pic>
        <p:nvPicPr>
          <p:cNvPr id="3" name="Picture 2">
            <a:extLst>
              <a:ext uri="{FF2B5EF4-FFF2-40B4-BE49-F238E27FC236}">
                <a16:creationId xmlns:a16="http://schemas.microsoft.com/office/drawing/2014/main" id="{C77139D8-2DEE-F845-B13D-240D23FE4143}"/>
              </a:ext>
            </a:extLst>
          </p:cNvPr>
          <p:cNvPicPr>
            <a:picLocks noChangeAspect="1"/>
          </p:cNvPicPr>
          <p:nvPr/>
        </p:nvPicPr>
        <p:blipFill>
          <a:blip r:embed="rId2"/>
          <a:stretch>
            <a:fillRect/>
          </a:stretch>
        </p:blipFill>
        <p:spPr>
          <a:xfrm>
            <a:off x="6176682" y="2159560"/>
            <a:ext cx="5871882" cy="2554137"/>
          </a:xfrm>
          <a:prstGeom prst="rect">
            <a:avLst/>
          </a:prstGeom>
        </p:spPr>
      </p:pic>
      <p:pic>
        <p:nvPicPr>
          <p:cNvPr id="4" name="Picture 3">
            <a:extLst>
              <a:ext uri="{FF2B5EF4-FFF2-40B4-BE49-F238E27FC236}">
                <a16:creationId xmlns:a16="http://schemas.microsoft.com/office/drawing/2014/main" id="{8978621B-695A-2A44-9AE2-4F19CBFA1C59}"/>
              </a:ext>
            </a:extLst>
          </p:cNvPr>
          <p:cNvPicPr>
            <a:picLocks noChangeAspect="1"/>
          </p:cNvPicPr>
          <p:nvPr/>
        </p:nvPicPr>
        <p:blipFill>
          <a:blip r:embed="rId3"/>
          <a:stretch>
            <a:fillRect/>
          </a:stretch>
        </p:blipFill>
        <p:spPr>
          <a:xfrm>
            <a:off x="69699" y="1751853"/>
            <a:ext cx="6026301" cy="3358029"/>
          </a:xfrm>
          <a:prstGeom prst="rect">
            <a:avLst/>
          </a:prstGeom>
        </p:spPr>
      </p:pic>
      <p:sp>
        <p:nvSpPr>
          <p:cNvPr id="5" name="Rectangle 4">
            <a:extLst>
              <a:ext uri="{FF2B5EF4-FFF2-40B4-BE49-F238E27FC236}">
                <a16:creationId xmlns:a16="http://schemas.microsoft.com/office/drawing/2014/main" id="{C9BC0629-E4EE-F548-80CB-EE5BDA3B6BCF}"/>
              </a:ext>
            </a:extLst>
          </p:cNvPr>
          <p:cNvSpPr/>
          <p:nvPr/>
        </p:nvSpPr>
        <p:spPr>
          <a:xfrm rot="1966851">
            <a:off x="7328655" y="3415552"/>
            <a:ext cx="4585448" cy="41685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7AADD651-6EFE-3A43-B753-3EA9CB7BF5DA}"/>
              </a:ext>
            </a:extLst>
          </p:cNvPr>
          <p:cNvSpPr/>
          <p:nvPr/>
        </p:nvSpPr>
        <p:spPr>
          <a:xfrm rot="20260695">
            <a:off x="7182978" y="3464930"/>
            <a:ext cx="4585448" cy="41685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riangle 6">
            <a:extLst>
              <a:ext uri="{FF2B5EF4-FFF2-40B4-BE49-F238E27FC236}">
                <a16:creationId xmlns:a16="http://schemas.microsoft.com/office/drawing/2014/main" id="{C1D3E74D-3F5E-D846-AC9F-091DB945D5CE}"/>
              </a:ext>
            </a:extLst>
          </p:cNvPr>
          <p:cNvSpPr/>
          <p:nvPr/>
        </p:nvSpPr>
        <p:spPr>
          <a:xfrm rot="5400000">
            <a:off x="26896" y="2003612"/>
            <a:ext cx="722918" cy="338260"/>
          </a:xfrm>
          <a:prstGeom prst="triangl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F8272AAD-7736-9241-BABA-B092955DCAA7}"/>
              </a:ext>
            </a:extLst>
          </p:cNvPr>
          <p:cNvSpPr txBox="1"/>
          <p:nvPr/>
        </p:nvSpPr>
        <p:spPr>
          <a:xfrm>
            <a:off x="560107" y="1862197"/>
            <a:ext cx="629403" cy="369332"/>
          </a:xfrm>
          <a:prstGeom prst="rect">
            <a:avLst/>
          </a:prstGeom>
          <a:noFill/>
        </p:spPr>
        <p:txBody>
          <a:bodyPr wrap="none" rtlCol="0">
            <a:spAutoFit/>
          </a:bodyPr>
          <a:lstStyle/>
          <a:p>
            <a:r>
              <a:rPr lang="en-GB" dirty="0">
                <a:solidFill>
                  <a:schemeClr val="bg1"/>
                </a:solidFill>
              </a:rPr>
              <a:t>PLAY</a:t>
            </a:r>
          </a:p>
        </p:txBody>
      </p:sp>
    </p:spTree>
    <p:extLst>
      <p:ext uri="{BB962C8B-B14F-4D97-AF65-F5344CB8AC3E}">
        <p14:creationId xmlns:p14="http://schemas.microsoft.com/office/powerpoint/2010/main" val="13913378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45BE9-16E6-1345-83CB-B2F7DEDF526F}"/>
              </a:ext>
            </a:extLst>
          </p:cNvPr>
          <p:cNvSpPr>
            <a:spLocks noGrp="1"/>
          </p:cNvSpPr>
          <p:nvPr>
            <p:ph type="title"/>
          </p:nvPr>
        </p:nvSpPr>
        <p:spPr/>
        <p:txBody>
          <a:bodyPr/>
          <a:lstStyle/>
          <a:p>
            <a:r>
              <a:rPr lang="en-GB" b="1" dirty="0"/>
              <a:t>Setup</a:t>
            </a:r>
          </a:p>
        </p:txBody>
      </p:sp>
      <p:pic>
        <p:nvPicPr>
          <p:cNvPr id="3" name="Picture 2">
            <a:extLst>
              <a:ext uri="{FF2B5EF4-FFF2-40B4-BE49-F238E27FC236}">
                <a16:creationId xmlns:a16="http://schemas.microsoft.com/office/drawing/2014/main" id="{C77139D8-2DEE-F845-B13D-240D23FE4143}"/>
              </a:ext>
            </a:extLst>
          </p:cNvPr>
          <p:cNvPicPr>
            <a:picLocks noChangeAspect="1"/>
          </p:cNvPicPr>
          <p:nvPr/>
        </p:nvPicPr>
        <p:blipFill>
          <a:blip r:embed="rId2"/>
          <a:stretch>
            <a:fillRect/>
          </a:stretch>
        </p:blipFill>
        <p:spPr>
          <a:xfrm>
            <a:off x="6176682" y="2159560"/>
            <a:ext cx="5871882" cy="2554137"/>
          </a:xfrm>
          <a:prstGeom prst="rect">
            <a:avLst/>
          </a:prstGeom>
        </p:spPr>
      </p:pic>
      <p:pic>
        <p:nvPicPr>
          <p:cNvPr id="4" name="Picture 3">
            <a:extLst>
              <a:ext uri="{FF2B5EF4-FFF2-40B4-BE49-F238E27FC236}">
                <a16:creationId xmlns:a16="http://schemas.microsoft.com/office/drawing/2014/main" id="{8978621B-695A-2A44-9AE2-4F19CBFA1C59}"/>
              </a:ext>
            </a:extLst>
          </p:cNvPr>
          <p:cNvPicPr>
            <a:picLocks noChangeAspect="1"/>
          </p:cNvPicPr>
          <p:nvPr/>
        </p:nvPicPr>
        <p:blipFill>
          <a:blip r:embed="rId3"/>
          <a:stretch>
            <a:fillRect/>
          </a:stretch>
        </p:blipFill>
        <p:spPr>
          <a:xfrm>
            <a:off x="69699" y="1751853"/>
            <a:ext cx="6026301" cy="3358029"/>
          </a:xfrm>
          <a:prstGeom prst="rect">
            <a:avLst/>
          </a:prstGeom>
        </p:spPr>
      </p:pic>
      <p:sp>
        <p:nvSpPr>
          <p:cNvPr id="5" name="Rectangle 4">
            <a:extLst>
              <a:ext uri="{FF2B5EF4-FFF2-40B4-BE49-F238E27FC236}">
                <a16:creationId xmlns:a16="http://schemas.microsoft.com/office/drawing/2014/main" id="{C9BC0629-E4EE-F548-80CB-EE5BDA3B6BCF}"/>
              </a:ext>
            </a:extLst>
          </p:cNvPr>
          <p:cNvSpPr/>
          <p:nvPr/>
        </p:nvSpPr>
        <p:spPr>
          <a:xfrm rot="1966851">
            <a:off x="7328655" y="3415552"/>
            <a:ext cx="4585448" cy="41685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7AADD651-6EFE-3A43-B753-3EA9CB7BF5DA}"/>
              </a:ext>
            </a:extLst>
          </p:cNvPr>
          <p:cNvSpPr/>
          <p:nvPr/>
        </p:nvSpPr>
        <p:spPr>
          <a:xfrm rot="20260695">
            <a:off x="7182978" y="3464930"/>
            <a:ext cx="4585448" cy="41685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17116D2C-B4AE-EB45-9E07-DCB49D8AE522}"/>
              </a:ext>
            </a:extLst>
          </p:cNvPr>
          <p:cNvSpPr/>
          <p:nvPr/>
        </p:nvSpPr>
        <p:spPr>
          <a:xfrm rot="1966851">
            <a:off x="927846" y="3550023"/>
            <a:ext cx="4585448" cy="41685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373E5984-23A8-5D46-8B8E-B2A62627E4B9}"/>
              </a:ext>
            </a:extLst>
          </p:cNvPr>
          <p:cNvSpPr/>
          <p:nvPr/>
        </p:nvSpPr>
        <p:spPr>
          <a:xfrm rot="20260695">
            <a:off x="782169" y="3599401"/>
            <a:ext cx="4585448" cy="41685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riangle 8">
            <a:extLst>
              <a:ext uri="{FF2B5EF4-FFF2-40B4-BE49-F238E27FC236}">
                <a16:creationId xmlns:a16="http://schemas.microsoft.com/office/drawing/2014/main" id="{EC1F2DB8-F2E6-DF4F-91BD-258EC9B054D0}"/>
              </a:ext>
            </a:extLst>
          </p:cNvPr>
          <p:cNvSpPr/>
          <p:nvPr/>
        </p:nvSpPr>
        <p:spPr>
          <a:xfrm rot="5400000">
            <a:off x="26896" y="2003612"/>
            <a:ext cx="722918" cy="338260"/>
          </a:xfrm>
          <a:prstGeom prst="triangl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ABFDFD02-58AE-B246-8A29-B6125DA17918}"/>
              </a:ext>
            </a:extLst>
          </p:cNvPr>
          <p:cNvSpPr txBox="1"/>
          <p:nvPr/>
        </p:nvSpPr>
        <p:spPr>
          <a:xfrm>
            <a:off x="560107" y="1862197"/>
            <a:ext cx="629403" cy="369332"/>
          </a:xfrm>
          <a:prstGeom prst="rect">
            <a:avLst/>
          </a:prstGeom>
          <a:noFill/>
        </p:spPr>
        <p:txBody>
          <a:bodyPr wrap="none" rtlCol="0">
            <a:spAutoFit/>
          </a:bodyPr>
          <a:lstStyle/>
          <a:p>
            <a:r>
              <a:rPr lang="en-GB" dirty="0">
                <a:solidFill>
                  <a:schemeClr val="bg1"/>
                </a:solidFill>
              </a:rPr>
              <a:t>PLAY</a:t>
            </a:r>
          </a:p>
        </p:txBody>
      </p:sp>
    </p:spTree>
    <p:extLst>
      <p:ext uri="{BB962C8B-B14F-4D97-AF65-F5344CB8AC3E}">
        <p14:creationId xmlns:p14="http://schemas.microsoft.com/office/powerpoint/2010/main" val="22398498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45BE9-16E6-1345-83CB-B2F7DEDF526F}"/>
              </a:ext>
            </a:extLst>
          </p:cNvPr>
          <p:cNvSpPr>
            <a:spLocks noGrp="1"/>
          </p:cNvSpPr>
          <p:nvPr>
            <p:ph type="title"/>
          </p:nvPr>
        </p:nvSpPr>
        <p:spPr/>
        <p:txBody>
          <a:bodyPr/>
          <a:lstStyle/>
          <a:p>
            <a:r>
              <a:rPr lang="en-GB" b="1" dirty="0"/>
              <a:t>Setup</a:t>
            </a:r>
          </a:p>
        </p:txBody>
      </p:sp>
      <p:pic>
        <p:nvPicPr>
          <p:cNvPr id="3" name="Picture 2">
            <a:extLst>
              <a:ext uri="{FF2B5EF4-FFF2-40B4-BE49-F238E27FC236}">
                <a16:creationId xmlns:a16="http://schemas.microsoft.com/office/drawing/2014/main" id="{C77139D8-2DEE-F845-B13D-240D23FE4143}"/>
              </a:ext>
            </a:extLst>
          </p:cNvPr>
          <p:cNvPicPr>
            <a:picLocks noChangeAspect="1"/>
          </p:cNvPicPr>
          <p:nvPr/>
        </p:nvPicPr>
        <p:blipFill>
          <a:blip r:embed="rId2"/>
          <a:stretch>
            <a:fillRect/>
          </a:stretch>
        </p:blipFill>
        <p:spPr>
          <a:xfrm>
            <a:off x="6176682" y="2159560"/>
            <a:ext cx="5871882" cy="2554137"/>
          </a:xfrm>
          <a:prstGeom prst="rect">
            <a:avLst/>
          </a:prstGeom>
        </p:spPr>
      </p:pic>
      <p:pic>
        <p:nvPicPr>
          <p:cNvPr id="4" name="Picture 3">
            <a:extLst>
              <a:ext uri="{FF2B5EF4-FFF2-40B4-BE49-F238E27FC236}">
                <a16:creationId xmlns:a16="http://schemas.microsoft.com/office/drawing/2014/main" id="{8978621B-695A-2A44-9AE2-4F19CBFA1C59}"/>
              </a:ext>
            </a:extLst>
          </p:cNvPr>
          <p:cNvPicPr>
            <a:picLocks noChangeAspect="1"/>
          </p:cNvPicPr>
          <p:nvPr/>
        </p:nvPicPr>
        <p:blipFill>
          <a:blip r:embed="rId3"/>
          <a:stretch>
            <a:fillRect/>
          </a:stretch>
        </p:blipFill>
        <p:spPr>
          <a:xfrm>
            <a:off x="69699" y="1751853"/>
            <a:ext cx="6026301" cy="3358029"/>
          </a:xfrm>
          <a:prstGeom prst="rect">
            <a:avLst/>
          </a:prstGeom>
        </p:spPr>
      </p:pic>
      <p:sp>
        <p:nvSpPr>
          <p:cNvPr id="5" name="Rectangle 4">
            <a:extLst>
              <a:ext uri="{FF2B5EF4-FFF2-40B4-BE49-F238E27FC236}">
                <a16:creationId xmlns:a16="http://schemas.microsoft.com/office/drawing/2014/main" id="{C9BC0629-E4EE-F548-80CB-EE5BDA3B6BCF}"/>
              </a:ext>
            </a:extLst>
          </p:cNvPr>
          <p:cNvSpPr/>
          <p:nvPr/>
        </p:nvSpPr>
        <p:spPr>
          <a:xfrm rot="1966851">
            <a:off x="7328655" y="3415552"/>
            <a:ext cx="4585448" cy="41685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7AADD651-6EFE-3A43-B753-3EA9CB7BF5DA}"/>
              </a:ext>
            </a:extLst>
          </p:cNvPr>
          <p:cNvSpPr/>
          <p:nvPr/>
        </p:nvSpPr>
        <p:spPr>
          <a:xfrm rot="20260695">
            <a:off x="7182978" y="3464930"/>
            <a:ext cx="4585448" cy="41685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17116D2C-B4AE-EB45-9E07-DCB49D8AE522}"/>
              </a:ext>
            </a:extLst>
          </p:cNvPr>
          <p:cNvSpPr/>
          <p:nvPr/>
        </p:nvSpPr>
        <p:spPr>
          <a:xfrm rot="1966851">
            <a:off x="927846" y="3550023"/>
            <a:ext cx="4585448" cy="41685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373E5984-23A8-5D46-8B8E-B2A62627E4B9}"/>
              </a:ext>
            </a:extLst>
          </p:cNvPr>
          <p:cNvSpPr/>
          <p:nvPr/>
        </p:nvSpPr>
        <p:spPr>
          <a:xfrm rot="20260695">
            <a:off x="782169" y="3599401"/>
            <a:ext cx="4585448" cy="41685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riangle 8">
            <a:extLst>
              <a:ext uri="{FF2B5EF4-FFF2-40B4-BE49-F238E27FC236}">
                <a16:creationId xmlns:a16="http://schemas.microsoft.com/office/drawing/2014/main" id="{EC1F2DB8-F2E6-DF4F-91BD-258EC9B054D0}"/>
              </a:ext>
            </a:extLst>
          </p:cNvPr>
          <p:cNvSpPr/>
          <p:nvPr/>
        </p:nvSpPr>
        <p:spPr>
          <a:xfrm rot="5400000">
            <a:off x="26896" y="2003612"/>
            <a:ext cx="722918" cy="338260"/>
          </a:xfrm>
          <a:prstGeom prst="triangl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ABFDFD02-58AE-B246-8A29-B6125DA17918}"/>
              </a:ext>
            </a:extLst>
          </p:cNvPr>
          <p:cNvSpPr txBox="1"/>
          <p:nvPr/>
        </p:nvSpPr>
        <p:spPr>
          <a:xfrm>
            <a:off x="560107" y="1862197"/>
            <a:ext cx="629403" cy="369332"/>
          </a:xfrm>
          <a:prstGeom prst="rect">
            <a:avLst/>
          </a:prstGeom>
          <a:noFill/>
        </p:spPr>
        <p:txBody>
          <a:bodyPr wrap="none" rtlCol="0">
            <a:spAutoFit/>
          </a:bodyPr>
          <a:lstStyle/>
          <a:p>
            <a:r>
              <a:rPr lang="en-GB" dirty="0">
                <a:solidFill>
                  <a:schemeClr val="bg1"/>
                </a:solidFill>
              </a:rPr>
              <a:t>PLAY</a:t>
            </a:r>
          </a:p>
        </p:txBody>
      </p:sp>
      <p:pic>
        <p:nvPicPr>
          <p:cNvPr id="12" name="Picture 11">
            <a:extLst>
              <a:ext uri="{FF2B5EF4-FFF2-40B4-BE49-F238E27FC236}">
                <a16:creationId xmlns:a16="http://schemas.microsoft.com/office/drawing/2014/main" id="{626140BC-3EBB-814F-B406-3FC3A38D9662}"/>
              </a:ext>
            </a:extLst>
          </p:cNvPr>
          <p:cNvPicPr>
            <a:picLocks noChangeAspect="1"/>
          </p:cNvPicPr>
          <p:nvPr/>
        </p:nvPicPr>
        <p:blipFill rotWithShape="1">
          <a:blip r:embed="rId4"/>
          <a:srcRect l="10765" t="22206" r="10150" b="21606"/>
          <a:stretch/>
        </p:blipFill>
        <p:spPr>
          <a:xfrm>
            <a:off x="3106270" y="2017058"/>
            <a:ext cx="6026301" cy="2854377"/>
          </a:xfrm>
          <a:prstGeom prst="rect">
            <a:avLst/>
          </a:prstGeom>
        </p:spPr>
      </p:pic>
    </p:spTree>
    <p:extLst>
      <p:ext uri="{BB962C8B-B14F-4D97-AF65-F5344CB8AC3E}">
        <p14:creationId xmlns:p14="http://schemas.microsoft.com/office/powerpoint/2010/main" val="885965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45BE9-16E6-1345-83CB-B2F7DEDF526F}"/>
              </a:ext>
            </a:extLst>
          </p:cNvPr>
          <p:cNvSpPr>
            <a:spLocks noGrp="1"/>
          </p:cNvSpPr>
          <p:nvPr>
            <p:ph type="title"/>
          </p:nvPr>
        </p:nvSpPr>
        <p:spPr/>
        <p:txBody>
          <a:bodyPr/>
          <a:lstStyle/>
          <a:p>
            <a:r>
              <a:rPr lang="en-GB" b="1" dirty="0"/>
              <a:t>Restrictive Teaching Environment</a:t>
            </a:r>
          </a:p>
        </p:txBody>
      </p:sp>
      <p:pic>
        <p:nvPicPr>
          <p:cNvPr id="4" name="Picture 3">
            <a:extLst>
              <a:ext uri="{FF2B5EF4-FFF2-40B4-BE49-F238E27FC236}">
                <a16:creationId xmlns:a16="http://schemas.microsoft.com/office/drawing/2014/main" id="{A1C74ED4-4DF6-5E43-8931-0A015713D373}"/>
              </a:ext>
            </a:extLst>
          </p:cNvPr>
          <p:cNvPicPr>
            <a:picLocks noChangeAspect="1"/>
          </p:cNvPicPr>
          <p:nvPr/>
        </p:nvPicPr>
        <p:blipFill>
          <a:blip r:embed="rId2"/>
          <a:stretch>
            <a:fillRect/>
          </a:stretch>
        </p:blipFill>
        <p:spPr>
          <a:xfrm>
            <a:off x="7436223" y="1313756"/>
            <a:ext cx="3183965" cy="5333141"/>
          </a:xfrm>
          <a:prstGeom prst="rect">
            <a:avLst/>
          </a:prstGeom>
        </p:spPr>
      </p:pic>
    </p:spTree>
    <p:extLst>
      <p:ext uri="{BB962C8B-B14F-4D97-AF65-F5344CB8AC3E}">
        <p14:creationId xmlns:p14="http://schemas.microsoft.com/office/powerpoint/2010/main" val="8956932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45BE9-16E6-1345-83CB-B2F7DEDF526F}"/>
              </a:ext>
            </a:extLst>
          </p:cNvPr>
          <p:cNvSpPr>
            <a:spLocks noGrp="1"/>
          </p:cNvSpPr>
          <p:nvPr>
            <p:ph type="title"/>
          </p:nvPr>
        </p:nvSpPr>
        <p:spPr/>
        <p:txBody>
          <a:bodyPr/>
          <a:lstStyle/>
          <a:p>
            <a:r>
              <a:rPr lang="en-GB" b="1" dirty="0"/>
              <a:t>Restrictive Teaching Environment</a:t>
            </a:r>
          </a:p>
        </p:txBody>
      </p:sp>
      <p:pic>
        <p:nvPicPr>
          <p:cNvPr id="5" name="Picture 4">
            <a:extLst>
              <a:ext uri="{FF2B5EF4-FFF2-40B4-BE49-F238E27FC236}">
                <a16:creationId xmlns:a16="http://schemas.microsoft.com/office/drawing/2014/main" id="{48016877-7618-3544-A5E2-85E001BA0D73}"/>
              </a:ext>
            </a:extLst>
          </p:cNvPr>
          <p:cNvPicPr>
            <a:picLocks noChangeAspect="1"/>
          </p:cNvPicPr>
          <p:nvPr/>
        </p:nvPicPr>
        <p:blipFill>
          <a:blip r:embed="rId2"/>
          <a:stretch>
            <a:fillRect/>
          </a:stretch>
        </p:blipFill>
        <p:spPr>
          <a:xfrm>
            <a:off x="1594221" y="1469464"/>
            <a:ext cx="3919070" cy="3919070"/>
          </a:xfrm>
          <a:prstGeom prst="rect">
            <a:avLst/>
          </a:prstGeom>
        </p:spPr>
      </p:pic>
      <p:pic>
        <p:nvPicPr>
          <p:cNvPr id="6" name="Picture 5">
            <a:extLst>
              <a:ext uri="{FF2B5EF4-FFF2-40B4-BE49-F238E27FC236}">
                <a16:creationId xmlns:a16="http://schemas.microsoft.com/office/drawing/2014/main" id="{1EE0182F-F33E-BF4E-A155-7AADD8FD0026}"/>
              </a:ext>
            </a:extLst>
          </p:cNvPr>
          <p:cNvPicPr>
            <a:picLocks noChangeAspect="1"/>
          </p:cNvPicPr>
          <p:nvPr/>
        </p:nvPicPr>
        <p:blipFill>
          <a:blip r:embed="rId3"/>
          <a:stretch>
            <a:fillRect/>
          </a:stretch>
        </p:blipFill>
        <p:spPr>
          <a:xfrm>
            <a:off x="7436223" y="1313756"/>
            <a:ext cx="3183965" cy="5333141"/>
          </a:xfrm>
          <a:prstGeom prst="rect">
            <a:avLst/>
          </a:prstGeom>
        </p:spPr>
      </p:pic>
    </p:spTree>
    <p:extLst>
      <p:ext uri="{BB962C8B-B14F-4D97-AF65-F5344CB8AC3E}">
        <p14:creationId xmlns:p14="http://schemas.microsoft.com/office/powerpoint/2010/main" val="35640364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45BE9-16E6-1345-83CB-B2F7DEDF526F}"/>
              </a:ext>
            </a:extLst>
          </p:cNvPr>
          <p:cNvSpPr>
            <a:spLocks noGrp="1"/>
          </p:cNvSpPr>
          <p:nvPr>
            <p:ph type="title"/>
          </p:nvPr>
        </p:nvSpPr>
        <p:spPr/>
        <p:txBody>
          <a:bodyPr/>
          <a:lstStyle/>
          <a:p>
            <a:r>
              <a:rPr lang="en-GB" b="1" dirty="0"/>
              <a:t>Expectation vs Reality</a:t>
            </a:r>
          </a:p>
        </p:txBody>
      </p:sp>
      <p:pic>
        <p:nvPicPr>
          <p:cNvPr id="6" name="Picture 5">
            <a:extLst>
              <a:ext uri="{FF2B5EF4-FFF2-40B4-BE49-F238E27FC236}">
                <a16:creationId xmlns:a16="http://schemas.microsoft.com/office/drawing/2014/main" id="{1EE0182F-F33E-BF4E-A155-7AADD8FD0026}"/>
              </a:ext>
            </a:extLst>
          </p:cNvPr>
          <p:cNvPicPr>
            <a:picLocks noChangeAspect="1"/>
          </p:cNvPicPr>
          <p:nvPr/>
        </p:nvPicPr>
        <p:blipFill>
          <a:blip r:embed="rId2"/>
          <a:stretch>
            <a:fillRect/>
          </a:stretch>
        </p:blipFill>
        <p:spPr>
          <a:xfrm>
            <a:off x="7436223" y="1313756"/>
            <a:ext cx="3183965" cy="5333141"/>
          </a:xfrm>
          <a:prstGeom prst="rect">
            <a:avLst/>
          </a:prstGeom>
        </p:spPr>
      </p:pic>
      <p:pic>
        <p:nvPicPr>
          <p:cNvPr id="4" name="Picture 3">
            <a:extLst>
              <a:ext uri="{FF2B5EF4-FFF2-40B4-BE49-F238E27FC236}">
                <a16:creationId xmlns:a16="http://schemas.microsoft.com/office/drawing/2014/main" id="{95581631-9444-2E4E-9567-DC3CF49CD578}"/>
              </a:ext>
            </a:extLst>
          </p:cNvPr>
          <p:cNvPicPr>
            <a:picLocks noChangeAspect="1"/>
          </p:cNvPicPr>
          <p:nvPr/>
        </p:nvPicPr>
        <p:blipFill>
          <a:blip r:embed="rId3"/>
          <a:stretch>
            <a:fillRect/>
          </a:stretch>
        </p:blipFill>
        <p:spPr>
          <a:xfrm>
            <a:off x="120650" y="1847475"/>
            <a:ext cx="7095313" cy="3754718"/>
          </a:xfrm>
          <a:prstGeom prst="rect">
            <a:avLst/>
          </a:prstGeom>
        </p:spPr>
      </p:pic>
    </p:spTree>
    <p:extLst>
      <p:ext uri="{BB962C8B-B14F-4D97-AF65-F5344CB8AC3E}">
        <p14:creationId xmlns:p14="http://schemas.microsoft.com/office/powerpoint/2010/main" val="37986485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45BE9-16E6-1345-83CB-B2F7DEDF526F}"/>
              </a:ext>
            </a:extLst>
          </p:cNvPr>
          <p:cNvSpPr>
            <a:spLocks noGrp="1"/>
          </p:cNvSpPr>
          <p:nvPr>
            <p:ph type="title"/>
          </p:nvPr>
        </p:nvSpPr>
        <p:spPr/>
        <p:txBody>
          <a:bodyPr/>
          <a:lstStyle/>
          <a:p>
            <a:r>
              <a:rPr lang="en-GB" b="1" dirty="0"/>
              <a:t>Expectation vs Reality</a:t>
            </a:r>
          </a:p>
        </p:txBody>
      </p:sp>
      <p:pic>
        <p:nvPicPr>
          <p:cNvPr id="8" name="Picture 7">
            <a:extLst>
              <a:ext uri="{FF2B5EF4-FFF2-40B4-BE49-F238E27FC236}">
                <a16:creationId xmlns:a16="http://schemas.microsoft.com/office/drawing/2014/main" id="{732B132B-F237-C94F-960C-2EC959BD14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9117" y="2614075"/>
            <a:ext cx="3775942" cy="1629850"/>
          </a:xfrm>
          <a:prstGeom prst="rect">
            <a:avLst/>
          </a:prstGeom>
        </p:spPr>
      </p:pic>
      <p:pic>
        <p:nvPicPr>
          <p:cNvPr id="9" name="Picture 8">
            <a:extLst>
              <a:ext uri="{FF2B5EF4-FFF2-40B4-BE49-F238E27FC236}">
                <a16:creationId xmlns:a16="http://schemas.microsoft.com/office/drawing/2014/main" id="{05664BBA-2516-704E-8BF4-4F9E6F89FE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7282" y="2614075"/>
            <a:ext cx="3775942" cy="1629850"/>
          </a:xfrm>
          <a:prstGeom prst="rect">
            <a:avLst/>
          </a:prstGeom>
        </p:spPr>
      </p:pic>
    </p:spTree>
    <p:extLst>
      <p:ext uri="{BB962C8B-B14F-4D97-AF65-F5344CB8AC3E}">
        <p14:creationId xmlns:p14="http://schemas.microsoft.com/office/powerpoint/2010/main" val="40435289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Planning classes</a:t>
            </a:r>
          </a:p>
        </p:txBody>
      </p:sp>
      <p:sp>
        <p:nvSpPr>
          <p:cNvPr id="4" name="Content Placeholder 3">
            <a:extLst>
              <a:ext uri="{FF2B5EF4-FFF2-40B4-BE49-F238E27FC236}">
                <a16:creationId xmlns:a16="http://schemas.microsoft.com/office/drawing/2014/main" id="{F3A48CE3-A62C-574C-9B5E-9206652A6B3F}"/>
              </a:ext>
            </a:extLst>
          </p:cNvPr>
          <p:cNvSpPr>
            <a:spLocks noGrp="1"/>
          </p:cNvSpPr>
          <p:nvPr>
            <p:ph idx="1"/>
          </p:nvPr>
        </p:nvSpPr>
        <p:spPr/>
        <p:txBody>
          <a:bodyPr/>
          <a:lstStyle/>
          <a:p>
            <a:endParaRPr lang="en-GB"/>
          </a:p>
        </p:txBody>
      </p:sp>
      <p:graphicFrame>
        <p:nvGraphicFramePr>
          <p:cNvPr id="7" name="Content Placeholder 5">
            <a:extLst>
              <a:ext uri="{FF2B5EF4-FFF2-40B4-BE49-F238E27FC236}">
                <a16:creationId xmlns:a16="http://schemas.microsoft.com/office/drawing/2014/main" id="{9C2179E6-1A30-5A46-834F-B51370CA2E46}"/>
              </a:ext>
            </a:extLst>
          </p:cNvPr>
          <p:cNvGraphicFramePr>
            <a:graphicFrameLocks/>
          </p:cNvGraphicFramePr>
          <p:nvPr>
            <p:extLst>
              <p:ext uri="{D42A27DB-BD31-4B8C-83A1-F6EECF244321}">
                <p14:modId xmlns:p14="http://schemas.microsoft.com/office/powerpoint/2010/main" val="3282299455"/>
              </p:ext>
            </p:extLst>
          </p:nvPr>
        </p:nvGraphicFramePr>
        <p:xfrm>
          <a:off x="3191425" y="1825625"/>
          <a:ext cx="5777753" cy="4820920"/>
        </p:xfrm>
        <a:graphic>
          <a:graphicData uri="http://schemas.openxmlformats.org/drawingml/2006/table">
            <a:tbl>
              <a:tblPr firstRow="1" bandRow="1">
                <a:tableStyleId>{5C22544A-7EE6-4342-B048-85BDC9FD1C3A}</a:tableStyleId>
              </a:tblPr>
              <a:tblGrid>
                <a:gridCol w="2173941">
                  <a:extLst>
                    <a:ext uri="{9D8B030D-6E8A-4147-A177-3AD203B41FA5}">
                      <a16:colId xmlns:a16="http://schemas.microsoft.com/office/drawing/2014/main" val="122078745"/>
                    </a:ext>
                  </a:extLst>
                </a:gridCol>
                <a:gridCol w="3603812">
                  <a:extLst>
                    <a:ext uri="{9D8B030D-6E8A-4147-A177-3AD203B41FA5}">
                      <a16:colId xmlns:a16="http://schemas.microsoft.com/office/drawing/2014/main" val="3556866431"/>
                    </a:ext>
                  </a:extLst>
                </a:gridCol>
              </a:tblGrid>
              <a:tr h="370840">
                <a:tc>
                  <a:txBody>
                    <a:bodyPr/>
                    <a:lstStyle/>
                    <a:p>
                      <a:r>
                        <a:rPr lang="en-GB" dirty="0"/>
                        <a:t>Time</a:t>
                      </a:r>
                    </a:p>
                  </a:txBody>
                  <a:tcPr/>
                </a:tc>
                <a:tc>
                  <a:txBody>
                    <a:bodyPr/>
                    <a:lstStyle/>
                    <a:p>
                      <a:r>
                        <a:rPr lang="en-GB" dirty="0"/>
                        <a:t>Activity</a:t>
                      </a:r>
                    </a:p>
                  </a:txBody>
                  <a:tcPr/>
                </a:tc>
                <a:extLst>
                  <a:ext uri="{0D108BD9-81ED-4DB2-BD59-A6C34878D82A}">
                    <a16:rowId xmlns:a16="http://schemas.microsoft.com/office/drawing/2014/main" val="3953179157"/>
                  </a:ext>
                </a:extLst>
              </a:tr>
              <a:tr h="370840">
                <a:tc>
                  <a:txBody>
                    <a:bodyPr/>
                    <a:lstStyle/>
                    <a:p>
                      <a:r>
                        <a:rPr lang="en-GB" dirty="0"/>
                        <a:t>Arrive at 8:00 am </a:t>
                      </a:r>
                    </a:p>
                  </a:txBody>
                  <a:tcPr/>
                </a:tc>
                <a:tc>
                  <a:txBody>
                    <a:bodyPr/>
                    <a:lstStyle/>
                    <a:p>
                      <a:endParaRPr lang="en-GB"/>
                    </a:p>
                  </a:txBody>
                  <a:tcPr/>
                </a:tc>
                <a:extLst>
                  <a:ext uri="{0D108BD9-81ED-4DB2-BD59-A6C34878D82A}">
                    <a16:rowId xmlns:a16="http://schemas.microsoft.com/office/drawing/2014/main" val="2015308642"/>
                  </a:ext>
                </a:extLst>
              </a:tr>
              <a:tr h="370840">
                <a:tc>
                  <a:txBody>
                    <a:bodyPr/>
                    <a:lstStyle/>
                    <a:p>
                      <a:r>
                        <a:rPr lang="en-GB" dirty="0"/>
                        <a:t>8:45 – 9:00 am</a:t>
                      </a:r>
                    </a:p>
                  </a:txBody>
                  <a:tcPr/>
                </a:tc>
                <a:tc>
                  <a:txBody>
                    <a:bodyPr/>
                    <a:lstStyle/>
                    <a:p>
                      <a:endParaRPr lang="en-GB" dirty="0"/>
                    </a:p>
                  </a:txBody>
                  <a:tcPr/>
                </a:tc>
                <a:extLst>
                  <a:ext uri="{0D108BD9-81ED-4DB2-BD59-A6C34878D82A}">
                    <a16:rowId xmlns:a16="http://schemas.microsoft.com/office/drawing/2014/main" val="86076115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9:00 – 9:15 am</a:t>
                      </a:r>
                    </a:p>
                  </a:txBody>
                  <a:tcPr/>
                </a:tc>
                <a:tc>
                  <a:txBody>
                    <a:bodyPr/>
                    <a:lstStyle/>
                    <a:p>
                      <a:endParaRPr lang="en-GB" dirty="0"/>
                    </a:p>
                  </a:txBody>
                  <a:tcPr/>
                </a:tc>
                <a:extLst>
                  <a:ext uri="{0D108BD9-81ED-4DB2-BD59-A6C34878D82A}">
                    <a16:rowId xmlns:a16="http://schemas.microsoft.com/office/drawing/2014/main" val="39824935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9:15 – 9:30 am</a:t>
                      </a:r>
                    </a:p>
                  </a:txBody>
                  <a:tcPr/>
                </a:tc>
                <a:tc>
                  <a:txBody>
                    <a:bodyPr/>
                    <a:lstStyle/>
                    <a:p>
                      <a:endParaRPr lang="en-GB" dirty="0"/>
                    </a:p>
                  </a:txBody>
                  <a:tcPr/>
                </a:tc>
                <a:extLst>
                  <a:ext uri="{0D108BD9-81ED-4DB2-BD59-A6C34878D82A}">
                    <a16:rowId xmlns:a16="http://schemas.microsoft.com/office/drawing/2014/main" val="299522096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9:30 – 9:45 am</a:t>
                      </a:r>
                    </a:p>
                  </a:txBody>
                  <a:tcPr/>
                </a:tc>
                <a:tc>
                  <a:txBody>
                    <a:bodyPr/>
                    <a:lstStyle/>
                    <a:p>
                      <a:endParaRPr lang="en-GB" dirty="0"/>
                    </a:p>
                  </a:txBody>
                  <a:tcPr/>
                </a:tc>
                <a:extLst>
                  <a:ext uri="{0D108BD9-81ED-4DB2-BD59-A6C34878D82A}">
                    <a16:rowId xmlns:a16="http://schemas.microsoft.com/office/drawing/2014/main" val="92554149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9:45 – 10:00 am</a:t>
                      </a:r>
                    </a:p>
                  </a:txBody>
                  <a:tcPr/>
                </a:tc>
                <a:tc>
                  <a:txBody>
                    <a:bodyPr/>
                    <a:lstStyle/>
                    <a:p>
                      <a:endParaRPr lang="en-GB" dirty="0"/>
                    </a:p>
                  </a:txBody>
                  <a:tcPr/>
                </a:tc>
                <a:extLst>
                  <a:ext uri="{0D108BD9-81ED-4DB2-BD59-A6C34878D82A}">
                    <a16:rowId xmlns:a16="http://schemas.microsoft.com/office/drawing/2014/main" val="118698316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10:00 – 10:15 am</a:t>
                      </a:r>
                    </a:p>
                  </a:txBody>
                  <a:tcPr/>
                </a:tc>
                <a:tc>
                  <a:txBody>
                    <a:bodyPr/>
                    <a:lstStyle/>
                    <a:p>
                      <a:endParaRPr lang="en-GB" b="1" dirty="0"/>
                    </a:p>
                  </a:txBody>
                  <a:tcPr/>
                </a:tc>
                <a:extLst>
                  <a:ext uri="{0D108BD9-81ED-4DB2-BD59-A6C34878D82A}">
                    <a16:rowId xmlns:a16="http://schemas.microsoft.com/office/drawing/2014/main" val="166725248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10:15 – 10:30 am</a:t>
                      </a:r>
                    </a:p>
                  </a:txBody>
                  <a:tcPr/>
                </a:tc>
                <a:tc>
                  <a:txBody>
                    <a:bodyPr/>
                    <a:lstStyle/>
                    <a:p>
                      <a:endParaRPr lang="en-GB" dirty="0"/>
                    </a:p>
                  </a:txBody>
                  <a:tcPr/>
                </a:tc>
                <a:extLst>
                  <a:ext uri="{0D108BD9-81ED-4DB2-BD59-A6C34878D82A}">
                    <a16:rowId xmlns:a16="http://schemas.microsoft.com/office/drawing/2014/main" val="270727499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10:30 – 10:45 am</a:t>
                      </a:r>
                    </a:p>
                  </a:txBody>
                  <a:tcPr/>
                </a:tc>
                <a:tc>
                  <a:txBody>
                    <a:bodyPr/>
                    <a:lstStyle/>
                    <a:p>
                      <a:endParaRPr lang="en-GB" dirty="0"/>
                    </a:p>
                  </a:txBody>
                  <a:tcPr/>
                </a:tc>
                <a:extLst>
                  <a:ext uri="{0D108BD9-81ED-4DB2-BD59-A6C34878D82A}">
                    <a16:rowId xmlns:a16="http://schemas.microsoft.com/office/drawing/2014/main" val="102463037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10:45 – 11:00 am</a:t>
                      </a:r>
                    </a:p>
                  </a:txBody>
                  <a:tcPr/>
                </a:tc>
                <a:tc>
                  <a:txBody>
                    <a:bodyPr/>
                    <a:lstStyle/>
                    <a:p>
                      <a:endParaRPr lang="en-GB" dirty="0"/>
                    </a:p>
                  </a:txBody>
                  <a:tcPr/>
                </a:tc>
                <a:extLst>
                  <a:ext uri="{0D108BD9-81ED-4DB2-BD59-A6C34878D82A}">
                    <a16:rowId xmlns:a16="http://schemas.microsoft.com/office/drawing/2014/main" val="119279070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11:00 – 11:15 am</a:t>
                      </a:r>
                    </a:p>
                  </a:txBody>
                  <a:tcPr/>
                </a:tc>
                <a:tc>
                  <a:txBody>
                    <a:bodyPr/>
                    <a:lstStyle/>
                    <a:p>
                      <a:endParaRPr lang="en-GB" dirty="0"/>
                    </a:p>
                  </a:txBody>
                  <a:tcPr/>
                </a:tc>
                <a:extLst>
                  <a:ext uri="{0D108BD9-81ED-4DB2-BD59-A6C34878D82A}">
                    <a16:rowId xmlns:a16="http://schemas.microsoft.com/office/drawing/2014/main" val="161476368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Leave at 11:30 am </a:t>
                      </a:r>
                    </a:p>
                  </a:txBody>
                  <a:tcPr/>
                </a:tc>
                <a:tc>
                  <a:txBody>
                    <a:bodyPr/>
                    <a:lstStyle/>
                    <a:p>
                      <a:endParaRPr lang="en-GB" dirty="0"/>
                    </a:p>
                  </a:txBody>
                  <a:tcPr/>
                </a:tc>
                <a:extLst>
                  <a:ext uri="{0D108BD9-81ED-4DB2-BD59-A6C34878D82A}">
                    <a16:rowId xmlns:a16="http://schemas.microsoft.com/office/drawing/2014/main" val="4060894337"/>
                  </a:ext>
                </a:extLst>
              </a:tr>
            </a:tbl>
          </a:graphicData>
        </a:graphic>
      </p:graphicFrame>
    </p:spTree>
    <p:extLst>
      <p:ext uri="{BB962C8B-B14F-4D97-AF65-F5344CB8AC3E}">
        <p14:creationId xmlns:p14="http://schemas.microsoft.com/office/powerpoint/2010/main" val="24490868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Planning classes</a:t>
            </a:r>
          </a:p>
        </p:txBody>
      </p:sp>
      <p:sp>
        <p:nvSpPr>
          <p:cNvPr id="4" name="Content Placeholder 3">
            <a:extLst>
              <a:ext uri="{FF2B5EF4-FFF2-40B4-BE49-F238E27FC236}">
                <a16:creationId xmlns:a16="http://schemas.microsoft.com/office/drawing/2014/main" id="{C35A8AE1-4F02-4649-A80E-9C3945722EBC}"/>
              </a:ext>
            </a:extLst>
          </p:cNvPr>
          <p:cNvSpPr>
            <a:spLocks noGrp="1"/>
          </p:cNvSpPr>
          <p:nvPr>
            <p:ph idx="1"/>
          </p:nvPr>
        </p:nvSpPr>
        <p:spPr/>
        <p:txBody>
          <a:bodyPr/>
          <a:lstStyle/>
          <a:p>
            <a:endParaRPr lang="en-GB"/>
          </a:p>
        </p:txBody>
      </p:sp>
      <p:graphicFrame>
        <p:nvGraphicFramePr>
          <p:cNvPr id="7" name="Content Placeholder 5">
            <a:extLst>
              <a:ext uri="{FF2B5EF4-FFF2-40B4-BE49-F238E27FC236}">
                <a16:creationId xmlns:a16="http://schemas.microsoft.com/office/drawing/2014/main" id="{B4C42F87-D31C-B945-AC67-6865D4C429D9}"/>
              </a:ext>
            </a:extLst>
          </p:cNvPr>
          <p:cNvGraphicFramePr>
            <a:graphicFrameLocks/>
          </p:cNvGraphicFramePr>
          <p:nvPr>
            <p:extLst>
              <p:ext uri="{D42A27DB-BD31-4B8C-83A1-F6EECF244321}">
                <p14:modId xmlns:p14="http://schemas.microsoft.com/office/powerpoint/2010/main" val="1819391804"/>
              </p:ext>
            </p:extLst>
          </p:nvPr>
        </p:nvGraphicFramePr>
        <p:xfrm>
          <a:off x="3191425" y="1825625"/>
          <a:ext cx="5777753" cy="4820920"/>
        </p:xfrm>
        <a:graphic>
          <a:graphicData uri="http://schemas.openxmlformats.org/drawingml/2006/table">
            <a:tbl>
              <a:tblPr firstRow="1" bandRow="1">
                <a:tableStyleId>{5C22544A-7EE6-4342-B048-85BDC9FD1C3A}</a:tableStyleId>
              </a:tblPr>
              <a:tblGrid>
                <a:gridCol w="2173941">
                  <a:extLst>
                    <a:ext uri="{9D8B030D-6E8A-4147-A177-3AD203B41FA5}">
                      <a16:colId xmlns:a16="http://schemas.microsoft.com/office/drawing/2014/main" val="122078745"/>
                    </a:ext>
                  </a:extLst>
                </a:gridCol>
                <a:gridCol w="3603812">
                  <a:extLst>
                    <a:ext uri="{9D8B030D-6E8A-4147-A177-3AD203B41FA5}">
                      <a16:colId xmlns:a16="http://schemas.microsoft.com/office/drawing/2014/main" val="3556866431"/>
                    </a:ext>
                  </a:extLst>
                </a:gridCol>
              </a:tblGrid>
              <a:tr h="370840">
                <a:tc>
                  <a:txBody>
                    <a:bodyPr/>
                    <a:lstStyle/>
                    <a:p>
                      <a:r>
                        <a:rPr lang="en-GB" dirty="0"/>
                        <a:t>Time</a:t>
                      </a:r>
                    </a:p>
                  </a:txBody>
                  <a:tcPr/>
                </a:tc>
                <a:tc>
                  <a:txBody>
                    <a:bodyPr/>
                    <a:lstStyle/>
                    <a:p>
                      <a:r>
                        <a:rPr lang="en-GB" dirty="0"/>
                        <a:t>Activity</a:t>
                      </a:r>
                    </a:p>
                  </a:txBody>
                  <a:tcPr/>
                </a:tc>
                <a:extLst>
                  <a:ext uri="{0D108BD9-81ED-4DB2-BD59-A6C34878D82A}">
                    <a16:rowId xmlns:a16="http://schemas.microsoft.com/office/drawing/2014/main" val="3953179157"/>
                  </a:ext>
                </a:extLst>
              </a:tr>
              <a:tr h="370840">
                <a:tc>
                  <a:txBody>
                    <a:bodyPr/>
                    <a:lstStyle/>
                    <a:p>
                      <a:r>
                        <a:rPr lang="en-GB" dirty="0"/>
                        <a:t>Arrive at 8:00 am </a:t>
                      </a:r>
                    </a:p>
                  </a:txBody>
                  <a:tcPr/>
                </a:tc>
                <a:tc>
                  <a:txBody>
                    <a:bodyPr/>
                    <a:lstStyle/>
                    <a:p>
                      <a:endParaRPr lang="en-GB"/>
                    </a:p>
                  </a:txBody>
                  <a:tcPr/>
                </a:tc>
                <a:extLst>
                  <a:ext uri="{0D108BD9-81ED-4DB2-BD59-A6C34878D82A}">
                    <a16:rowId xmlns:a16="http://schemas.microsoft.com/office/drawing/2014/main" val="2015308642"/>
                  </a:ext>
                </a:extLst>
              </a:tr>
              <a:tr h="370840">
                <a:tc>
                  <a:txBody>
                    <a:bodyPr/>
                    <a:lstStyle/>
                    <a:p>
                      <a:r>
                        <a:rPr lang="en-GB" dirty="0"/>
                        <a:t>8:45 – 9:00 am</a:t>
                      </a:r>
                    </a:p>
                  </a:txBody>
                  <a:tcPr/>
                </a:tc>
                <a:tc>
                  <a:txBody>
                    <a:bodyPr/>
                    <a:lstStyle/>
                    <a:p>
                      <a:r>
                        <a:rPr lang="en-GB" dirty="0"/>
                        <a:t>Discussion of previous week</a:t>
                      </a:r>
                    </a:p>
                  </a:txBody>
                  <a:tcPr/>
                </a:tc>
                <a:extLst>
                  <a:ext uri="{0D108BD9-81ED-4DB2-BD59-A6C34878D82A}">
                    <a16:rowId xmlns:a16="http://schemas.microsoft.com/office/drawing/2014/main" val="86076115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9:00 – 9:15 am</a:t>
                      </a:r>
                    </a:p>
                  </a:txBody>
                  <a:tcPr/>
                </a:tc>
                <a:tc>
                  <a:txBody>
                    <a:bodyPr/>
                    <a:lstStyle/>
                    <a:p>
                      <a:endParaRPr lang="en-GB" dirty="0"/>
                    </a:p>
                  </a:txBody>
                  <a:tcPr/>
                </a:tc>
                <a:extLst>
                  <a:ext uri="{0D108BD9-81ED-4DB2-BD59-A6C34878D82A}">
                    <a16:rowId xmlns:a16="http://schemas.microsoft.com/office/drawing/2014/main" val="39824935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9:15 – 9:30 am</a:t>
                      </a:r>
                    </a:p>
                  </a:txBody>
                  <a:tcPr/>
                </a:tc>
                <a:tc>
                  <a:txBody>
                    <a:bodyPr/>
                    <a:lstStyle/>
                    <a:p>
                      <a:endParaRPr lang="en-GB" dirty="0"/>
                    </a:p>
                  </a:txBody>
                  <a:tcPr/>
                </a:tc>
                <a:extLst>
                  <a:ext uri="{0D108BD9-81ED-4DB2-BD59-A6C34878D82A}">
                    <a16:rowId xmlns:a16="http://schemas.microsoft.com/office/drawing/2014/main" val="299522096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9:30 – 9:45 am</a:t>
                      </a:r>
                    </a:p>
                  </a:txBody>
                  <a:tcPr/>
                </a:tc>
                <a:tc>
                  <a:txBody>
                    <a:bodyPr/>
                    <a:lstStyle/>
                    <a:p>
                      <a:endParaRPr lang="en-GB" dirty="0"/>
                    </a:p>
                  </a:txBody>
                  <a:tcPr/>
                </a:tc>
                <a:extLst>
                  <a:ext uri="{0D108BD9-81ED-4DB2-BD59-A6C34878D82A}">
                    <a16:rowId xmlns:a16="http://schemas.microsoft.com/office/drawing/2014/main" val="92554149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9:45 – 10:00 am</a:t>
                      </a:r>
                    </a:p>
                  </a:txBody>
                  <a:tcPr/>
                </a:tc>
                <a:tc>
                  <a:txBody>
                    <a:bodyPr/>
                    <a:lstStyle/>
                    <a:p>
                      <a:endParaRPr lang="en-GB" dirty="0"/>
                    </a:p>
                  </a:txBody>
                  <a:tcPr/>
                </a:tc>
                <a:extLst>
                  <a:ext uri="{0D108BD9-81ED-4DB2-BD59-A6C34878D82A}">
                    <a16:rowId xmlns:a16="http://schemas.microsoft.com/office/drawing/2014/main" val="118698316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10:00 – 10:15 am</a:t>
                      </a:r>
                    </a:p>
                  </a:txBody>
                  <a:tcPr/>
                </a:tc>
                <a:tc>
                  <a:txBody>
                    <a:bodyPr/>
                    <a:lstStyle/>
                    <a:p>
                      <a:r>
                        <a:rPr lang="en-GB" b="1" dirty="0"/>
                        <a:t>Coffee break</a:t>
                      </a:r>
                    </a:p>
                  </a:txBody>
                  <a:tcPr/>
                </a:tc>
                <a:extLst>
                  <a:ext uri="{0D108BD9-81ED-4DB2-BD59-A6C34878D82A}">
                    <a16:rowId xmlns:a16="http://schemas.microsoft.com/office/drawing/2014/main" val="166725248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10:15 – 10:30 am</a:t>
                      </a:r>
                    </a:p>
                  </a:txBody>
                  <a:tcPr/>
                </a:tc>
                <a:tc>
                  <a:txBody>
                    <a:bodyPr/>
                    <a:lstStyle/>
                    <a:p>
                      <a:endParaRPr lang="en-GB" dirty="0"/>
                    </a:p>
                  </a:txBody>
                  <a:tcPr/>
                </a:tc>
                <a:extLst>
                  <a:ext uri="{0D108BD9-81ED-4DB2-BD59-A6C34878D82A}">
                    <a16:rowId xmlns:a16="http://schemas.microsoft.com/office/drawing/2014/main" val="270727499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10:30 – 10:45 am</a:t>
                      </a:r>
                    </a:p>
                  </a:txBody>
                  <a:tcPr/>
                </a:tc>
                <a:tc>
                  <a:txBody>
                    <a:bodyPr/>
                    <a:lstStyle/>
                    <a:p>
                      <a:endParaRPr lang="en-GB" dirty="0"/>
                    </a:p>
                  </a:txBody>
                  <a:tcPr/>
                </a:tc>
                <a:extLst>
                  <a:ext uri="{0D108BD9-81ED-4DB2-BD59-A6C34878D82A}">
                    <a16:rowId xmlns:a16="http://schemas.microsoft.com/office/drawing/2014/main" val="102463037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10:45 – 11:00 am</a:t>
                      </a:r>
                    </a:p>
                  </a:txBody>
                  <a:tcPr/>
                </a:tc>
                <a:tc>
                  <a:txBody>
                    <a:bodyPr/>
                    <a:lstStyle/>
                    <a:p>
                      <a:endParaRPr lang="en-GB" dirty="0"/>
                    </a:p>
                  </a:txBody>
                  <a:tcPr/>
                </a:tc>
                <a:extLst>
                  <a:ext uri="{0D108BD9-81ED-4DB2-BD59-A6C34878D82A}">
                    <a16:rowId xmlns:a16="http://schemas.microsoft.com/office/drawing/2014/main" val="119279070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11:00 – 11:15 am</a:t>
                      </a:r>
                    </a:p>
                  </a:txBody>
                  <a:tcPr/>
                </a:tc>
                <a:tc>
                  <a:txBody>
                    <a:bodyPr/>
                    <a:lstStyle/>
                    <a:p>
                      <a:r>
                        <a:rPr lang="en-GB" dirty="0"/>
                        <a:t>Wrap up &amp; homework description </a:t>
                      </a:r>
                    </a:p>
                  </a:txBody>
                  <a:tcPr/>
                </a:tc>
                <a:extLst>
                  <a:ext uri="{0D108BD9-81ED-4DB2-BD59-A6C34878D82A}">
                    <a16:rowId xmlns:a16="http://schemas.microsoft.com/office/drawing/2014/main" val="161476368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Leave at 11:30 am </a:t>
                      </a:r>
                    </a:p>
                  </a:txBody>
                  <a:tcPr/>
                </a:tc>
                <a:tc>
                  <a:txBody>
                    <a:bodyPr/>
                    <a:lstStyle/>
                    <a:p>
                      <a:endParaRPr lang="en-GB" dirty="0"/>
                    </a:p>
                  </a:txBody>
                  <a:tcPr/>
                </a:tc>
                <a:extLst>
                  <a:ext uri="{0D108BD9-81ED-4DB2-BD59-A6C34878D82A}">
                    <a16:rowId xmlns:a16="http://schemas.microsoft.com/office/drawing/2014/main" val="4060894337"/>
                  </a:ext>
                </a:extLst>
              </a:tr>
            </a:tbl>
          </a:graphicData>
        </a:graphic>
      </p:graphicFrame>
    </p:spTree>
    <p:extLst>
      <p:ext uri="{BB962C8B-B14F-4D97-AF65-F5344CB8AC3E}">
        <p14:creationId xmlns:p14="http://schemas.microsoft.com/office/powerpoint/2010/main" val="147499794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Planning classes</a:t>
            </a:r>
          </a:p>
        </p:txBody>
      </p:sp>
      <p:pic>
        <p:nvPicPr>
          <p:cNvPr id="4" name="Picture 3">
            <a:extLst>
              <a:ext uri="{FF2B5EF4-FFF2-40B4-BE49-F238E27FC236}">
                <a16:creationId xmlns:a16="http://schemas.microsoft.com/office/drawing/2014/main" id="{4934DDDF-143C-A74E-BADB-AB41719A98D3}"/>
              </a:ext>
            </a:extLst>
          </p:cNvPr>
          <p:cNvPicPr>
            <a:picLocks noChangeAspect="1"/>
          </p:cNvPicPr>
          <p:nvPr/>
        </p:nvPicPr>
        <p:blipFill>
          <a:blip r:embed="rId2"/>
          <a:stretch>
            <a:fillRect/>
          </a:stretch>
        </p:blipFill>
        <p:spPr>
          <a:xfrm>
            <a:off x="8982628" y="1313756"/>
            <a:ext cx="3183965" cy="5333141"/>
          </a:xfrm>
          <a:prstGeom prst="rect">
            <a:avLst/>
          </a:prstGeom>
        </p:spPr>
      </p:pic>
      <p:sp>
        <p:nvSpPr>
          <p:cNvPr id="9" name="Content Placeholder 8">
            <a:extLst>
              <a:ext uri="{FF2B5EF4-FFF2-40B4-BE49-F238E27FC236}">
                <a16:creationId xmlns:a16="http://schemas.microsoft.com/office/drawing/2014/main" id="{F573AC9D-44BD-9B4D-82ED-7E270DF5C9E5}"/>
              </a:ext>
            </a:extLst>
          </p:cNvPr>
          <p:cNvSpPr>
            <a:spLocks noGrp="1"/>
          </p:cNvSpPr>
          <p:nvPr>
            <p:ph idx="1"/>
          </p:nvPr>
        </p:nvSpPr>
        <p:spPr/>
        <p:txBody>
          <a:bodyPr/>
          <a:lstStyle/>
          <a:p>
            <a:endParaRPr lang="en-GB"/>
          </a:p>
        </p:txBody>
      </p:sp>
      <p:graphicFrame>
        <p:nvGraphicFramePr>
          <p:cNvPr id="10" name="Content Placeholder 5">
            <a:extLst>
              <a:ext uri="{FF2B5EF4-FFF2-40B4-BE49-F238E27FC236}">
                <a16:creationId xmlns:a16="http://schemas.microsoft.com/office/drawing/2014/main" id="{72484E60-91AD-9E44-96CF-DF318F6109EF}"/>
              </a:ext>
            </a:extLst>
          </p:cNvPr>
          <p:cNvGraphicFramePr>
            <a:graphicFrameLocks/>
          </p:cNvGraphicFramePr>
          <p:nvPr>
            <p:extLst>
              <p:ext uri="{D42A27DB-BD31-4B8C-83A1-F6EECF244321}">
                <p14:modId xmlns:p14="http://schemas.microsoft.com/office/powerpoint/2010/main" val="1905202814"/>
              </p:ext>
            </p:extLst>
          </p:nvPr>
        </p:nvGraphicFramePr>
        <p:xfrm>
          <a:off x="3191425" y="1825625"/>
          <a:ext cx="5777753" cy="4820920"/>
        </p:xfrm>
        <a:graphic>
          <a:graphicData uri="http://schemas.openxmlformats.org/drawingml/2006/table">
            <a:tbl>
              <a:tblPr firstRow="1" bandRow="1">
                <a:tableStyleId>{5C22544A-7EE6-4342-B048-85BDC9FD1C3A}</a:tableStyleId>
              </a:tblPr>
              <a:tblGrid>
                <a:gridCol w="2173941">
                  <a:extLst>
                    <a:ext uri="{9D8B030D-6E8A-4147-A177-3AD203B41FA5}">
                      <a16:colId xmlns:a16="http://schemas.microsoft.com/office/drawing/2014/main" val="122078745"/>
                    </a:ext>
                  </a:extLst>
                </a:gridCol>
                <a:gridCol w="3603812">
                  <a:extLst>
                    <a:ext uri="{9D8B030D-6E8A-4147-A177-3AD203B41FA5}">
                      <a16:colId xmlns:a16="http://schemas.microsoft.com/office/drawing/2014/main" val="3556866431"/>
                    </a:ext>
                  </a:extLst>
                </a:gridCol>
              </a:tblGrid>
              <a:tr h="370840">
                <a:tc>
                  <a:txBody>
                    <a:bodyPr/>
                    <a:lstStyle/>
                    <a:p>
                      <a:r>
                        <a:rPr lang="en-GB" dirty="0"/>
                        <a:t>Time</a:t>
                      </a:r>
                    </a:p>
                  </a:txBody>
                  <a:tcPr/>
                </a:tc>
                <a:tc>
                  <a:txBody>
                    <a:bodyPr/>
                    <a:lstStyle/>
                    <a:p>
                      <a:r>
                        <a:rPr lang="en-GB" dirty="0"/>
                        <a:t>Activity</a:t>
                      </a:r>
                    </a:p>
                  </a:txBody>
                  <a:tcPr/>
                </a:tc>
                <a:extLst>
                  <a:ext uri="{0D108BD9-81ED-4DB2-BD59-A6C34878D82A}">
                    <a16:rowId xmlns:a16="http://schemas.microsoft.com/office/drawing/2014/main" val="3953179157"/>
                  </a:ext>
                </a:extLst>
              </a:tr>
              <a:tr h="370840">
                <a:tc>
                  <a:txBody>
                    <a:bodyPr/>
                    <a:lstStyle/>
                    <a:p>
                      <a:r>
                        <a:rPr lang="en-GB" dirty="0"/>
                        <a:t>Arrive at 8:00 am </a:t>
                      </a:r>
                    </a:p>
                  </a:txBody>
                  <a:tcPr/>
                </a:tc>
                <a:tc>
                  <a:txBody>
                    <a:bodyPr/>
                    <a:lstStyle/>
                    <a:p>
                      <a:endParaRPr lang="en-GB"/>
                    </a:p>
                  </a:txBody>
                  <a:tcPr/>
                </a:tc>
                <a:extLst>
                  <a:ext uri="{0D108BD9-81ED-4DB2-BD59-A6C34878D82A}">
                    <a16:rowId xmlns:a16="http://schemas.microsoft.com/office/drawing/2014/main" val="2015308642"/>
                  </a:ext>
                </a:extLst>
              </a:tr>
              <a:tr h="370840">
                <a:tc>
                  <a:txBody>
                    <a:bodyPr/>
                    <a:lstStyle/>
                    <a:p>
                      <a:r>
                        <a:rPr lang="en-GB" dirty="0"/>
                        <a:t>8:45 – 9:00 am</a:t>
                      </a:r>
                    </a:p>
                  </a:txBody>
                  <a:tcPr/>
                </a:tc>
                <a:tc>
                  <a:txBody>
                    <a:bodyPr/>
                    <a:lstStyle/>
                    <a:p>
                      <a:r>
                        <a:rPr lang="en-GB" dirty="0"/>
                        <a:t>Discussion of previous week</a:t>
                      </a:r>
                    </a:p>
                  </a:txBody>
                  <a:tcPr/>
                </a:tc>
                <a:extLst>
                  <a:ext uri="{0D108BD9-81ED-4DB2-BD59-A6C34878D82A}">
                    <a16:rowId xmlns:a16="http://schemas.microsoft.com/office/drawing/2014/main" val="86076115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9:00 – 9:15 am</a:t>
                      </a:r>
                    </a:p>
                  </a:txBody>
                  <a:tcPr/>
                </a:tc>
                <a:tc>
                  <a:txBody>
                    <a:bodyPr/>
                    <a:lstStyle/>
                    <a:p>
                      <a:r>
                        <a:rPr lang="en-GB" dirty="0"/>
                        <a:t>What is sleep?</a:t>
                      </a:r>
                    </a:p>
                  </a:txBody>
                  <a:tcPr/>
                </a:tc>
                <a:extLst>
                  <a:ext uri="{0D108BD9-81ED-4DB2-BD59-A6C34878D82A}">
                    <a16:rowId xmlns:a16="http://schemas.microsoft.com/office/drawing/2014/main" val="39824935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9:15 – 9:30 am</a:t>
                      </a:r>
                    </a:p>
                  </a:txBody>
                  <a:tcPr/>
                </a:tc>
                <a:tc>
                  <a:txBody>
                    <a:bodyPr/>
                    <a:lstStyle/>
                    <a:p>
                      <a:endParaRPr lang="en-GB" dirty="0"/>
                    </a:p>
                  </a:txBody>
                  <a:tcPr/>
                </a:tc>
                <a:extLst>
                  <a:ext uri="{0D108BD9-81ED-4DB2-BD59-A6C34878D82A}">
                    <a16:rowId xmlns:a16="http://schemas.microsoft.com/office/drawing/2014/main" val="299522096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9:30 – 9:45 am</a:t>
                      </a:r>
                    </a:p>
                  </a:txBody>
                  <a:tcPr/>
                </a:tc>
                <a:tc>
                  <a:txBody>
                    <a:bodyPr/>
                    <a:lstStyle/>
                    <a:p>
                      <a:endParaRPr lang="en-GB" dirty="0"/>
                    </a:p>
                  </a:txBody>
                  <a:tcPr/>
                </a:tc>
                <a:extLst>
                  <a:ext uri="{0D108BD9-81ED-4DB2-BD59-A6C34878D82A}">
                    <a16:rowId xmlns:a16="http://schemas.microsoft.com/office/drawing/2014/main" val="92554149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9:45 – 10:00 am</a:t>
                      </a:r>
                    </a:p>
                  </a:txBody>
                  <a:tcPr/>
                </a:tc>
                <a:tc>
                  <a:txBody>
                    <a:bodyPr/>
                    <a:lstStyle/>
                    <a:p>
                      <a:endParaRPr lang="en-GB" dirty="0"/>
                    </a:p>
                  </a:txBody>
                  <a:tcPr/>
                </a:tc>
                <a:extLst>
                  <a:ext uri="{0D108BD9-81ED-4DB2-BD59-A6C34878D82A}">
                    <a16:rowId xmlns:a16="http://schemas.microsoft.com/office/drawing/2014/main" val="118698316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10:00 – 10:15 am</a:t>
                      </a:r>
                    </a:p>
                  </a:txBody>
                  <a:tcPr/>
                </a:tc>
                <a:tc>
                  <a:txBody>
                    <a:bodyPr/>
                    <a:lstStyle/>
                    <a:p>
                      <a:r>
                        <a:rPr lang="en-GB" b="1" dirty="0"/>
                        <a:t>Coffee break</a:t>
                      </a:r>
                    </a:p>
                  </a:txBody>
                  <a:tcPr/>
                </a:tc>
                <a:extLst>
                  <a:ext uri="{0D108BD9-81ED-4DB2-BD59-A6C34878D82A}">
                    <a16:rowId xmlns:a16="http://schemas.microsoft.com/office/drawing/2014/main" val="166725248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10:15 – 10:30 am</a:t>
                      </a:r>
                    </a:p>
                  </a:txBody>
                  <a:tcPr/>
                </a:tc>
                <a:tc>
                  <a:txBody>
                    <a:bodyPr/>
                    <a:lstStyle/>
                    <a:p>
                      <a:endParaRPr lang="en-GB" dirty="0"/>
                    </a:p>
                  </a:txBody>
                  <a:tcPr/>
                </a:tc>
                <a:extLst>
                  <a:ext uri="{0D108BD9-81ED-4DB2-BD59-A6C34878D82A}">
                    <a16:rowId xmlns:a16="http://schemas.microsoft.com/office/drawing/2014/main" val="270727499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10:30 – 10:45 am</a:t>
                      </a:r>
                    </a:p>
                  </a:txBody>
                  <a:tcPr/>
                </a:tc>
                <a:tc>
                  <a:txBody>
                    <a:bodyPr/>
                    <a:lstStyle/>
                    <a:p>
                      <a:endParaRPr lang="en-GB" dirty="0"/>
                    </a:p>
                  </a:txBody>
                  <a:tcPr/>
                </a:tc>
                <a:extLst>
                  <a:ext uri="{0D108BD9-81ED-4DB2-BD59-A6C34878D82A}">
                    <a16:rowId xmlns:a16="http://schemas.microsoft.com/office/drawing/2014/main" val="102463037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10:45 – 11:00 am</a:t>
                      </a:r>
                    </a:p>
                  </a:txBody>
                  <a:tcPr/>
                </a:tc>
                <a:tc>
                  <a:txBody>
                    <a:bodyPr/>
                    <a:lstStyle/>
                    <a:p>
                      <a:endParaRPr lang="en-GB" dirty="0"/>
                    </a:p>
                  </a:txBody>
                  <a:tcPr/>
                </a:tc>
                <a:extLst>
                  <a:ext uri="{0D108BD9-81ED-4DB2-BD59-A6C34878D82A}">
                    <a16:rowId xmlns:a16="http://schemas.microsoft.com/office/drawing/2014/main" val="119279070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11:00 – 11:15 am</a:t>
                      </a:r>
                    </a:p>
                  </a:txBody>
                  <a:tcPr/>
                </a:tc>
                <a:tc>
                  <a:txBody>
                    <a:bodyPr/>
                    <a:lstStyle/>
                    <a:p>
                      <a:r>
                        <a:rPr lang="en-GB" dirty="0"/>
                        <a:t>Wrap up &amp; homework description </a:t>
                      </a:r>
                    </a:p>
                  </a:txBody>
                  <a:tcPr/>
                </a:tc>
                <a:extLst>
                  <a:ext uri="{0D108BD9-81ED-4DB2-BD59-A6C34878D82A}">
                    <a16:rowId xmlns:a16="http://schemas.microsoft.com/office/drawing/2014/main" val="161476368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Leave at 11:30 am </a:t>
                      </a:r>
                    </a:p>
                  </a:txBody>
                  <a:tcPr/>
                </a:tc>
                <a:tc>
                  <a:txBody>
                    <a:bodyPr/>
                    <a:lstStyle/>
                    <a:p>
                      <a:endParaRPr lang="en-GB" dirty="0"/>
                    </a:p>
                  </a:txBody>
                  <a:tcPr/>
                </a:tc>
                <a:extLst>
                  <a:ext uri="{0D108BD9-81ED-4DB2-BD59-A6C34878D82A}">
                    <a16:rowId xmlns:a16="http://schemas.microsoft.com/office/drawing/2014/main" val="4060894337"/>
                  </a:ext>
                </a:extLst>
              </a:tr>
            </a:tbl>
          </a:graphicData>
        </a:graphic>
      </p:graphicFrame>
    </p:spTree>
    <p:extLst>
      <p:ext uri="{BB962C8B-B14F-4D97-AF65-F5344CB8AC3E}">
        <p14:creationId xmlns:p14="http://schemas.microsoft.com/office/powerpoint/2010/main" val="37029934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Planning classes</a:t>
            </a:r>
          </a:p>
        </p:txBody>
      </p:sp>
      <p:pic>
        <p:nvPicPr>
          <p:cNvPr id="4" name="Picture 3">
            <a:extLst>
              <a:ext uri="{FF2B5EF4-FFF2-40B4-BE49-F238E27FC236}">
                <a16:creationId xmlns:a16="http://schemas.microsoft.com/office/drawing/2014/main" id="{199BB5F9-6064-8246-BEE6-3013A42CB392}"/>
              </a:ext>
            </a:extLst>
          </p:cNvPr>
          <p:cNvPicPr>
            <a:picLocks noChangeAspect="1"/>
          </p:cNvPicPr>
          <p:nvPr/>
        </p:nvPicPr>
        <p:blipFill>
          <a:blip r:embed="rId2"/>
          <a:stretch>
            <a:fillRect/>
          </a:stretch>
        </p:blipFill>
        <p:spPr>
          <a:xfrm>
            <a:off x="8982628" y="1313756"/>
            <a:ext cx="3183965" cy="5333141"/>
          </a:xfrm>
          <a:prstGeom prst="rect">
            <a:avLst/>
          </a:prstGeom>
        </p:spPr>
      </p:pic>
      <p:graphicFrame>
        <p:nvGraphicFramePr>
          <p:cNvPr id="5" name="Content Placeholder 5">
            <a:extLst>
              <a:ext uri="{FF2B5EF4-FFF2-40B4-BE49-F238E27FC236}">
                <a16:creationId xmlns:a16="http://schemas.microsoft.com/office/drawing/2014/main" id="{692F6414-3072-D44B-B64E-20F051EFC334}"/>
              </a:ext>
            </a:extLst>
          </p:cNvPr>
          <p:cNvGraphicFramePr>
            <a:graphicFrameLocks/>
          </p:cNvGraphicFramePr>
          <p:nvPr>
            <p:extLst>
              <p:ext uri="{D42A27DB-BD31-4B8C-83A1-F6EECF244321}">
                <p14:modId xmlns:p14="http://schemas.microsoft.com/office/powerpoint/2010/main" val="3363557762"/>
              </p:ext>
            </p:extLst>
          </p:nvPr>
        </p:nvGraphicFramePr>
        <p:xfrm>
          <a:off x="3191425" y="1825625"/>
          <a:ext cx="5777753" cy="4820920"/>
        </p:xfrm>
        <a:graphic>
          <a:graphicData uri="http://schemas.openxmlformats.org/drawingml/2006/table">
            <a:tbl>
              <a:tblPr firstRow="1" bandRow="1">
                <a:tableStyleId>{5C22544A-7EE6-4342-B048-85BDC9FD1C3A}</a:tableStyleId>
              </a:tblPr>
              <a:tblGrid>
                <a:gridCol w="2173941">
                  <a:extLst>
                    <a:ext uri="{9D8B030D-6E8A-4147-A177-3AD203B41FA5}">
                      <a16:colId xmlns:a16="http://schemas.microsoft.com/office/drawing/2014/main" val="122078745"/>
                    </a:ext>
                  </a:extLst>
                </a:gridCol>
                <a:gridCol w="3603812">
                  <a:extLst>
                    <a:ext uri="{9D8B030D-6E8A-4147-A177-3AD203B41FA5}">
                      <a16:colId xmlns:a16="http://schemas.microsoft.com/office/drawing/2014/main" val="3556866431"/>
                    </a:ext>
                  </a:extLst>
                </a:gridCol>
              </a:tblGrid>
              <a:tr h="370840">
                <a:tc>
                  <a:txBody>
                    <a:bodyPr/>
                    <a:lstStyle/>
                    <a:p>
                      <a:r>
                        <a:rPr lang="en-GB" dirty="0"/>
                        <a:t>Time</a:t>
                      </a:r>
                    </a:p>
                  </a:txBody>
                  <a:tcPr/>
                </a:tc>
                <a:tc>
                  <a:txBody>
                    <a:bodyPr/>
                    <a:lstStyle/>
                    <a:p>
                      <a:r>
                        <a:rPr lang="en-GB" dirty="0"/>
                        <a:t>Activity</a:t>
                      </a:r>
                    </a:p>
                  </a:txBody>
                  <a:tcPr/>
                </a:tc>
                <a:extLst>
                  <a:ext uri="{0D108BD9-81ED-4DB2-BD59-A6C34878D82A}">
                    <a16:rowId xmlns:a16="http://schemas.microsoft.com/office/drawing/2014/main" val="3953179157"/>
                  </a:ext>
                </a:extLst>
              </a:tr>
              <a:tr h="370840">
                <a:tc>
                  <a:txBody>
                    <a:bodyPr/>
                    <a:lstStyle/>
                    <a:p>
                      <a:r>
                        <a:rPr lang="en-GB" dirty="0"/>
                        <a:t>Arrive at 8:00 am </a:t>
                      </a:r>
                    </a:p>
                  </a:txBody>
                  <a:tcPr/>
                </a:tc>
                <a:tc>
                  <a:txBody>
                    <a:bodyPr/>
                    <a:lstStyle/>
                    <a:p>
                      <a:endParaRPr lang="en-GB"/>
                    </a:p>
                  </a:txBody>
                  <a:tcPr/>
                </a:tc>
                <a:extLst>
                  <a:ext uri="{0D108BD9-81ED-4DB2-BD59-A6C34878D82A}">
                    <a16:rowId xmlns:a16="http://schemas.microsoft.com/office/drawing/2014/main" val="2015308642"/>
                  </a:ext>
                </a:extLst>
              </a:tr>
              <a:tr h="370840">
                <a:tc>
                  <a:txBody>
                    <a:bodyPr/>
                    <a:lstStyle/>
                    <a:p>
                      <a:r>
                        <a:rPr lang="en-GB" dirty="0"/>
                        <a:t>8:45 – 9:00 am</a:t>
                      </a:r>
                    </a:p>
                  </a:txBody>
                  <a:tcPr/>
                </a:tc>
                <a:tc>
                  <a:txBody>
                    <a:bodyPr/>
                    <a:lstStyle/>
                    <a:p>
                      <a:r>
                        <a:rPr lang="en-GB" dirty="0"/>
                        <a:t>Discussion of previous week</a:t>
                      </a:r>
                    </a:p>
                  </a:txBody>
                  <a:tcPr/>
                </a:tc>
                <a:extLst>
                  <a:ext uri="{0D108BD9-81ED-4DB2-BD59-A6C34878D82A}">
                    <a16:rowId xmlns:a16="http://schemas.microsoft.com/office/drawing/2014/main" val="86076115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9:00 – 9:15 am</a:t>
                      </a:r>
                    </a:p>
                  </a:txBody>
                  <a:tcPr/>
                </a:tc>
                <a:tc>
                  <a:txBody>
                    <a:bodyPr/>
                    <a:lstStyle/>
                    <a:p>
                      <a:r>
                        <a:rPr lang="en-GB" dirty="0"/>
                        <a:t>What is sleep?</a:t>
                      </a:r>
                    </a:p>
                  </a:txBody>
                  <a:tcPr/>
                </a:tc>
                <a:extLst>
                  <a:ext uri="{0D108BD9-81ED-4DB2-BD59-A6C34878D82A}">
                    <a16:rowId xmlns:a16="http://schemas.microsoft.com/office/drawing/2014/main" val="39824935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9:15 – 9:30 am</a:t>
                      </a:r>
                    </a:p>
                  </a:txBody>
                  <a:tcPr/>
                </a:tc>
                <a:tc>
                  <a:txBody>
                    <a:bodyPr/>
                    <a:lstStyle/>
                    <a:p>
                      <a:r>
                        <a:rPr lang="en-GB" dirty="0"/>
                        <a:t>Topic 1</a:t>
                      </a:r>
                    </a:p>
                  </a:txBody>
                  <a:tcPr/>
                </a:tc>
                <a:extLst>
                  <a:ext uri="{0D108BD9-81ED-4DB2-BD59-A6C34878D82A}">
                    <a16:rowId xmlns:a16="http://schemas.microsoft.com/office/drawing/2014/main" val="299522096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9:30 – 9:45 am</a:t>
                      </a:r>
                    </a:p>
                  </a:txBody>
                  <a:tcPr/>
                </a:tc>
                <a:tc>
                  <a:txBody>
                    <a:bodyPr/>
                    <a:lstStyle/>
                    <a:p>
                      <a:r>
                        <a:rPr lang="en-GB" dirty="0"/>
                        <a:t>Discussion</a:t>
                      </a:r>
                    </a:p>
                  </a:txBody>
                  <a:tcPr/>
                </a:tc>
                <a:extLst>
                  <a:ext uri="{0D108BD9-81ED-4DB2-BD59-A6C34878D82A}">
                    <a16:rowId xmlns:a16="http://schemas.microsoft.com/office/drawing/2014/main" val="92554149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9:45 – 10:00 am</a:t>
                      </a:r>
                    </a:p>
                  </a:txBody>
                  <a:tcPr/>
                </a:tc>
                <a:tc>
                  <a:txBody>
                    <a:bodyPr/>
                    <a:lstStyle/>
                    <a:p>
                      <a:r>
                        <a:rPr lang="en-GB" dirty="0"/>
                        <a:t>Topic 2</a:t>
                      </a:r>
                    </a:p>
                  </a:txBody>
                  <a:tcPr/>
                </a:tc>
                <a:extLst>
                  <a:ext uri="{0D108BD9-81ED-4DB2-BD59-A6C34878D82A}">
                    <a16:rowId xmlns:a16="http://schemas.microsoft.com/office/drawing/2014/main" val="118698316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10:00 – 10:15 am</a:t>
                      </a:r>
                    </a:p>
                  </a:txBody>
                  <a:tcPr/>
                </a:tc>
                <a:tc>
                  <a:txBody>
                    <a:bodyPr/>
                    <a:lstStyle/>
                    <a:p>
                      <a:r>
                        <a:rPr lang="en-GB" b="1" dirty="0"/>
                        <a:t>Coffee break</a:t>
                      </a:r>
                    </a:p>
                  </a:txBody>
                  <a:tcPr/>
                </a:tc>
                <a:extLst>
                  <a:ext uri="{0D108BD9-81ED-4DB2-BD59-A6C34878D82A}">
                    <a16:rowId xmlns:a16="http://schemas.microsoft.com/office/drawing/2014/main" val="166725248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10:15 – 10:30 am</a:t>
                      </a:r>
                    </a:p>
                  </a:txBody>
                  <a:tcPr/>
                </a:tc>
                <a:tc>
                  <a:txBody>
                    <a:bodyPr/>
                    <a:lstStyle/>
                    <a:p>
                      <a:r>
                        <a:rPr lang="en-GB" dirty="0"/>
                        <a:t>Topic 3</a:t>
                      </a:r>
                    </a:p>
                  </a:txBody>
                  <a:tcPr/>
                </a:tc>
                <a:extLst>
                  <a:ext uri="{0D108BD9-81ED-4DB2-BD59-A6C34878D82A}">
                    <a16:rowId xmlns:a16="http://schemas.microsoft.com/office/drawing/2014/main" val="270727499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10:30 – 10:45 am</a:t>
                      </a:r>
                    </a:p>
                  </a:txBody>
                  <a:tcPr/>
                </a:tc>
                <a:tc>
                  <a:txBody>
                    <a:bodyPr/>
                    <a:lstStyle/>
                    <a:p>
                      <a:r>
                        <a:rPr lang="en-GB" dirty="0"/>
                        <a:t>Discussion</a:t>
                      </a:r>
                    </a:p>
                  </a:txBody>
                  <a:tcPr/>
                </a:tc>
                <a:extLst>
                  <a:ext uri="{0D108BD9-81ED-4DB2-BD59-A6C34878D82A}">
                    <a16:rowId xmlns:a16="http://schemas.microsoft.com/office/drawing/2014/main" val="102463037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10:45 – 11:00 am</a:t>
                      </a:r>
                    </a:p>
                  </a:txBody>
                  <a:tcPr/>
                </a:tc>
                <a:tc>
                  <a:txBody>
                    <a:bodyPr/>
                    <a:lstStyle/>
                    <a:p>
                      <a:r>
                        <a:rPr lang="en-GB" dirty="0"/>
                        <a:t>Topic 4 </a:t>
                      </a:r>
                    </a:p>
                  </a:txBody>
                  <a:tcPr/>
                </a:tc>
                <a:extLst>
                  <a:ext uri="{0D108BD9-81ED-4DB2-BD59-A6C34878D82A}">
                    <a16:rowId xmlns:a16="http://schemas.microsoft.com/office/drawing/2014/main" val="119279070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11:00 – 11:15 am</a:t>
                      </a:r>
                    </a:p>
                  </a:txBody>
                  <a:tcPr/>
                </a:tc>
                <a:tc>
                  <a:txBody>
                    <a:bodyPr/>
                    <a:lstStyle/>
                    <a:p>
                      <a:r>
                        <a:rPr lang="en-GB" dirty="0"/>
                        <a:t>Wrap up &amp; homework description </a:t>
                      </a:r>
                    </a:p>
                  </a:txBody>
                  <a:tcPr/>
                </a:tc>
                <a:extLst>
                  <a:ext uri="{0D108BD9-81ED-4DB2-BD59-A6C34878D82A}">
                    <a16:rowId xmlns:a16="http://schemas.microsoft.com/office/drawing/2014/main" val="161476368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Leave at 11:30 am </a:t>
                      </a:r>
                    </a:p>
                  </a:txBody>
                  <a:tcPr/>
                </a:tc>
                <a:tc>
                  <a:txBody>
                    <a:bodyPr/>
                    <a:lstStyle/>
                    <a:p>
                      <a:endParaRPr lang="en-GB" dirty="0"/>
                    </a:p>
                  </a:txBody>
                  <a:tcPr/>
                </a:tc>
                <a:extLst>
                  <a:ext uri="{0D108BD9-81ED-4DB2-BD59-A6C34878D82A}">
                    <a16:rowId xmlns:a16="http://schemas.microsoft.com/office/drawing/2014/main" val="4060894337"/>
                  </a:ext>
                </a:extLst>
              </a:tr>
            </a:tbl>
          </a:graphicData>
        </a:graphic>
      </p:graphicFrame>
    </p:spTree>
    <p:extLst>
      <p:ext uri="{BB962C8B-B14F-4D97-AF65-F5344CB8AC3E}">
        <p14:creationId xmlns:p14="http://schemas.microsoft.com/office/powerpoint/2010/main" val="7934610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45BE9-16E6-1345-83CB-B2F7DEDF526F}"/>
              </a:ext>
            </a:extLst>
          </p:cNvPr>
          <p:cNvSpPr>
            <a:spLocks noGrp="1"/>
          </p:cNvSpPr>
          <p:nvPr>
            <p:ph type="title"/>
          </p:nvPr>
        </p:nvSpPr>
        <p:spPr/>
        <p:txBody>
          <a:bodyPr/>
          <a:lstStyle/>
          <a:p>
            <a:r>
              <a:rPr lang="en-GB" b="1" dirty="0"/>
              <a:t>Understanding</a:t>
            </a:r>
          </a:p>
        </p:txBody>
      </p:sp>
      <p:pic>
        <p:nvPicPr>
          <p:cNvPr id="4" name="Picture 3">
            <a:extLst>
              <a:ext uri="{FF2B5EF4-FFF2-40B4-BE49-F238E27FC236}">
                <a16:creationId xmlns:a16="http://schemas.microsoft.com/office/drawing/2014/main" id="{054DE8B6-CD28-C34A-B1E4-F11EFC2EF455}"/>
              </a:ext>
            </a:extLst>
          </p:cNvPr>
          <p:cNvPicPr>
            <a:picLocks noChangeAspect="1"/>
          </p:cNvPicPr>
          <p:nvPr/>
        </p:nvPicPr>
        <p:blipFill>
          <a:blip r:embed="rId2"/>
          <a:stretch>
            <a:fillRect/>
          </a:stretch>
        </p:blipFill>
        <p:spPr>
          <a:xfrm>
            <a:off x="-27736" y="1944458"/>
            <a:ext cx="6123736" cy="2969084"/>
          </a:xfrm>
          <a:prstGeom prst="rect">
            <a:avLst/>
          </a:prstGeom>
        </p:spPr>
      </p:pic>
      <p:pic>
        <p:nvPicPr>
          <p:cNvPr id="6" name="Picture 5">
            <a:extLst>
              <a:ext uri="{FF2B5EF4-FFF2-40B4-BE49-F238E27FC236}">
                <a16:creationId xmlns:a16="http://schemas.microsoft.com/office/drawing/2014/main" id="{C446CC60-25D5-694A-9A15-8BAF4FF35745}"/>
              </a:ext>
            </a:extLst>
          </p:cNvPr>
          <p:cNvPicPr>
            <a:picLocks noChangeAspect="1"/>
          </p:cNvPicPr>
          <p:nvPr/>
        </p:nvPicPr>
        <p:blipFill rotWithShape="1">
          <a:blip r:embed="rId3"/>
          <a:srcRect l="5494" r="13879" b="1025"/>
          <a:stretch/>
        </p:blipFill>
        <p:spPr>
          <a:xfrm>
            <a:off x="6104966" y="1944459"/>
            <a:ext cx="4276166" cy="2969084"/>
          </a:xfrm>
          <a:prstGeom prst="rect">
            <a:avLst/>
          </a:prstGeom>
        </p:spPr>
      </p:pic>
      <p:pic>
        <p:nvPicPr>
          <p:cNvPr id="9" name="Picture 8">
            <a:extLst>
              <a:ext uri="{FF2B5EF4-FFF2-40B4-BE49-F238E27FC236}">
                <a16:creationId xmlns:a16="http://schemas.microsoft.com/office/drawing/2014/main" id="{67DA548F-B99E-8644-8767-BFC1C34CEDFE}"/>
              </a:ext>
            </a:extLst>
          </p:cNvPr>
          <p:cNvPicPr>
            <a:picLocks noChangeAspect="1"/>
          </p:cNvPicPr>
          <p:nvPr/>
        </p:nvPicPr>
        <p:blipFill rotWithShape="1">
          <a:blip r:embed="rId4"/>
          <a:srcRect l="28588" t="8915" r="29588" b="-1584"/>
          <a:stretch/>
        </p:blipFill>
        <p:spPr>
          <a:xfrm>
            <a:off x="9654988" y="1944458"/>
            <a:ext cx="2593937" cy="3030954"/>
          </a:xfrm>
          <a:prstGeom prst="rect">
            <a:avLst/>
          </a:prstGeom>
        </p:spPr>
      </p:pic>
      <p:sp>
        <p:nvSpPr>
          <p:cNvPr id="3" name="TextBox 2">
            <a:extLst>
              <a:ext uri="{FF2B5EF4-FFF2-40B4-BE49-F238E27FC236}">
                <a16:creationId xmlns:a16="http://schemas.microsoft.com/office/drawing/2014/main" id="{A3276ECE-1AD4-B44C-A11E-8CF5B062D426}"/>
              </a:ext>
            </a:extLst>
          </p:cNvPr>
          <p:cNvSpPr txBox="1"/>
          <p:nvPr/>
        </p:nvSpPr>
        <p:spPr>
          <a:xfrm>
            <a:off x="527730" y="5159266"/>
            <a:ext cx="3636637" cy="830997"/>
          </a:xfrm>
          <a:prstGeom prst="rect">
            <a:avLst/>
          </a:prstGeom>
          <a:solidFill>
            <a:schemeClr val="bg1"/>
          </a:solidFill>
          <a:ln>
            <a:solidFill>
              <a:srgbClr val="7030A0"/>
            </a:solidFill>
          </a:ln>
        </p:spPr>
        <p:txBody>
          <a:bodyPr wrap="none" rtlCol="0">
            <a:spAutoFit/>
          </a:bodyPr>
          <a:lstStyle/>
          <a:p>
            <a:r>
              <a:rPr lang="en-GB" sz="4800" dirty="0">
                <a:solidFill>
                  <a:srgbClr val="7030A0"/>
                </a:solidFill>
              </a:rPr>
              <a:t>[ACCESSIBILE]</a:t>
            </a:r>
          </a:p>
        </p:txBody>
      </p:sp>
      <p:sp>
        <p:nvSpPr>
          <p:cNvPr id="7" name="TextBox 6">
            <a:extLst>
              <a:ext uri="{FF2B5EF4-FFF2-40B4-BE49-F238E27FC236}">
                <a16:creationId xmlns:a16="http://schemas.microsoft.com/office/drawing/2014/main" id="{E43E9B6E-5307-5946-9CDF-EDE3A89B8386}"/>
              </a:ext>
            </a:extLst>
          </p:cNvPr>
          <p:cNvSpPr txBox="1"/>
          <p:nvPr/>
        </p:nvSpPr>
        <p:spPr>
          <a:xfrm>
            <a:off x="4437277" y="5159265"/>
            <a:ext cx="3330079" cy="830997"/>
          </a:xfrm>
          <a:prstGeom prst="rect">
            <a:avLst/>
          </a:prstGeom>
          <a:solidFill>
            <a:schemeClr val="bg1"/>
          </a:solidFill>
          <a:ln>
            <a:solidFill>
              <a:srgbClr val="7030A0"/>
            </a:solidFill>
          </a:ln>
        </p:spPr>
        <p:txBody>
          <a:bodyPr wrap="none" rtlCol="0">
            <a:spAutoFit/>
          </a:bodyPr>
          <a:lstStyle/>
          <a:p>
            <a:r>
              <a:rPr lang="en-GB" sz="4800" dirty="0">
                <a:solidFill>
                  <a:srgbClr val="7030A0"/>
                </a:solidFill>
              </a:rPr>
              <a:t>[ENGAGING]</a:t>
            </a:r>
          </a:p>
        </p:txBody>
      </p:sp>
      <p:sp>
        <p:nvSpPr>
          <p:cNvPr id="8" name="TextBox 7">
            <a:extLst>
              <a:ext uri="{FF2B5EF4-FFF2-40B4-BE49-F238E27FC236}">
                <a16:creationId xmlns:a16="http://schemas.microsoft.com/office/drawing/2014/main" id="{B2F7CF29-2B6A-2541-80A5-C4D7EC4A268B}"/>
              </a:ext>
            </a:extLst>
          </p:cNvPr>
          <p:cNvSpPr txBox="1"/>
          <p:nvPr/>
        </p:nvSpPr>
        <p:spPr>
          <a:xfrm>
            <a:off x="8099360" y="5163748"/>
            <a:ext cx="3400290" cy="830997"/>
          </a:xfrm>
          <a:prstGeom prst="rect">
            <a:avLst/>
          </a:prstGeom>
          <a:solidFill>
            <a:schemeClr val="bg1"/>
          </a:solidFill>
          <a:ln>
            <a:solidFill>
              <a:srgbClr val="7030A0"/>
            </a:solidFill>
          </a:ln>
        </p:spPr>
        <p:txBody>
          <a:bodyPr wrap="none" rtlCol="0">
            <a:spAutoFit/>
          </a:bodyPr>
          <a:lstStyle/>
          <a:p>
            <a:r>
              <a:rPr lang="en-GB" sz="4800" dirty="0">
                <a:solidFill>
                  <a:srgbClr val="7030A0"/>
                </a:solidFill>
              </a:rPr>
              <a:t>[NARRATIVE]</a:t>
            </a:r>
          </a:p>
        </p:txBody>
      </p:sp>
      <p:pic>
        <p:nvPicPr>
          <p:cNvPr id="10" name="Picture 9">
            <a:extLst>
              <a:ext uri="{FF2B5EF4-FFF2-40B4-BE49-F238E27FC236}">
                <a16:creationId xmlns:a16="http://schemas.microsoft.com/office/drawing/2014/main" id="{10DFE052-8489-3A49-9B4F-F3DA1B66D814}"/>
              </a:ext>
            </a:extLst>
          </p:cNvPr>
          <p:cNvPicPr>
            <a:picLocks noChangeAspect="1"/>
          </p:cNvPicPr>
          <p:nvPr/>
        </p:nvPicPr>
        <p:blipFill>
          <a:blip r:embed="rId5"/>
          <a:stretch>
            <a:fillRect/>
          </a:stretch>
        </p:blipFill>
        <p:spPr>
          <a:xfrm>
            <a:off x="7543800" y="0"/>
            <a:ext cx="4648200" cy="1660071"/>
          </a:xfrm>
          <a:prstGeom prst="rect">
            <a:avLst/>
          </a:prstGeom>
        </p:spPr>
      </p:pic>
    </p:spTree>
    <p:extLst>
      <p:ext uri="{BB962C8B-B14F-4D97-AF65-F5344CB8AC3E}">
        <p14:creationId xmlns:p14="http://schemas.microsoft.com/office/powerpoint/2010/main" val="41884588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F4874EF-989C-E841-A53A-291E251F4AC6}"/>
              </a:ext>
            </a:extLst>
          </p:cNvPr>
          <p:cNvPicPr>
            <a:picLocks noChangeAspect="1"/>
          </p:cNvPicPr>
          <p:nvPr/>
        </p:nvPicPr>
        <p:blipFill>
          <a:blip r:embed="rId2"/>
          <a:stretch>
            <a:fillRect/>
          </a:stretch>
        </p:blipFill>
        <p:spPr>
          <a:xfrm>
            <a:off x="0" y="365125"/>
            <a:ext cx="4768103" cy="2678899"/>
          </a:xfrm>
          <a:prstGeom prst="rect">
            <a:avLst/>
          </a:prstGeom>
        </p:spPr>
      </p:pic>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Analysis</a:t>
            </a:r>
          </a:p>
        </p:txBody>
      </p:sp>
      <p:pic>
        <p:nvPicPr>
          <p:cNvPr id="6" name="Picture 5">
            <a:extLst>
              <a:ext uri="{FF2B5EF4-FFF2-40B4-BE49-F238E27FC236}">
                <a16:creationId xmlns:a16="http://schemas.microsoft.com/office/drawing/2014/main" id="{1D8AB5DA-2913-094A-BCAD-B161FA52F751}"/>
              </a:ext>
            </a:extLst>
          </p:cNvPr>
          <p:cNvPicPr>
            <a:picLocks noChangeAspect="1"/>
          </p:cNvPicPr>
          <p:nvPr/>
        </p:nvPicPr>
        <p:blipFill>
          <a:blip r:embed="rId3"/>
          <a:stretch>
            <a:fillRect/>
          </a:stretch>
        </p:blipFill>
        <p:spPr>
          <a:xfrm>
            <a:off x="7543800" y="0"/>
            <a:ext cx="4648200" cy="1660071"/>
          </a:xfrm>
          <a:prstGeom prst="rect">
            <a:avLst/>
          </a:prstGeom>
        </p:spPr>
      </p:pic>
      <p:pic>
        <p:nvPicPr>
          <p:cNvPr id="9" name="Picture 8">
            <a:extLst>
              <a:ext uri="{FF2B5EF4-FFF2-40B4-BE49-F238E27FC236}">
                <a16:creationId xmlns:a16="http://schemas.microsoft.com/office/drawing/2014/main" id="{908C93EF-E76C-5B46-9D24-E03715D7EB8D}"/>
              </a:ext>
            </a:extLst>
          </p:cNvPr>
          <p:cNvPicPr>
            <a:picLocks noChangeAspect="1"/>
          </p:cNvPicPr>
          <p:nvPr/>
        </p:nvPicPr>
        <p:blipFill>
          <a:blip r:embed="rId4"/>
          <a:stretch>
            <a:fillRect/>
          </a:stretch>
        </p:blipFill>
        <p:spPr>
          <a:xfrm>
            <a:off x="0" y="2103111"/>
            <a:ext cx="6442831" cy="4878143"/>
          </a:xfrm>
          <a:prstGeom prst="rect">
            <a:avLst/>
          </a:prstGeom>
        </p:spPr>
      </p:pic>
    </p:spTree>
    <p:extLst>
      <p:ext uri="{BB962C8B-B14F-4D97-AF65-F5344CB8AC3E}">
        <p14:creationId xmlns:p14="http://schemas.microsoft.com/office/powerpoint/2010/main" val="2109118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1270E63-32B7-B348-9562-8C4A6EA6BF33}"/>
              </a:ext>
            </a:extLst>
          </p:cNvPr>
          <p:cNvPicPr>
            <a:picLocks noChangeAspect="1"/>
          </p:cNvPicPr>
          <p:nvPr/>
        </p:nvPicPr>
        <p:blipFill>
          <a:blip r:embed="rId2"/>
          <a:stretch>
            <a:fillRect/>
          </a:stretch>
        </p:blipFill>
        <p:spPr>
          <a:xfrm>
            <a:off x="0" y="365125"/>
            <a:ext cx="4768103" cy="2678899"/>
          </a:xfrm>
          <a:prstGeom prst="rect">
            <a:avLst/>
          </a:prstGeom>
        </p:spPr>
      </p:pic>
      <p:sp>
        <p:nvSpPr>
          <p:cNvPr id="2" name="Title 1">
            <a:extLst>
              <a:ext uri="{FF2B5EF4-FFF2-40B4-BE49-F238E27FC236}">
                <a16:creationId xmlns:a16="http://schemas.microsoft.com/office/drawing/2014/main" id="{0B9F1126-8B14-3F4A-AC1F-EC99E7A1D965}"/>
              </a:ext>
            </a:extLst>
          </p:cNvPr>
          <p:cNvSpPr>
            <a:spLocks noGrp="1"/>
          </p:cNvSpPr>
          <p:nvPr>
            <p:ph type="title"/>
          </p:nvPr>
        </p:nvSpPr>
        <p:spPr/>
        <p:txBody>
          <a:bodyPr/>
          <a:lstStyle/>
          <a:p>
            <a:r>
              <a:rPr lang="en-GB" b="1" dirty="0"/>
              <a:t>Analysis</a:t>
            </a:r>
          </a:p>
        </p:txBody>
      </p:sp>
      <p:pic>
        <p:nvPicPr>
          <p:cNvPr id="6" name="Picture 5">
            <a:extLst>
              <a:ext uri="{FF2B5EF4-FFF2-40B4-BE49-F238E27FC236}">
                <a16:creationId xmlns:a16="http://schemas.microsoft.com/office/drawing/2014/main" id="{A095BB7A-F908-9D46-AEBF-DF7D5FCFBC09}"/>
              </a:ext>
            </a:extLst>
          </p:cNvPr>
          <p:cNvPicPr>
            <a:picLocks noChangeAspect="1"/>
          </p:cNvPicPr>
          <p:nvPr/>
        </p:nvPicPr>
        <p:blipFill>
          <a:blip r:embed="rId3"/>
          <a:stretch>
            <a:fillRect/>
          </a:stretch>
        </p:blipFill>
        <p:spPr>
          <a:xfrm>
            <a:off x="7543800" y="0"/>
            <a:ext cx="4648200" cy="1660071"/>
          </a:xfrm>
          <a:prstGeom prst="rect">
            <a:avLst/>
          </a:prstGeom>
        </p:spPr>
      </p:pic>
      <p:pic>
        <p:nvPicPr>
          <p:cNvPr id="9" name="Picture 8">
            <a:extLst>
              <a:ext uri="{FF2B5EF4-FFF2-40B4-BE49-F238E27FC236}">
                <a16:creationId xmlns:a16="http://schemas.microsoft.com/office/drawing/2014/main" id="{E2FD3961-FCC1-FD49-BBAF-D44F54576B55}"/>
              </a:ext>
            </a:extLst>
          </p:cNvPr>
          <p:cNvPicPr>
            <a:picLocks noChangeAspect="1"/>
          </p:cNvPicPr>
          <p:nvPr/>
        </p:nvPicPr>
        <p:blipFill>
          <a:blip r:embed="rId4"/>
          <a:stretch>
            <a:fillRect/>
          </a:stretch>
        </p:blipFill>
        <p:spPr>
          <a:xfrm>
            <a:off x="1" y="2291850"/>
            <a:ext cx="5889812" cy="3543923"/>
          </a:xfrm>
          <a:prstGeom prst="rect">
            <a:avLst/>
          </a:prstGeom>
        </p:spPr>
      </p:pic>
    </p:spTree>
    <p:extLst>
      <p:ext uri="{BB962C8B-B14F-4D97-AF65-F5344CB8AC3E}">
        <p14:creationId xmlns:p14="http://schemas.microsoft.com/office/powerpoint/2010/main" val="7375796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1270E63-32B7-B348-9562-8C4A6EA6BF33}"/>
              </a:ext>
            </a:extLst>
          </p:cNvPr>
          <p:cNvPicPr>
            <a:picLocks noChangeAspect="1"/>
          </p:cNvPicPr>
          <p:nvPr/>
        </p:nvPicPr>
        <p:blipFill>
          <a:blip r:embed="rId2"/>
          <a:stretch>
            <a:fillRect/>
          </a:stretch>
        </p:blipFill>
        <p:spPr>
          <a:xfrm>
            <a:off x="0" y="365125"/>
            <a:ext cx="4768103" cy="2678899"/>
          </a:xfrm>
          <a:prstGeom prst="rect">
            <a:avLst/>
          </a:prstGeom>
        </p:spPr>
      </p:pic>
      <p:sp>
        <p:nvSpPr>
          <p:cNvPr id="2" name="Title 1">
            <a:extLst>
              <a:ext uri="{FF2B5EF4-FFF2-40B4-BE49-F238E27FC236}">
                <a16:creationId xmlns:a16="http://schemas.microsoft.com/office/drawing/2014/main" id="{0B9F1126-8B14-3F4A-AC1F-EC99E7A1D965}"/>
              </a:ext>
            </a:extLst>
          </p:cNvPr>
          <p:cNvSpPr>
            <a:spLocks noGrp="1"/>
          </p:cNvSpPr>
          <p:nvPr>
            <p:ph type="title"/>
          </p:nvPr>
        </p:nvSpPr>
        <p:spPr/>
        <p:txBody>
          <a:bodyPr/>
          <a:lstStyle/>
          <a:p>
            <a:r>
              <a:rPr lang="en-GB" b="1" dirty="0"/>
              <a:t>Analysis</a:t>
            </a:r>
          </a:p>
        </p:txBody>
      </p:sp>
      <p:sp>
        <p:nvSpPr>
          <p:cNvPr id="5" name="TextBox 4">
            <a:extLst>
              <a:ext uri="{FF2B5EF4-FFF2-40B4-BE49-F238E27FC236}">
                <a16:creationId xmlns:a16="http://schemas.microsoft.com/office/drawing/2014/main" id="{482B760F-A103-8E42-AF24-9A78601C9C1A}"/>
              </a:ext>
            </a:extLst>
          </p:cNvPr>
          <p:cNvSpPr txBox="1"/>
          <p:nvPr/>
        </p:nvSpPr>
        <p:spPr>
          <a:xfrm>
            <a:off x="6159795" y="1380536"/>
            <a:ext cx="6032205" cy="5447645"/>
          </a:xfrm>
          <a:prstGeom prst="rect">
            <a:avLst/>
          </a:prstGeom>
          <a:noFill/>
        </p:spPr>
        <p:txBody>
          <a:bodyPr wrap="square" rtlCol="0">
            <a:spAutoFit/>
          </a:bodyPr>
          <a:lstStyle/>
          <a:p>
            <a:r>
              <a:rPr lang="en-GB" dirty="0"/>
              <a:t> </a:t>
            </a:r>
            <a:endParaRPr lang="en-CA" dirty="0"/>
          </a:p>
          <a:p>
            <a:r>
              <a:rPr lang="en-GB" dirty="0"/>
              <a:t>A framework for this assignment would be to write about the following: </a:t>
            </a:r>
            <a:endParaRPr lang="en-CA" dirty="0"/>
          </a:p>
          <a:p>
            <a:r>
              <a:rPr lang="en-GB" dirty="0"/>
              <a:t> </a:t>
            </a:r>
            <a:endParaRPr lang="en-CA" dirty="0"/>
          </a:p>
          <a:p>
            <a:pPr marL="285750" lvl="0" indent="-285750">
              <a:buFont typeface="Arial" panose="020B0604020202020204" pitchFamily="34" charset="0"/>
              <a:buChar char="•"/>
            </a:pPr>
            <a:r>
              <a:rPr lang="en-GB" dirty="0"/>
              <a:t>What was the question the reading was asking? </a:t>
            </a:r>
            <a:endParaRPr lang="en-CA" dirty="0"/>
          </a:p>
          <a:p>
            <a:pPr marL="285750" lvl="0" indent="-285750">
              <a:buFont typeface="Arial" panose="020B0604020202020204" pitchFamily="34" charset="0"/>
              <a:buChar char="•"/>
            </a:pPr>
            <a:r>
              <a:rPr lang="en-GB" dirty="0"/>
              <a:t>What did you originally think about it? </a:t>
            </a:r>
            <a:endParaRPr lang="en-CA" dirty="0"/>
          </a:p>
          <a:p>
            <a:pPr marL="285750" lvl="0" indent="-285750">
              <a:buFont typeface="Arial" panose="020B0604020202020204" pitchFamily="34" charset="0"/>
              <a:buChar char="•"/>
            </a:pPr>
            <a:r>
              <a:rPr lang="en-GB" dirty="0"/>
              <a:t>What did they do to study the question? </a:t>
            </a:r>
            <a:endParaRPr lang="en-CA" dirty="0"/>
          </a:p>
          <a:p>
            <a:pPr marL="285750" lvl="0" indent="-285750">
              <a:buFont typeface="Arial" panose="020B0604020202020204" pitchFamily="34" charset="0"/>
              <a:buChar char="•"/>
            </a:pPr>
            <a:r>
              <a:rPr lang="en-GB" dirty="0"/>
              <a:t>What did they find out? </a:t>
            </a:r>
            <a:endParaRPr lang="en-CA" dirty="0"/>
          </a:p>
          <a:p>
            <a:pPr marL="285750" lvl="0" indent="-285750">
              <a:buFont typeface="Arial" panose="020B0604020202020204" pitchFamily="34" charset="0"/>
              <a:buChar char="•"/>
            </a:pPr>
            <a:r>
              <a:rPr lang="en-GB" dirty="0"/>
              <a:t>Is this surprising? </a:t>
            </a:r>
            <a:endParaRPr lang="en-CA" dirty="0"/>
          </a:p>
          <a:p>
            <a:pPr marL="285750" lvl="0" indent="-285750">
              <a:buFont typeface="Arial" panose="020B0604020202020204" pitchFamily="34" charset="0"/>
              <a:buChar char="•"/>
            </a:pPr>
            <a:r>
              <a:rPr lang="en-GB" dirty="0"/>
              <a:t>What are they missing? </a:t>
            </a:r>
            <a:endParaRPr lang="en-CA" dirty="0"/>
          </a:p>
          <a:p>
            <a:pPr marL="285750" lvl="0" indent="-285750">
              <a:buFont typeface="Arial" panose="020B0604020202020204" pitchFamily="34" charset="0"/>
              <a:buChar char="•"/>
            </a:pPr>
            <a:r>
              <a:rPr lang="en-GB" dirty="0"/>
              <a:t>Are you sceptical? What are you sceptical of? </a:t>
            </a:r>
            <a:endParaRPr lang="en-CA" dirty="0"/>
          </a:p>
          <a:p>
            <a:pPr marL="285750" lvl="0" indent="-285750">
              <a:buFont typeface="Arial" panose="020B0604020202020204" pitchFamily="34" charset="0"/>
              <a:buChar char="•"/>
            </a:pPr>
            <a:r>
              <a:rPr lang="en-GB" dirty="0"/>
              <a:t>What didn’t you understand? </a:t>
            </a:r>
            <a:endParaRPr lang="en-CA" dirty="0"/>
          </a:p>
          <a:p>
            <a:pPr marL="285750" lvl="0" indent="-285750">
              <a:buFont typeface="Arial" panose="020B0604020202020204" pitchFamily="34" charset="0"/>
              <a:buChar char="•"/>
            </a:pPr>
            <a:r>
              <a:rPr lang="en-GB" dirty="0"/>
              <a:t>What questions would you ask? </a:t>
            </a:r>
            <a:endParaRPr lang="en-CA" dirty="0"/>
          </a:p>
          <a:p>
            <a:pPr marL="285750" lvl="0" indent="-285750">
              <a:buFont typeface="Arial" panose="020B0604020202020204" pitchFamily="34" charset="0"/>
              <a:buChar char="•"/>
            </a:pPr>
            <a:r>
              <a:rPr lang="en-GB" dirty="0"/>
              <a:t>What else would you like to know? </a:t>
            </a:r>
            <a:endParaRPr lang="en-CA" dirty="0"/>
          </a:p>
          <a:p>
            <a:pPr marL="285750" lvl="0" indent="-285750">
              <a:buFont typeface="Arial" panose="020B0604020202020204" pitchFamily="34" charset="0"/>
              <a:buChar char="•"/>
            </a:pPr>
            <a:r>
              <a:rPr lang="en-GB" dirty="0"/>
              <a:t>How do you think we could find this out? </a:t>
            </a:r>
            <a:endParaRPr lang="en-CA" dirty="0"/>
          </a:p>
          <a:p>
            <a:r>
              <a:rPr lang="en-GB" dirty="0"/>
              <a:t> </a:t>
            </a:r>
            <a:endParaRPr lang="en-CA" dirty="0"/>
          </a:p>
          <a:p>
            <a:r>
              <a:rPr lang="en-GB" dirty="0"/>
              <a:t>There is a two-side maximum on these assignments – ask questions, don’t be afraid to give opinions and ideas. Be bold. </a:t>
            </a:r>
            <a:endParaRPr lang="en-CA" dirty="0"/>
          </a:p>
          <a:p>
            <a:r>
              <a:rPr lang="en-CA" sz="2400" dirty="0"/>
              <a:t>  </a:t>
            </a:r>
            <a:endParaRPr lang="en-GB" sz="2400" dirty="0"/>
          </a:p>
        </p:txBody>
      </p:sp>
      <p:pic>
        <p:nvPicPr>
          <p:cNvPr id="6" name="Picture 5">
            <a:extLst>
              <a:ext uri="{FF2B5EF4-FFF2-40B4-BE49-F238E27FC236}">
                <a16:creationId xmlns:a16="http://schemas.microsoft.com/office/drawing/2014/main" id="{A095BB7A-F908-9D46-AEBF-DF7D5FCFBC09}"/>
              </a:ext>
            </a:extLst>
          </p:cNvPr>
          <p:cNvPicPr>
            <a:picLocks noChangeAspect="1"/>
          </p:cNvPicPr>
          <p:nvPr/>
        </p:nvPicPr>
        <p:blipFill>
          <a:blip r:embed="rId3"/>
          <a:stretch>
            <a:fillRect/>
          </a:stretch>
        </p:blipFill>
        <p:spPr>
          <a:xfrm>
            <a:off x="7543800" y="0"/>
            <a:ext cx="4648200" cy="1660071"/>
          </a:xfrm>
          <a:prstGeom prst="rect">
            <a:avLst/>
          </a:prstGeom>
        </p:spPr>
      </p:pic>
      <p:pic>
        <p:nvPicPr>
          <p:cNvPr id="9" name="Picture 8">
            <a:extLst>
              <a:ext uri="{FF2B5EF4-FFF2-40B4-BE49-F238E27FC236}">
                <a16:creationId xmlns:a16="http://schemas.microsoft.com/office/drawing/2014/main" id="{E2FD3961-FCC1-FD49-BBAF-D44F54576B55}"/>
              </a:ext>
            </a:extLst>
          </p:cNvPr>
          <p:cNvPicPr>
            <a:picLocks noChangeAspect="1"/>
          </p:cNvPicPr>
          <p:nvPr/>
        </p:nvPicPr>
        <p:blipFill>
          <a:blip r:embed="rId4"/>
          <a:stretch>
            <a:fillRect/>
          </a:stretch>
        </p:blipFill>
        <p:spPr>
          <a:xfrm>
            <a:off x="1" y="2291850"/>
            <a:ext cx="5889812" cy="3543923"/>
          </a:xfrm>
          <a:prstGeom prst="rect">
            <a:avLst/>
          </a:prstGeom>
        </p:spPr>
      </p:pic>
    </p:spTree>
    <p:extLst>
      <p:ext uri="{BB962C8B-B14F-4D97-AF65-F5344CB8AC3E}">
        <p14:creationId xmlns:p14="http://schemas.microsoft.com/office/powerpoint/2010/main" val="231469925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F1126-8B14-3F4A-AC1F-EC99E7A1D965}"/>
              </a:ext>
            </a:extLst>
          </p:cNvPr>
          <p:cNvSpPr>
            <a:spLocks noGrp="1"/>
          </p:cNvSpPr>
          <p:nvPr>
            <p:ph type="title"/>
          </p:nvPr>
        </p:nvSpPr>
        <p:spPr/>
        <p:txBody>
          <a:bodyPr/>
          <a:lstStyle/>
          <a:p>
            <a:r>
              <a:rPr lang="en-GB" b="1" dirty="0"/>
              <a:t>Communicate</a:t>
            </a:r>
          </a:p>
        </p:txBody>
      </p:sp>
      <p:sp>
        <p:nvSpPr>
          <p:cNvPr id="5" name="TextBox 4">
            <a:extLst>
              <a:ext uri="{FF2B5EF4-FFF2-40B4-BE49-F238E27FC236}">
                <a16:creationId xmlns:a16="http://schemas.microsoft.com/office/drawing/2014/main" id="{482B760F-A103-8E42-AF24-9A78601C9C1A}"/>
              </a:ext>
            </a:extLst>
          </p:cNvPr>
          <p:cNvSpPr txBox="1"/>
          <p:nvPr/>
        </p:nvSpPr>
        <p:spPr>
          <a:xfrm>
            <a:off x="335902" y="1655864"/>
            <a:ext cx="11174142" cy="738664"/>
          </a:xfrm>
          <a:prstGeom prst="rect">
            <a:avLst/>
          </a:prstGeom>
          <a:noFill/>
        </p:spPr>
        <p:txBody>
          <a:bodyPr wrap="square" rtlCol="0">
            <a:spAutoFit/>
          </a:bodyPr>
          <a:lstStyle/>
          <a:p>
            <a:r>
              <a:rPr lang="en-GB" dirty="0"/>
              <a:t> </a:t>
            </a:r>
            <a:endParaRPr lang="en-CA" dirty="0"/>
          </a:p>
          <a:p>
            <a:r>
              <a:rPr lang="en-CA" sz="2400" dirty="0"/>
              <a:t>  </a:t>
            </a:r>
            <a:endParaRPr lang="en-GB" sz="2400" dirty="0"/>
          </a:p>
        </p:txBody>
      </p:sp>
      <p:pic>
        <p:nvPicPr>
          <p:cNvPr id="6" name="Picture 5">
            <a:extLst>
              <a:ext uri="{FF2B5EF4-FFF2-40B4-BE49-F238E27FC236}">
                <a16:creationId xmlns:a16="http://schemas.microsoft.com/office/drawing/2014/main" id="{A095BB7A-F908-9D46-AEBF-DF7D5FCFBC09}"/>
              </a:ext>
            </a:extLst>
          </p:cNvPr>
          <p:cNvPicPr>
            <a:picLocks noChangeAspect="1"/>
          </p:cNvPicPr>
          <p:nvPr/>
        </p:nvPicPr>
        <p:blipFill>
          <a:blip r:embed="rId2"/>
          <a:stretch>
            <a:fillRect/>
          </a:stretch>
        </p:blipFill>
        <p:spPr>
          <a:xfrm>
            <a:off x="7543800" y="0"/>
            <a:ext cx="4648200" cy="1660071"/>
          </a:xfrm>
          <a:prstGeom prst="rect">
            <a:avLst/>
          </a:prstGeom>
        </p:spPr>
      </p:pic>
    </p:spTree>
    <p:extLst>
      <p:ext uri="{BB962C8B-B14F-4D97-AF65-F5344CB8AC3E}">
        <p14:creationId xmlns:p14="http://schemas.microsoft.com/office/powerpoint/2010/main" val="34042512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F1126-8B14-3F4A-AC1F-EC99E7A1D965}"/>
              </a:ext>
            </a:extLst>
          </p:cNvPr>
          <p:cNvSpPr>
            <a:spLocks noGrp="1"/>
          </p:cNvSpPr>
          <p:nvPr>
            <p:ph type="title"/>
          </p:nvPr>
        </p:nvSpPr>
        <p:spPr/>
        <p:txBody>
          <a:bodyPr/>
          <a:lstStyle/>
          <a:p>
            <a:r>
              <a:rPr lang="en-GB" b="1" dirty="0"/>
              <a:t>Plan</a:t>
            </a:r>
          </a:p>
        </p:txBody>
      </p:sp>
      <p:sp>
        <p:nvSpPr>
          <p:cNvPr id="4" name="TextBox 3">
            <a:extLst>
              <a:ext uri="{FF2B5EF4-FFF2-40B4-BE49-F238E27FC236}">
                <a16:creationId xmlns:a16="http://schemas.microsoft.com/office/drawing/2014/main" id="{159EAF69-5264-9B4E-9E66-41517FE8F4E8}"/>
              </a:ext>
            </a:extLst>
          </p:cNvPr>
          <p:cNvSpPr txBox="1"/>
          <p:nvPr/>
        </p:nvSpPr>
        <p:spPr>
          <a:xfrm>
            <a:off x="335902" y="6494106"/>
            <a:ext cx="11017898" cy="369332"/>
          </a:xfrm>
          <a:prstGeom prst="rect">
            <a:avLst/>
          </a:prstGeom>
          <a:noFill/>
        </p:spPr>
        <p:txBody>
          <a:bodyPr wrap="square" rtlCol="0">
            <a:spAutoFit/>
          </a:bodyPr>
          <a:lstStyle/>
          <a:p>
            <a:pPr algn="ctr"/>
            <a:r>
              <a:rPr lang="en-GB" dirty="0"/>
              <a:t>LN2019 		Think Like A Scientist	W1</a:t>
            </a:r>
          </a:p>
        </p:txBody>
      </p:sp>
      <p:sp>
        <p:nvSpPr>
          <p:cNvPr id="3" name="TextBox 2">
            <a:extLst>
              <a:ext uri="{FF2B5EF4-FFF2-40B4-BE49-F238E27FC236}">
                <a16:creationId xmlns:a16="http://schemas.microsoft.com/office/drawing/2014/main" id="{9B0F63A4-0B4A-A44F-9F25-E94C75286340}"/>
              </a:ext>
            </a:extLst>
          </p:cNvPr>
          <p:cNvSpPr txBox="1"/>
          <p:nvPr/>
        </p:nvSpPr>
        <p:spPr>
          <a:xfrm>
            <a:off x="639872" y="1314925"/>
            <a:ext cx="11494109" cy="5539978"/>
          </a:xfrm>
          <a:prstGeom prst="rect">
            <a:avLst/>
          </a:prstGeom>
          <a:noFill/>
        </p:spPr>
        <p:txBody>
          <a:bodyPr wrap="none" rtlCol="0">
            <a:spAutoFit/>
          </a:bodyPr>
          <a:lstStyle/>
          <a:p>
            <a:r>
              <a:rPr lang="en-GB" sz="2800" b="1" dirty="0"/>
              <a:t>Week 1</a:t>
            </a:r>
            <a:r>
              <a:rPr lang="en-GB" sz="2800" dirty="0"/>
              <a:t> (22/1/19): 	</a:t>
            </a:r>
            <a:r>
              <a:rPr lang="en-GB" sz="2800" i="1" dirty="0"/>
              <a:t>The Science of Sleep (health and wellbeing)</a:t>
            </a:r>
            <a:endParaRPr lang="en-CA" sz="2800" dirty="0"/>
          </a:p>
          <a:p>
            <a:r>
              <a:rPr lang="en-GB" sz="2800" b="1" dirty="0"/>
              <a:t>Week 2</a:t>
            </a:r>
            <a:r>
              <a:rPr lang="en-GB" sz="2800" dirty="0"/>
              <a:t> (29/1/19): 	</a:t>
            </a:r>
            <a:r>
              <a:rPr lang="en-GB" sz="2800" i="1" dirty="0"/>
              <a:t>The Atmosphere (climate change, air quality)</a:t>
            </a:r>
            <a:endParaRPr lang="en-CA" sz="2800" dirty="0"/>
          </a:p>
          <a:p>
            <a:r>
              <a:rPr lang="en-GB" sz="2800" b="1" dirty="0"/>
              <a:t>Week 3</a:t>
            </a:r>
            <a:r>
              <a:rPr lang="en-GB" sz="2800" dirty="0"/>
              <a:t> (5/2/19): 		</a:t>
            </a:r>
            <a:r>
              <a:rPr lang="en-GB" sz="2800" i="1" dirty="0"/>
              <a:t>Geoscience (earthquakes, volcanoes, plate tectonics)</a:t>
            </a:r>
            <a:endParaRPr lang="en-CA" sz="2800" dirty="0"/>
          </a:p>
          <a:p>
            <a:r>
              <a:rPr lang="en-GB" sz="2800" b="1" dirty="0"/>
              <a:t>Week 4</a:t>
            </a:r>
            <a:r>
              <a:rPr lang="en-GB" sz="2800" dirty="0"/>
              <a:t> (12/2/19): 	</a:t>
            </a:r>
            <a:r>
              <a:rPr lang="en-GB" sz="2800" i="1" dirty="0"/>
              <a:t>Space Missions (Mars and beyond)</a:t>
            </a:r>
            <a:endParaRPr lang="en-CA" sz="2800" dirty="0"/>
          </a:p>
          <a:p>
            <a:r>
              <a:rPr lang="en-GB" sz="2800" b="1" dirty="0"/>
              <a:t>Week 5</a:t>
            </a:r>
            <a:r>
              <a:rPr lang="en-GB" sz="2800" dirty="0"/>
              <a:t> (19/2/19): 	</a:t>
            </a:r>
            <a:r>
              <a:rPr lang="en-GB" sz="2800" i="1" dirty="0"/>
              <a:t>The Universe (what is left to discover)</a:t>
            </a:r>
            <a:endParaRPr lang="en-CA" sz="2800" dirty="0"/>
          </a:p>
          <a:p>
            <a:r>
              <a:rPr lang="en-GB" sz="2800" b="1" dirty="0"/>
              <a:t>Week 6</a:t>
            </a:r>
            <a:r>
              <a:rPr lang="en-GB" sz="2800" dirty="0"/>
              <a:t> (26/2/19): 	*</a:t>
            </a:r>
            <a:r>
              <a:rPr lang="en-GB" sz="2800" i="1" dirty="0"/>
              <a:t>Guest Speaker*</a:t>
            </a:r>
            <a:endParaRPr lang="en-CA" sz="2800" dirty="0"/>
          </a:p>
          <a:p>
            <a:r>
              <a:rPr lang="en-GB" sz="2800" b="1" dirty="0"/>
              <a:t>Week 7</a:t>
            </a:r>
            <a:r>
              <a:rPr lang="en-GB" sz="2800" dirty="0"/>
              <a:t> (5/3/19): 		</a:t>
            </a:r>
            <a:r>
              <a:rPr lang="en-GB" sz="2800" i="1" dirty="0"/>
              <a:t>Final presentations and round-up</a:t>
            </a:r>
            <a:endParaRPr lang="en-CA" sz="2800" dirty="0"/>
          </a:p>
          <a:p>
            <a:r>
              <a:rPr lang="en-GB" sz="2800" dirty="0"/>
              <a:t> </a:t>
            </a:r>
            <a:endParaRPr lang="en-CA" sz="2800" dirty="0"/>
          </a:p>
          <a:p>
            <a:r>
              <a:rPr lang="en-GB" sz="2800" b="1" dirty="0"/>
              <a:t>Weekly setup: </a:t>
            </a:r>
            <a:endParaRPr lang="en-CA" sz="2800" dirty="0"/>
          </a:p>
          <a:p>
            <a:r>
              <a:rPr lang="en-GB" sz="2800" i="1" dirty="0">
                <a:solidFill>
                  <a:srgbClr val="7030A0"/>
                </a:solidFill>
              </a:rPr>
              <a:t>Understanding</a:t>
            </a:r>
            <a:r>
              <a:rPr lang="en-GB" sz="2800" i="1" dirty="0"/>
              <a:t>: </a:t>
            </a:r>
            <a:r>
              <a:rPr lang="en-GB" sz="2800" dirty="0"/>
              <a:t>We’ll learn about a science topic each week.</a:t>
            </a:r>
            <a:endParaRPr lang="en-CA" sz="2800" dirty="0"/>
          </a:p>
          <a:p>
            <a:r>
              <a:rPr lang="en-GB" sz="2800" i="1" dirty="0">
                <a:solidFill>
                  <a:srgbClr val="7030A0"/>
                </a:solidFill>
              </a:rPr>
              <a:t>Analysing</a:t>
            </a:r>
            <a:r>
              <a:rPr lang="en-GB" sz="2800" i="1" dirty="0"/>
              <a:t>: </a:t>
            </a:r>
            <a:r>
              <a:rPr lang="en-GB" sz="2800" dirty="0"/>
              <a:t>We’ll study an article and see what else we need to know. </a:t>
            </a:r>
            <a:endParaRPr lang="en-CA" sz="2800" dirty="0"/>
          </a:p>
          <a:p>
            <a:r>
              <a:rPr lang="en-GB" sz="2800" i="1" dirty="0">
                <a:solidFill>
                  <a:srgbClr val="7030A0"/>
                </a:solidFill>
              </a:rPr>
              <a:t>Communicating</a:t>
            </a:r>
            <a:r>
              <a:rPr lang="en-GB" sz="2800" i="1" dirty="0"/>
              <a:t>: </a:t>
            </a:r>
            <a:r>
              <a:rPr lang="en-GB" sz="2800" dirty="0"/>
              <a:t>We will learn how to present ideas to others.</a:t>
            </a:r>
            <a:endParaRPr lang="en-CA" sz="2800" dirty="0"/>
          </a:p>
          <a:p>
            <a:endParaRPr lang="en-GB" dirty="0"/>
          </a:p>
        </p:txBody>
      </p:sp>
    </p:spTree>
    <p:extLst>
      <p:ext uri="{BB962C8B-B14F-4D97-AF65-F5344CB8AC3E}">
        <p14:creationId xmlns:p14="http://schemas.microsoft.com/office/powerpoint/2010/main" val="14554862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Geoscience</a:t>
            </a:r>
          </a:p>
        </p:txBody>
      </p:sp>
      <p:sp>
        <p:nvSpPr>
          <p:cNvPr id="3" name="Content Placeholder 2">
            <a:extLst>
              <a:ext uri="{FF2B5EF4-FFF2-40B4-BE49-F238E27FC236}">
                <a16:creationId xmlns:a16="http://schemas.microsoft.com/office/drawing/2014/main" id="{28BA5403-F0E4-AC49-BABD-D5E17F6B0AA3}"/>
              </a:ext>
            </a:extLst>
          </p:cNvPr>
          <p:cNvSpPr>
            <a:spLocks noGrp="1"/>
          </p:cNvSpPr>
          <p:nvPr>
            <p:ph idx="1"/>
          </p:nvPr>
        </p:nvSpPr>
        <p:spPr/>
        <p:txBody>
          <a:bodyPr/>
          <a:lstStyle/>
          <a:p>
            <a:endParaRPr lang="en-GB"/>
          </a:p>
        </p:txBody>
      </p:sp>
      <p:graphicFrame>
        <p:nvGraphicFramePr>
          <p:cNvPr id="4" name="Content Placeholder 5">
            <a:extLst>
              <a:ext uri="{FF2B5EF4-FFF2-40B4-BE49-F238E27FC236}">
                <a16:creationId xmlns:a16="http://schemas.microsoft.com/office/drawing/2014/main" id="{852F9182-B2D6-4541-BBF0-C5F371F9D6C7}"/>
              </a:ext>
            </a:extLst>
          </p:cNvPr>
          <p:cNvGraphicFramePr>
            <a:graphicFrameLocks/>
          </p:cNvGraphicFramePr>
          <p:nvPr>
            <p:extLst>
              <p:ext uri="{D42A27DB-BD31-4B8C-83A1-F6EECF244321}">
                <p14:modId xmlns:p14="http://schemas.microsoft.com/office/powerpoint/2010/main" val="147983203"/>
              </p:ext>
            </p:extLst>
          </p:nvPr>
        </p:nvGraphicFramePr>
        <p:xfrm>
          <a:off x="3191425" y="1825625"/>
          <a:ext cx="5777753" cy="4820920"/>
        </p:xfrm>
        <a:graphic>
          <a:graphicData uri="http://schemas.openxmlformats.org/drawingml/2006/table">
            <a:tbl>
              <a:tblPr firstRow="1" bandRow="1">
                <a:tableStyleId>{5C22544A-7EE6-4342-B048-85BDC9FD1C3A}</a:tableStyleId>
              </a:tblPr>
              <a:tblGrid>
                <a:gridCol w="2173941">
                  <a:extLst>
                    <a:ext uri="{9D8B030D-6E8A-4147-A177-3AD203B41FA5}">
                      <a16:colId xmlns:a16="http://schemas.microsoft.com/office/drawing/2014/main" val="122078745"/>
                    </a:ext>
                  </a:extLst>
                </a:gridCol>
                <a:gridCol w="3603812">
                  <a:extLst>
                    <a:ext uri="{9D8B030D-6E8A-4147-A177-3AD203B41FA5}">
                      <a16:colId xmlns:a16="http://schemas.microsoft.com/office/drawing/2014/main" val="3556866431"/>
                    </a:ext>
                  </a:extLst>
                </a:gridCol>
              </a:tblGrid>
              <a:tr h="370840">
                <a:tc>
                  <a:txBody>
                    <a:bodyPr/>
                    <a:lstStyle/>
                    <a:p>
                      <a:r>
                        <a:rPr lang="en-GB" dirty="0"/>
                        <a:t>Time</a:t>
                      </a:r>
                    </a:p>
                  </a:txBody>
                  <a:tcPr/>
                </a:tc>
                <a:tc>
                  <a:txBody>
                    <a:bodyPr/>
                    <a:lstStyle/>
                    <a:p>
                      <a:r>
                        <a:rPr lang="en-GB" dirty="0"/>
                        <a:t>Activity</a:t>
                      </a:r>
                    </a:p>
                  </a:txBody>
                  <a:tcPr/>
                </a:tc>
                <a:extLst>
                  <a:ext uri="{0D108BD9-81ED-4DB2-BD59-A6C34878D82A}">
                    <a16:rowId xmlns:a16="http://schemas.microsoft.com/office/drawing/2014/main" val="3953179157"/>
                  </a:ext>
                </a:extLst>
              </a:tr>
              <a:tr h="370840">
                <a:tc>
                  <a:txBody>
                    <a:bodyPr/>
                    <a:lstStyle/>
                    <a:p>
                      <a:r>
                        <a:rPr lang="en-GB" dirty="0"/>
                        <a:t>Arrive at 8:00 am </a:t>
                      </a:r>
                    </a:p>
                  </a:txBody>
                  <a:tcPr/>
                </a:tc>
                <a:tc>
                  <a:txBody>
                    <a:bodyPr/>
                    <a:lstStyle/>
                    <a:p>
                      <a:endParaRPr lang="en-GB"/>
                    </a:p>
                  </a:txBody>
                  <a:tcPr/>
                </a:tc>
                <a:extLst>
                  <a:ext uri="{0D108BD9-81ED-4DB2-BD59-A6C34878D82A}">
                    <a16:rowId xmlns:a16="http://schemas.microsoft.com/office/drawing/2014/main" val="2015308642"/>
                  </a:ext>
                </a:extLst>
              </a:tr>
              <a:tr h="370840">
                <a:tc>
                  <a:txBody>
                    <a:bodyPr/>
                    <a:lstStyle/>
                    <a:p>
                      <a:r>
                        <a:rPr lang="en-GB" dirty="0"/>
                        <a:t>8:45 – 9:00 am</a:t>
                      </a:r>
                    </a:p>
                  </a:txBody>
                  <a:tcPr/>
                </a:tc>
                <a:tc>
                  <a:txBody>
                    <a:bodyPr/>
                    <a:lstStyle/>
                    <a:p>
                      <a:r>
                        <a:rPr lang="en-GB" dirty="0"/>
                        <a:t>Recap on climate</a:t>
                      </a:r>
                    </a:p>
                  </a:txBody>
                  <a:tcPr/>
                </a:tc>
                <a:extLst>
                  <a:ext uri="{0D108BD9-81ED-4DB2-BD59-A6C34878D82A}">
                    <a16:rowId xmlns:a16="http://schemas.microsoft.com/office/drawing/2014/main" val="86076115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9:00 – 9:15 am</a:t>
                      </a:r>
                    </a:p>
                  </a:txBody>
                  <a:tcPr/>
                </a:tc>
                <a:tc>
                  <a:txBody>
                    <a:bodyPr/>
                    <a:lstStyle/>
                    <a:p>
                      <a:r>
                        <a:rPr lang="en-GB" dirty="0"/>
                        <a:t>What do we know about the Earth?</a:t>
                      </a:r>
                    </a:p>
                  </a:txBody>
                  <a:tcPr/>
                </a:tc>
                <a:extLst>
                  <a:ext uri="{0D108BD9-81ED-4DB2-BD59-A6C34878D82A}">
                    <a16:rowId xmlns:a16="http://schemas.microsoft.com/office/drawing/2014/main" val="39824935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9:15 – 9:30 am</a:t>
                      </a:r>
                    </a:p>
                  </a:txBody>
                  <a:tcPr/>
                </a:tc>
                <a:tc>
                  <a:txBody>
                    <a:bodyPr/>
                    <a:lstStyle/>
                    <a:p>
                      <a:r>
                        <a:rPr lang="en-GB" dirty="0"/>
                        <a:t>Earth interior and plate tectonics*</a:t>
                      </a:r>
                    </a:p>
                  </a:txBody>
                  <a:tcPr/>
                </a:tc>
                <a:extLst>
                  <a:ext uri="{0D108BD9-81ED-4DB2-BD59-A6C34878D82A}">
                    <a16:rowId xmlns:a16="http://schemas.microsoft.com/office/drawing/2014/main" val="299522096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9:30 – 9:45 am</a:t>
                      </a:r>
                    </a:p>
                  </a:txBody>
                  <a:tcPr/>
                </a:tc>
                <a:tc>
                  <a:txBody>
                    <a:bodyPr/>
                    <a:lstStyle/>
                    <a:p>
                      <a:r>
                        <a:rPr lang="en-GB" dirty="0"/>
                        <a:t>Supercontinents* and fossils</a:t>
                      </a:r>
                    </a:p>
                  </a:txBody>
                  <a:tcPr/>
                </a:tc>
                <a:extLst>
                  <a:ext uri="{0D108BD9-81ED-4DB2-BD59-A6C34878D82A}">
                    <a16:rowId xmlns:a16="http://schemas.microsoft.com/office/drawing/2014/main" val="92554149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9:45 – 10:00 am</a:t>
                      </a:r>
                    </a:p>
                  </a:txBody>
                  <a:tcPr/>
                </a:tc>
                <a:tc>
                  <a:txBody>
                    <a:bodyPr/>
                    <a:lstStyle/>
                    <a:p>
                      <a:r>
                        <a:rPr lang="en-GB" dirty="0"/>
                        <a:t>Types of volcanoes</a:t>
                      </a:r>
                    </a:p>
                  </a:txBody>
                  <a:tcPr/>
                </a:tc>
                <a:extLst>
                  <a:ext uri="{0D108BD9-81ED-4DB2-BD59-A6C34878D82A}">
                    <a16:rowId xmlns:a16="http://schemas.microsoft.com/office/drawing/2014/main" val="118698316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10:00 – 10:15 am</a:t>
                      </a:r>
                    </a:p>
                  </a:txBody>
                  <a:tcPr/>
                </a:tc>
                <a:tc>
                  <a:txBody>
                    <a:bodyPr/>
                    <a:lstStyle/>
                    <a:p>
                      <a:r>
                        <a:rPr lang="en-GB" b="1" dirty="0"/>
                        <a:t>Coffee break</a:t>
                      </a:r>
                    </a:p>
                  </a:txBody>
                  <a:tcPr/>
                </a:tc>
                <a:extLst>
                  <a:ext uri="{0D108BD9-81ED-4DB2-BD59-A6C34878D82A}">
                    <a16:rowId xmlns:a16="http://schemas.microsoft.com/office/drawing/2014/main" val="166725248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10:15 – 10:30 am</a:t>
                      </a:r>
                    </a:p>
                  </a:txBody>
                  <a:tcPr/>
                </a:tc>
                <a:tc>
                  <a:txBody>
                    <a:bodyPr/>
                    <a:lstStyle/>
                    <a:p>
                      <a:r>
                        <a:rPr lang="en-GB" dirty="0"/>
                        <a:t>Case studies: volcanoes</a:t>
                      </a:r>
                    </a:p>
                  </a:txBody>
                  <a:tcPr/>
                </a:tc>
                <a:extLst>
                  <a:ext uri="{0D108BD9-81ED-4DB2-BD59-A6C34878D82A}">
                    <a16:rowId xmlns:a16="http://schemas.microsoft.com/office/drawing/2014/main" val="270727499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10:30 – 10:45 am</a:t>
                      </a:r>
                    </a:p>
                  </a:txBody>
                  <a:tcPr/>
                </a:tc>
                <a:tc>
                  <a:txBody>
                    <a:bodyPr/>
                    <a:lstStyle/>
                    <a:p>
                      <a:r>
                        <a:rPr lang="en-GB" dirty="0"/>
                        <a:t>Earthquakes*</a:t>
                      </a:r>
                    </a:p>
                  </a:txBody>
                  <a:tcPr/>
                </a:tc>
                <a:extLst>
                  <a:ext uri="{0D108BD9-81ED-4DB2-BD59-A6C34878D82A}">
                    <a16:rowId xmlns:a16="http://schemas.microsoft.com/office/drawing/2014/main" val="102463037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10:45 – 11:00 am</a:t>
                      </a:r>
                    </a:p>
                  </a:txBody>
                  <a:tcPr/>
                </a:tc>
                <a:tc>
                  <a:txBody>
                    <a:bodyPr/>
                    <a:lstStyle/>
                    <a:p>
                      <a:r>
                        <a:rPr lang="en-GB" dirty="0"/>
                        <a:t>Case studies: earthquakes</a:t>
                      </a:r>
                    </a:p>
                  </a:txBody>
                  <a:tcPr/>
                </a:tc>
                <a:extLst>
                  <a:ext uri="{0D108BD9-81ED-4DB2-BD59-A6C34878D82A}">
                    <a16:rowId xmlns:a16="http://schemas.microsoft.com/office/drawing/2014/main" val="119279070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11:00 – 11:15 am</a:t>
                      </a:r>
                    </a:p>
                  </a:txBody>
                  <a:tcPr/>
                </a:tc>
                <a:tc>
                  <a:txBody>
                    <a:bodyPr/>
                    <a:lstStyle/>
                    <a:p>
                      <a:r>
                        <a:rPr lang="en-GB" dirty="0"/>
                        <a:t>Wrap up &amp; homework description </a:t>
                      </a:r>
                    </a:p>
                  </a:txBody>
                  <a:tcPr/>
                </a:tc>
                <a:extLst>
                  <a:ext uri="{0D108BD9-81ED-4DB2-BD59-A6C34878D82A}">
                    <a16:rowId xmlns:a16="http://schemas.microsoft.com/office/drawing/2014/main" val="161476368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Leave at 11:30 am </a:t>
                      </a:r>
                    </a:p>
                  </a:txBody>
                  <a:tcPr/>
                </a:tc>
                <a:tc>
                  <a:txBody>
                    <a:bodyPr/>
                    <a:lstStyle/>
                    <a:p>
                      <a:endParaRPr lang="en-GB" dirty="0"/>
                    </a:p>
                  </a:txBody>
                  <a:tcPr/>
                </a:tc>
                <a:extLst>
                  <a:ext uri="{0D108BD9-81ED-4DB2-BD59-A6C34878D82A}">
                    <a16:rowId xmlns:a16="http://schemas.microsoft.com/office/drawing/2014/main" val="4060894337"/>
                  </a:ext>
                </a:extLst>
              </a:tr>
            </a:tbl>
          </a:graphicData>
        </a:graphic>
      </p:graphicFrame>
    </p:spTree>
    <p:extLst>
      <p:ext uri="{BB962C8B-B14F-4D97-AF65-F5344CB8AC3E}">
        <p14:creationId xmlns:p14="http://schemas.microsoft.com/office/powerpoint/2010/main" val="178365240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Geoscience</a:t>
            </a:r>
          </a:p>
        </p:txBody>
      </p:sp>
      <p:pic>
        <p:nvPicPr>
          <p:cNvPr id="5" name="Picture 4">
            <a:extLst>
              <a:ext uri="{FF2B5EF4-FFF2-40B4-BE49-F238E27FC236}">
                <a16:creationId xmlns:a16="http://schemas.microsoft.com/office/drawing/2014/main" id="{2978E9C0-43DC-7042-AC50-86DA43CABEB0}"/>
              </a:ext>
            </a:extLst>
          </p:cNvPr>
          <p:cNvPicPr>
            <a:picLocks noChangeAspect="1"/>
          </p:cNvPicPr>
          <p:nvPr/>
        </p:nvPicPr>
        <p:blipFill>
          <a:blip r:embed="rId2"/>
          <a:stretch>
            <a:fillRect/>
          </a:stretch>
        </p:blipFill>
        <p:spPr>
          <a:xfrm>
            <a:off x="6134100" y="247650"/>
            <a:ext cx="6057900" cy="6362700"/>
          </a:xfrm>
          <a:prstGeom prst="rect">
            <a:avLst/>
          </a:prstGeom>
        </p:spPr>
      </p:pic>
      <p:pic>
        <p:nvPicPr>
          <p:cNvPr id="7" name="Picture 6">
            <a:extLst>
              <a:ext uri="{FF2B5EF4-FFF2-40B4-BE49-F238E27FC236}">
                <a16:creationId xmlns:a16="http://schemas.microsoft.com/office/drawing/2014/main" id="{6A686213-436D-294E-90B5-ECD31FF7D86A}"/>
              </a:ext>
            </a:extLst>
          </p:cNvPr>
          <p:cNvPicPr>
            <a:picLocks noChangeAspect="1"/>
          </p:cNvPicPr>
          <p:nvPr/>
        </p:nvPicPr>
        <p:blipFill>
          <a:blip r:embed="rId3"/>
          <a:stretch>
            <a:fillRect/>
          </a:stretch>
        </p:blipFill>
        <p:spPr>
          <a:xfrm>
            <a:off x="754982" y="0"/>
            <a:ext cx="5462337" cy="6858000"/>
          </a:xfrm>
          <a:prstGeom prst="rect">
            <a:avLst/>
          </a:prstGeom>
        </p:spPr>
      </p:pic>
    </p:spTree>
    <p:extLst>
      <p:ext uri="{BB962C8B-B14F-4D97-AF65-F5344CB8AC3E}">
        <p14:creationId xmlns:p14="http://schemas.microsoft.com/office/powerpoint/2010/main" val="387844475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Geoscience</a:t>
            </a:r>
          </a:p>
        </p:txBody>
      </p:sp>
      <p:pic>
        <p:nvPicPr>
          <p:cNvPr id="5" name="Picture 4">
            <a:extLst>
              <a:ext uri="{FF2B5EF4-FFF2-40B4-BE49-F238E27FC236}">
                <a16:creationId xmlns:a16="http://schemas.microsoft.com/office/drawing/2014/main" id="{F3D6678F-2F2D-1546-A9FA-38C36C83576B}"/>
              </a:ext>
            </a:extLst>
          </p:cNvPr>
          <p:cNvPicPr>
            <a:picLocks noChangeAspect="1"/>
          </p:cNvPicPr>
          <p:nvPr/>
        </p:nvPicPr>
        <p:blipFill>
          <a:blip r:embed="rId2"/>
          <a:stretch>
            <a:fillRect/>
          </a:stretch>
        </p:blipFill>
        <p:spPr>
          <a:xfrm>
            <a:off x="1658059" y="1324303"/>
            <a:ext cx="8744435" cy="5306685"/>
          </a:xfrm>
          <a:prstGeom prst="rect">
            <a:avLst/>
          </a:prstGeom>
        </p:spPr>
      </p:pic>
    </p:spTree>
    <p:extLst>
      <p:ext uri="{BB962C8B-B14F-4D97-AF65-F5344CB8AC3E}">
        <p14:creationId xmlns:p14="http://schemas.microsoft.com/office/powerpoint/2010/main" val="137233738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F4874EF-989C-E841-A53A-291E251F4AC6}"/>
              </a:ext>
            </a:extLst>
          </p:cNvPr>
          <p:cNvPicPr>
            <a:picLocks noChangeAspect="1"/>
          </p:cNvPicPr>
          <p:nvPr/>
        </p:nvPicPr>
        <p:blipFill>
          <a:blip r:embed="rId2"/>
          <a:stretch>
            <a:fillRect/>
          </a:stretch>
        </p:blipFill>
        <p:spPr>
          <a:xfrm>
            <a:off x="0" y="815939"/>
            <a:ext cx="4768103" cy="2678899"/>
          </a:xfrm>
          <a:prstGeom prst="rect">
            <a:avLst/>
          </a:prstGeom>
        </p:spPr>
      </p:pic>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Homework</a:t>
            </a:r>
          </a:p>
        </p:txBody>
      </p:sp>
      <p:pic>
        <p:nvPicPr>
          <p:cNvPr id="4" name="Picture 3">
            <a:extLst>
              <a:ext uri="{FF2B5EF4-FFF2-40B4-BE49-F238E27FC236}">
                <a16:creationId xmlns:a16="http://schemas.microsoft.com/office/drawing/2014/main" id="{3EE01FE8-FE8C-4A42-BC1D-155873B57FEC}"/>
              </a:ext>
            </a:extLst>
          </p:cNvPr>
          <p:cNvPicPr>
            <a:picLocks noChangeAspect="1"/>
          </p:cNvPicPr>
          <p:nvPr/>
        </p:nvPicPr>
        <p:blipFill>
          <a:blip r:embed="rId3"/>
          <a:stretch>
            <a:fillRect/>
          </a:stretch>
        </p:blipFill>
        <p:spPr>
          <a:xfrm>
            <a:off x="7543800" y="0"/>
            <a:ext cx="4648200" cy="1660071"/>
          </a:xfrm>
          <a:prstGeom prst="rect">
            <a:avLst/>
          </a:prstGeom>
        </p:spPr>
      </p:pic>
      <p:pic>
        <p:nvPicPr>
          <p:cNvPr id="5" name="Picture 4">
            <a:extLst>
              <a:ext uri="{FF2B5EF4-FFF2-40B4-BE49-F238E27FC236}">
                <a16:creationId xmlns:a16="http://schemas.microsoft.com/office/drawing/2014/main" id="{2B3494FF-CBA9-D843-8575-72A13FE0707B}"/>
              </a:ext>
            </a:extLst>
          </p:cNvPr>
          <p:cNvPicPr>
            <a:picLocks noChangeAspect="1"/>
          </p:cNvPicPr>
          <p:nvPr/>
        </p:nvPicPr>
        <p:blipFill>
          <a:blip r:embed="rId4"/>
          <a:stretch>
            <a:fillRect/>
          </a:stretch>
        </p:blipFill>
        <p:spPr>
          <a:xfrm>
            <a:off x="0" y="1649928"/>
            <a:ext cx="6580230" cy="5204032"/>
          </a:xfrm>
          <a:prstGeom prst="rect">
            <a:avLst/>
          </a:prstGeom>
        </p:spPr>
      </p:pic>
      <p:sp>
        <p:nvSpPr>
          <p:cNvPr id="8" name="TextBox 7">
            <a:extLst>
              <a:ext uri="{FF2B5EF4-FFF2-40B4-BE49-F238E27FC236}">
                <a16:creationId xmlns:a16="http://schemas.microsoft.com/office/drawing/2014/main" id="{8D88B269-8553-614D-828B-1312A69BBDFF}"/>
              </a:ext>
            </a:extLst>
          </p:cNvPr>
          <p:cNvSpPr txBox="1"/>
          <p:nvPr/>
        </p:nvSpPr>
        <p:spPr>
          <a:xfrm>
            <a:off x="6159795" y="1380536"/>
            <a:ext cx="6032205" cy="5447645"/>
          </a:xfrm>
          <a:prstGeom prst="rect">
            <a:avLst/>
          </a:prstGeom>
          <a:noFill/>
        </p:spPr>
        <p:txBody>
          <a:bodyPr wrap="square" rtlCol="0">
            <a:spAutoFit/>
          </a:bodyPr>
          <a:lstStyle/>
          <a:p>
            <a:r>
              <a:rPr lang="en-GB" dirty="0"/>
              <a:t> </a:t>
            </a:r>
            <a:endParaRPr lang="en-CA" dirty="0"/>
          </a:p>
          <a:p>
            <a:r>
              <a:rPr lang="en-GB" dirty="0"/>
              <a:t>A framework for this assignment would be to write about the following: </a:t>
            </a:r>
            <a:endParaRPr lang="en-CA" dirty="0"/>
          </a:p>
          <a:p>
            <a:r>
              <a:rPr lang="en-GB" dirty="0"/>
              <a:t> </a:t>
            </a:r>
            <a:endParaRPr lang="en-CA" dirty="0"/>
          </a:p>
          <a:p>
            <a:pPr marL="285750" lvl="0" indent="-285750">
              <a:buFont typeface="Arial" panose="020B0604020202020204" pitchFamily="34" charset="0"/>
              <a:buChar char="•"/>
            </a:pPr>
            <a:r>
              <a:rPr lang="en-GB" dirty="0"/>
              <a:t>What was the question the reading was asking? </a:t>
            </a:r>
            <a:endParaRPr lang="en-CA" dirty="0"/>
          </a:p>
          <a:p>
            <a:pPr marL="285750" lvl="0" indent="-285750">
              <a:buFont typeface="Arial" panose="020B0604020202020204" pitchFamily="34" charset="0"/>
              <a:buChar char="•"/>
            </a:pPr>
            <a:r>
              <a:rPr lang="en-GB" dirty="0"/>
              <a:t>What did you originally think about it? </a:t>
            </a:r>
            <a:endParaRPr lang="en-CA" dirty="0"/>
          </a:p>
          <a:p>
            <a:pPr marL="285750" lvl="0" indent="-285750">
              <a:buFont typeface="Arial" panose="020B0604020202020204" pitchFamily="34" charset="0"/>
              <a:buChar char="•"/>
            </a:pPr>
            <a:r>
              <a:rPr lang="en-GB" dirty="0"/>
              <a:t>What did they do to study the question? </a:t>
            </a:r>
            <a:endParaRPr lang="en-CA" dirty="0"/>
          </a:p>
          <a:p>
            <a:pPr marL="285750" lvl="0" indent="-285750">
              <a:buFont typeface="Arial" panose="020B0604020202020204" pitchFamily="34" charset="0"/>
              <a:buChar char="•"/>
            </a:pPr>
            <a:r>
              <a:rPr lang="en-GB" dirty="0"/>
              <a:t>What did they find out? </a:t>
            </a:r>
            <a:endParaRPr lang="en-CA" dirty="0"/>
          </a:p>
          <a:p>
            <a:pPr marL="285750" lvl="0" indent="-285750">
              <a:buFont typeface="Arial" panose="020B0604020202020204" pitchFamily="34" charset="0"/>
              <a:buChar char="•"/>
            </a:pPr>
            <a:r>
              <a:rPr lang="en-GB" dirty="0"/>
              <a:t>Is this surprising? </a:t>
            </a:r>
            <a:endParaRPr lang="en-CA" dirty="0"/>
          </a:p>
          <a:p>
            <a:pPr marL="285750" lvl="0" indent="-285750">
              <a:buFont typeface="Arial" panose="020B0604020202020204" pitchFamily="34" charset="0"/>
              <a:buChar char="•"/>
            </a:pPr>
            <a:r>
              <a:rPr lang="en-GB" dirty="0"/>
              <a:t>What are they missing? </a:t>
            </a:r>
            <a:endParaRPr lang="en-CA" dirty="0"/>
          </a:p>
          <a:p>
            <a:pPr marL="285750" lvl="0" indent="-285750">
              <a:buFont typeface="Arial" panose="020B0604020202020204" pitchFamily="34" charset="0"/>
              <a:buChar char="•"/>
            </a:pPr>
            <a:r>
              <a:rPr lang="en-GB" dirty="0"/>
              <a:t>Are you sceptical? What are you sceptical of? </a:t>
            </a:r>
            <a:endParaRPr lang="en-CA" dirty="0"/>
          </a:p>
          <a:p>
            <a:pPr marL="285750" lvl="0" indent="-285750">
              <a:buFont typeface="Arial" panose="020B0604020202020204" pitchFamily="34" charset="0"/>
              <a:buChar char="•"/>
            </a:pPr>
            <a:r>
              <a:rPr lang="en-GB" dirty="0"/>
              <a:t>What didn’t you understand? </a:t>
            </a:r>
            <a:endParaRPr lang="en-CA" dirty="0"/>
          </a:p>
          <a:p>
            <a:pPr marL="285750" lvl="0" indent="-285750">
              <a:buFont typeface="Arial" panose="020B0604020202020204" pitchFamily="34" charset="0"/>
              <a:buChar char="•"/>
            </a:pPr>
            <a:r>
              <a:rPr lang="en-GB" dirty="0"/>
              <a:t>What questions would you ask? </a:t>
            </a:r>
            <a:endParaRPr lang="en-CA" dirty="0"/>
          </a:p>
          <a:p>
            <a:pPr marL="285750" lvl="0" indent="-285750">
              <a:buFont typeface="Arial" panose="020B0604020202020204" pitchFamily="34" charset="0"/>
              <a:buChar char="•"/>
            </a:pPr>
            <a:r>
              <a:rPr lang="en-GB" dirty="0"/>
              <a:t>What else would you like to know? </a:t>
            </a:r>
            <a:endParaRPr lang="en-CA" dirty="0"/>
          </a:p>
          <a:p>
            <a:pPr marL="285750" lvl="0" indent="-285750">
              <a:buFont typeface="Arial" panose="020B0604020202020204" pitchFamily="34" charset="0"/>
              <a:buChar char="•"/>
            </a:pPr>
            <a:r>
              <a:rPr lang="en-GB" dirty="0"/>
              <a:t>How do you think we could find this out? </a:t>
            </a:r>
            <a:endParaRPr lang="en-CA" dirty="0"/>
          </a:p>
          <a:p>
            <a:r>
              <a:rPr lang="en-GB" dirty="0"/>
              <a:t> </a:t>
            </a:r>
            <a:endParaRPr lang="en-CA" dirty="0"/>
          </a:p>
          <a:p>
            <a:r>
              <a:rPr lang="en-GB" dirty="0"/>
              <a:t>There is a two-side maximum on these assignments – ask questions, don’t be afraid to give opinions and ideas. Be bold. </a:t>
            </a:r>
            <a:endParaRPr lang="en-CA" dirty="0"/>
          </a:p>
          <a:p>
            <a:r>
              <a:rPr lang="en-CA" sz="2400" dirty="0"/>
              <a:t>  </a:t>
            </a:r>
            <a:endParaRPr lang="en-GB" sz="2400" dirty="0"/>
          </a:p>
        </p:txBody>
      </p:sp>
    </p:spTree>
    <p:extLst>
      <p:ext uri="{BB962C8B-B14F-4D97-AF65-F5344CB8AC3E}">
        <p14:creationId xmlns:p14="http://schemas.microsoft.com/office/powerpoint/2010/main" val="21024781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Homework</a:t>
            </a:r>
          </a:p>
        </p:txBody>
      </p:sp>
      <p:pic>
        <p:nvPicPr>
          <p:cNvPr id="5" name="Content Placeholder 4">
            <a:extLst>
              <a:ext uri="{FF2B5EF4-FFF2-40B4-BE49-F238E27FC236}">
                <a16:creationId xmlns:a16="http://schemas.microsoft.com/office/drawing/2014/main" id="{C847B8AE-57BA-8B4C-9915-5A764A44976F}"/>
              </a:ext>
            </a:extLst>
          </p:cNvPr>
          <p:cNvPicPr>
            <a:picLocks noGrp="1" noChangeAspect="1"/>
          </p:cNvPicPr>
          <p:nvPr>
            <p:ph idx="1"/>
          </p:nvPr>
        </p:nvPicPr>
        <p:blipFill>
          <a:blip r:embed="rId2"/>
          <a:stretch>
            <a:fillRect/>
          </a:stretch>
        </p:blipFill>
        <p:spPr>
          <a:xfrm>
            <a:off x="2380133" y="1559858"/>
            <a:ext cx="7379241" cy="4615515"/>
          </a:xfrm>
        </p:spPr>
      </p:pic>
      <p:pic>
        <p:nvPicPr>
          <p:cNvPr id="8" name="Picture 7">
            <a:extLst>
              <a:ext uri="{FF2B5EF4-FFF2-40B4-BE49-F238E27FC236}">
                <a16:creationId xmlns:a16="http://schemas.microsoft.com/office/drawing/2014/main" id="{A93A3BFD-FCB5-914B-B59C-8F6545896D3B}"/>
              </a:ext>
            </a:extLst>
          </p:cNvPr>
          <p:cNvPicPr>
            <a:picLocks noChangeAspect="1"/>
          </p:cNvPicPr>
          <p:nvPr/>
        </p:nvPicPr>
        <p:blipFill>
          <a:blip r:embed="rId3"/>
          <a:stretch>
            <a:fillRect/>
          </a:stretch>
        </p:blipFill>
        <p:spPr>
          <a:xfrm>
            <a:off x="7543800" y="0"/>
            <a:ext cx="4648200" cy="1660071"/>
          </a:xfrm>
          <a:prstGeom prst="rect">
            <a:avLst/>
          </a:prstGeom>
        </p:spPr>
      </p:pic>
    </p:spTree>
    <p:extLst>
      <p:ext uri="{BB962C8B-B14F-4D97-AF65-F5344CB8AC3E}">
        <p14:creationId xmlns:p14="http://schemas.microsoft.com/office/powerpoint/2010/main" val="155918381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Homework</a:t>
            </a:r>
          </a:p>
        </p:txBody>
      </p:sp>
      <p:pic>
        <p:nvPicPr>
          <p:cNvPr id="5" name="Content Placeholder 4">
            <a:extLst>
              <a:ext uri="{FF2B5EF4-FFF2-40B4-BE49-F238E27FC236}">
                <a16:creationId xmlns:a16="http://schemas.microsoft.com/office/drawing/2014/main" id="{C847B8AE-57BA-8B4C-9915-5A764A44976F}"/>
              </a:ext>
            </a:extLst>
          </p:cNvPr>
          <p:cNvPicPr>
            <a:picLocks noGrp="1" noChangeAspect="1"/>
          </p:cNvPicPr>
          <p:nvPr>
            <p:ph idx="1"/>
          </p:nvPr>
        </p:nvPicPr>
        <p:blipFill>
          <a:blip r:embed="rId2"/>
          <a:stretch>
            <a:fillRect/>
          </a:stretch>
        </p:blipFill>
        <p:spPr>
          <a:xfrm>
            <a:off x="2380133" y="1559858"/>
            <a:ext cx="7379241" cy="4615515"/>
          </a:xfrm>
        </p:spPr>
      </p:pic>
      <p:pic>
        <p:nvPicPr>
          <p:cNvPr id="7" name="Picture 6">
            <a:extLst>
              <a:ext uri="{FF2B5EF4-FFF2-40B4-BE49-F238E27FC236}">
                <a16:creationId xmlns:a16="http://schemas.microsoft.com/office/drawing/2014/main" id="{62B104D1-2BA2-9643-AB84-FFA65A566284}"/>
              </a:ext>
            </a:extLst>
          </p:cNvPr>
          <p:cNvPicPr>
            <a:picLocks noChangeAspect="1"/>
          </p:cNvPicPr>
          <p:nvPr/>
        </p:nvPicPr>
        <p:blipFill>
          <a:blip r:embed="rId3"/>
          <a:stretch>
            <a:fillRect/>
          </a:stretch>
        </p:blipFill>
        <p:spPr>
          <a:xfrm>
            <a:off x="848659" y="1559858"/>
            <a:ext cx="10414000" cy="4775200"/>
          </a:xfrm>
          <a:prstGeom prst="rect">
            <a:avLst/>
          </a:prstGeom>
        </p:spPr>
      </p:pic>
      <p:pic>
        <p:nvPicPr>
          <p:cNvPr id="6" name="Picture 5">
            <a:extLst>
              <a:ext uri="{FF2B5EF4-FFF2-40B4-BE49-F238E27FC236}">
                <a16:creationId xmlns:a16="http://schemas.microsoft.com/office/drawing/2014/main" id="{AE2DDC51-B1F2-4E46-891D-334D80E58EB0}"/>
              </a:ext>
            </a:extLst>
          </p:cNvPr>
          <p:cNvPicPr>
            <a:picLocks noChangeAspect="1"/>
          </p:cNvPicPr>
          <p:nvPr/>
        </p:nvPicPr>
        <p:blipFill>
          <a:blip r:embed="rId4"/>
          <a:stretch>
            <a:fillRect/>
          </a:stretch>
        </p:blipFill>
        <p:spPr>
          <a:xfrm>
            <a:off x="7543800" y="0"/>
            <a:ext cx="4648200" cy="1660071"/>
          </a:xfrm>
          <a:prstGeom prst="rect">
            <a:avLst/>
          </a:prstGeom>
        </p:spPr>
      </p:pic>
    </p:spTree>
    <p:extLst>
      <p:ext uri="{BB962C8B-B14F-4D97-AF65-F5344CB8AC3E}">
        <p14:creationId xmlns:p14="http://schemas.microsoft.com/office/powerpoint/2010/main" val="44931381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Homework</a:t>
            </a:r>
          </a:p>
        </p:txBody>
      </p:sp>
      <p:pic>
        <p:nvPicPr>
          <p:cNvPr id="6" name="Picture 5">
            <a:extLst>
              <a:ext uri="{FF2B5EF4-FFF2-40B4-BE49-F238E27FC236}">
                <a16:creationId xmlns:a16="http://schemas.microsoft.com/office/drawing/2014/main" id="{AE2DDC51-B1F2-4E46-891D-334D80E58EB0}"/>
              </a:ext>
            </a:extLst>
          </p:cNvPr>
          <p:cNvPicPr>
            <a:picLocks noChangeAspect="1"/>
          </p:cNvPicPr>
          <p:nvPr/>
        </p:nvPicPr>
        <p:blipFill>
          <a:blip r:embed="rId2"/>
          <a:stretch>
            <a:fillRect/>
          </a:stretch>
        </p:blipFill>
        <p:spPr>
          <a:xfrm>
            <a:off x="7543800" y="0"/>
            <a:ext cx="4648200" cy="1660071"/>
          </a:xfrm>
          <a:prstGeom prst="rect">
            <a:avLst/>
          </a:prstGeom>
        </p:spPr>
      </p:pic>
      <p:sp>
        <p:nvSpPr>
          <p:cNvPr id="8" name="TextBox 7">
            <a:extLst>
              <a:ext uri="{FF2B5EF4-FFF2-40B4-BE49-F238E27FC236}">
                <a16:creationId xmlns:a16="http://schemas.microsoft.com/office/drawing/2014/main" id="{BC49E79C-F1CC-1649-8D03-086EAD1F7C04}"/>
              </a:ext>
            </a:extLst>
          </p:cNvPr>
          <p:cNvSpPr txBox="1"/>
          <p:nvPr/>
        </p:nvSpPr>
        <p:spPr>
          <a:xfrm>
            <a:off x="725217" y="1946366"/>
            <a:ext cx="10673255" cy="4678204"/>
          </a:xfrm>
          <a:prstGeom prst="rect">
            <a:avLst/>
          </a:prstGeom>
          <a:noFill/>
        </p:spPr>
        <p:txBody>
          <a:bodyPr wrap="square" rtlCol="0">
            <a:spAutoFit/>
          </a:bodyPr>
          <a:lstStyle/>
          <a:p>
            <a:r>
              <a:rPr lang="en-GB" sz="2000" dirty="0"/>
              <a:t>Hi Mum, this is my first message from the surface of Mars! </a:t>
            </a:r>
            <a:endParaRPr lang="en-CA" sz="2000" dirty="0"/>
          </a:p>
          <a:p>
            <a:endParaRPr lang="en-GB" sz="2000" dirty="0"/>
          </a:p>
          <a:p>
            <a:r>
              <a:rPr lang="en-GB" sz="2000" dirty="0"/>
              <a:t>We landed early this morning and set foot on the planet in time to see the sun rise over our new home. The day has been busy, setting up the habitat and ensuring there were no leaks was our priority. It should be pressurized by the morning then the moving over of all the gear and supplies can be completed. </a:t>
            </a:r>
            <a:endParaRPr lang="en-CA" sz="2000" dirty="0"/>
          </a:p>
          <a:p>
            <a:r>
              <a:rPr lang="en-GB" sz="2000" dirty="0"/>
              <a:t> </a:t>
            </a:r>
            <a:endParaRPr lang="en-CA" sz="2000" dirty="0"/>
          </a:p>
          <a:p>
            <a:r>
              <a:rPr lang="en-GB" sz="2000" dirty="0"/>
              <a:t>I was grateful that the gravity here is just one third of the Earth’s as some of the loads were quite large and surprisingly heavy. It is strange to have weight again after 9 months of weightlessness. The surface is very dry and the boots of our EVA suits kick up quite a lot of dust. I can see that being a problem for the airlock filters. </a:t>
            </a:r>
            <a:endParaRPr lang="en-CA" sz="2000" dirty="0"/>
          </a:p>
          <a:p>
            <a:r>
              <a:rPr lang="en-GB" sz="2000" dirty="0"/>
              <a:t> </a:t>
            </a:r>
            <a:endParaRPr lang="en-CA" sz="2000" dirty="0"/>
          </a:p>
          <a:p>
            <a:r>
              <a:rPr lang="en-GB" sz="2000" dirty="0"/>
              <a:t>The starts here don’t twinkle as they do on Earth, this is due to the thin atmosphere. There are two moons in the sky and I am looking forward to pointing our telescope towards them tomorrow. </a:t>
            </a:r>
            <a:endParaRPr lang="en-CA" sz="2000" dirty="0"/>
          </a:p>
          <a:p>
            <a:endParaRPr lang="en-GB" dirty="0"/>
          </a:p>
        </p:txBody>
      </p:sp>
    </p:spTree>
    <p:extLst>
      <p:ext uri="{BB962C8B-B14F-4D97-AF65-F5344CB8AC3E}">
        <p14:creationId xmlns:p14="http://schemas.microsoft.com/office/powerpoint/2010/main" val="174909743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Experiment</a:t>
            </a:r>
          </a:p>
        </p:txBody>
      </p:sp>
      <p:pic>
        <p:nvPicPr>
          <p:cNvPr id="4" name="Picture 3">
            <a:extLst>
              <a:ext uri="{FF2B5EF4-FFF2-40B4-BE49-F238E27FC236}">
                <a16:creationId xmlns:a16="http://schemas.microsoft.com/office/drawing/2014/main" id="{F4AAAD85-E9E7-DA41-B139-5F62A821117A}"/>
              </a:ext>
            </a:extLst>
          </p:cNvPr>
          <p:cNvPicPr>
            <a:picLocks noChangeAspect="1"/>
          </p:cNvPicPr>
          <p:nvPr/>
        </p:nvPicPr>
        <p:blipFill>
          <a:blip r:embed="rId2"/>
          <a:stretch>
            <a:fillRect/>
          </a:stretch>
        </p:blipFill>
        <p:spPr>
          <a:xfrm>
            <a:off x="7543800" y="0"/>
            <a:ext cx="4648200" cy="1660071"/>
          </a:xfrm>
          <a:prstGeom prst="rect">
            <a:avLst/>
          </a:prstGeom>
        </p:spPr>
      </p:pic>
      <p:sp>
        <p:nvSpPr>
          <p:cNvPr id="8" name="TextBox 7">
            <a:extLst>
              <a:ext uri="{FF2B5EF4-FFF2-40B4-BE49-F238E27FC236}">
                <a16:creationId xmlns:a16="http://schemas.microsoft.com/office/drawing/2014/main" id="{638D7D48-D521-F84D-893F-0E3E7026A12F}"/>
              </a:ext>
            </a:extLst>
          </p:cNvPr>
          <p:cNvSpPr txBox="1"/>
          <p:nvPr/>
        </p:nvSpPr>
        <p:spPr>
          <a:xfrm>
            <a:off x="838200" y="1690688"/>
            <a:ext cx="12192000" cy="4247317"/>
          </a:xfrm>
          <a:prstGeom prst="rect">
            <a:avLst/>
          </a:prstGeom>
          <a:noFill/>
        </p:spPr>
        <p:txBody>
          <a:bodyPr wrap="square" rtlCol="0">
            <a:spAutoFit/>
          </a:bodyPr>
          <a:lstStyle/>
          <a:p>
            <a:r>
              <a:rPr lang="en-CA" dirty="0"/>
              <a:t>Mobile phones / Cameras / Video cameras / Recording devices;</a:t>
            </a:r>
          </a:p>
          <a:p>
            <a:r>
              <a:rPr lang="en-CA" dirty="0"/>
              <a:t>Cigarettes / Tobacco;</a:t>
            </a:r>
          </a:p>
          <a:p>
            <a:r>
              <a:rPr lang="en-CA" dirty="0"/>
              <a:t>Drugs, syringes or any other drug paraphernalia;</a:t>
            </a:r>
          </a:p>
          <a:p>
            <a:r>
              <a:rPr lang="en-CA" dirty="0"/>
              <a:t>Weapons (guns, knives etc.);</a:t>
            </a:r>
          </a:p>
          <a:p>
            <a:r>
              <a:rPr lang="en-CA" dirty="0"/>
              <a:t>Chemicals / Flammable liquids / Explosives;</a:t>
            </a:r>
          </a:p>
          <a:p>
            <a:r>
              <a:rPr lang="en-CA" dirty="0"/>
              <a:t>Medication: over the counter, prescribed or herbal;</a:t>
            </a:r>
          </a:p>
          <a:p>
            <a:r>
              <a:rPr lang="en-CA" dirty="0"/>
              <a:t>Alcohol and alcohol based products;</a:t>
            </a:r>
          </a:p>
          <a:p>
            <a:r>
              <a:rPr lang="en-CA" dirty="0"/>
              <a:t>Electronic games consoles, MP3 players, iPods, electronic storage devices including USB </a:t>
            </a:r>
            <a:r>
              <a:rPr lang="en-CA" dirty="0" err="1"/>
              <a:t>flashdrives</a:t>
            </a:r>
            <a:r>
              <a:rPr lang="en-CA" dirty="0"/>
              <a:t>, memory sticks;</a:t>
            </a:r>
          </a:p>
          <a:p>
            <a:r>
              <a:rPr lang="en-CA" dirty="0"/>
              <a:t>Multi-media items, CDs, DVDs, films, videos, prohibited publications;</a:t>
            </a:r>
          </a:p>
          <a:p>
            <a:r>
              <a:rPr lang="en-CA" dirty="0"/>
              <a:t>Electronic items, including rechargeable toothbrushes, razors, clippers etc.;</a:t>
            </a:r>
          </a:p>
          <a:p>
            <a:r>
              <a:rPr lang="en-CA" dirty="0"/>
              <a:t>Lighters, matches, candles, incense, aerosol-pressure spray can;</a:t>
            </a:r>
          </a:p>
          <a:p>
            <a:r>
              <a:rPr lang="en-CA" dirty="0"/>
              <a:t>Metal cutlery / glass bottles or glass containers, non-transparent lunch boxes;</a:t>
            </a:r>
          </a:p>
          <a:p>
            <a:r>
              <a:rPr lang="en-CA" dirty="0"/>
              <a:t>Colours / patches / gang identification and associated clothing;</a:t>
            </a:r>
          </a:p>
          <a:p>
            <a:r>
              <a:rPr lang="en-CA" dirty="0"/>
              <a:t>Handkerchiefs; </a:t>
            </a:r>
          </a:p>
          <a:p>
            <a:r>
              <a:rPr lang="en-CA" dirty="0"/>
              <a:t>Tattooing materials, tools, weights, magnet / magnetic devices.</a:t>
            </a:r>
          </a:p>
        </p:txBody>
      </p:sp>
      <p:sp>
        <p:nvSpPr>
          <p:cNvPr id="9" name="TextBox 8">
            <a:extLst>
              <a:ext uri="{FF2B5EF4-FFF2-40B4-BE49-F238E27FC236}">
                <a16:creationId xmlns:a16="http://schemas.microsoft.com/office/drawing/2014/main" id="{BDB441C2-BB4A-C040-A9FD-B81BC0ECBA03}"/>
              </a:ext>
            </a:extLst>
          </p:cNvPr>
          <p:cNvSpPr txBox="1"/>
          <p:nvPr/>
        </p:nvSpPr>
        <p:spPr>
          <a:xfrm rot="20486294">
            <a:off x="1640541" y="3491179"/>
            <a:ext cx="5219057" cy="646331"/>
          </a:xfrm>
          <a:prstGeom prst="rect">
            <a:avLst/>
          </a:prstGeom>
          <a:solidFill>
            <a:schemeClr val="bg1"/>
          </a:solidFill>
          <a:ln>
            <a:solidFill>
              <a:srgbClr val="FF0000"/>
            </a:solidFill>
          </a:ln>
        </p:spPr>
        <p:txBody>
          <a:bodyPr wrap="none" rtlCol="0">
            <a:spAutoFit/>
          </a:bodyPr>
          <a:lstStyle/>
          <a:p>
            <a:r>
              <a:rPr lang="en-GB" sz="3600" dirty="0">
                <a:solidFill>
                  <a:srgbClr val="FF0000"/>
                </a:solidFill>
              </a:rPr>
              <a:t>NO SCIENCE EXPERIMENTS</a:t>
            </a:r>
          </a:p>
        </p:txBody>
      </p:sp>
    </p:spTree>
    <p:extLst>
      <p:ext uri="{BB962C8B-B14F-4D97-AF65-F5344CB8AC3E}">
        <p14:creationId xmlns:p14="http://schemas.microsoft.com/office/powerpoint/2010/main" val="423939831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Experiment</a:t>
            </a:r>
          </a:p>
        </p:txBody>
      </p:sp>
      <p:pic>
        <p:nvPicPr>
          <p:cNvPr id="4" name="Picture 3">
            <a:extLst>
              <a:ext uri="{FF2B5EF4-FFF2-40B4-BE49-F238E27FC236}">
                <a16:creationId xmlns:a16="http://schemas.microsoft.com/office/drawing/2014/main" id="{F4AAAD85-E9E7-DA41-B139-5F62A821117A}"/>
              </a:ext>
            </a:extLst>
          </p:cNvPr>
          <p:cNvPicPr>
            <a:picLocks noChangeAspect="1"/>
          </p:cNvPicPr>
          <p:nvPr/>
        </p:nvPicPr>
        <p:blipFill>
          <a:blip r:embed="rId2"/>
          <a:stretch>
            <a:fillRect/>
          </a:stretch>
        </p:blipFill>
        <p:spPr>
          <a:xfrm>
            <a:off x="7543800" y="0"/>
            <a:ext cx="4648200" cy="1660071"/>
          </a:xfrm>
          <a:prstGeom prst="rect">
            <a:avLst/>
          </a:prstGeom>
        </p:spPr>
      </p:pic>
      <p:pic>
        <p:nvPicPr>
          <p:cNvPr id="6" name="Picture 5">
            <a:extLst>
              <a:ext uri="{FF2B5EF4-FFF2-40B4-BE49-F238E27FC236}">
                <a16:creationId xmlns:a16="http://schemas.microsoft.com/office/drawing/2014/main" id="{CF2EE493-E946-C24D-A0AE-EAE026B94B7B}"/>
              </a:ext>
            </a:extLst>
          </p:cNvPr>
          <p:cNvPicPr>
            <a:picLocks noChangeAspect="1"/>
          </p:cNvPicPr>
          <p:nvPr/>
        </p:nvPicPr>
        <p:blipFill rotWithShape="1">
          <a:blip r:embed="rId3"/>
          <a:srcRect b="61240"/>
          <a:stretch/>
        </p:blipFill>
        <p:spPr>
          <a:xfrm>
            <a:off x="0" y="2055812"/>
            <a:ext cx="6474661" cy="3281731"/>
          </a:xfrm>
          <a:prstGeom prst="rect">
            <a:avLst/>
          </a:prstGeom>
        </p:spPr>
      </p:pic>
      <p:pic>
        <p:nvPicPr>
          <p:cNvPr id="7" name="Picture 6">
            <a:extLst>
              <a:ext uri="{FF2B5EF4-FFF2-40B4-BE49-F238E27FC236}">
                <a16:creationId xmlns:a16="http://schemas.microsoft.com/office/drawing/2014/main" id="{AFD69FC9-95A9-B941-8FF7-002D1E5782F9}"/>
              </a:ext>
            </a:extLst>
          </p:cNvPr>
          <p:cNvPicPr>
            <a:picLocks noChangeAspect="1"/>
          </p:cNvPicPr>
          <p:nvPr/>
        </p:nvPicPr>
        <p:blipFill rotWithShape="1">
          <a:blip r:embed="rId3"/>
          <a:srcRect t="48555" b="14776"/>
          <a:stretch/>
        </p:blipFill>
        <p:spPr>
          <a:xfrm>
            <a:off x="6096000" y="2232840"/>
            <a:ext cx="6474661" cy="3104707"/>
          </a:xfrm>
          <a:prstGeom prst="rect">
            <a:avLst/>
          </a:prstGeom>
        </p:spPr>
      </p:pic>
    </p:spTree>
    <p:extLst>
      <p:ext uri="{BB962C8B-B14F-4D97-AF65-F5344CB8AC3E}">
        <p14:creationId xmlns:p14="http://schemas.microsoft.com/office/powerpoint/2010/main" val="62981014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Experiment</a:t>
            </a:r>
          </a:p>
        </p:txBody>
      </p:sp>
      <p:pic>
        <p:nvPicPr>
          <p:cNvPr id="3" name="Picture 2">
            <a:extLst>
              <a:ext uri="{FF2B5EF4-FFF2-40B4-BE49-F238E27FC236}">
                <a16:creationId xmlns:a16="http://schemas.microsoft.com/office/drawing/2014/main" id="{4CFBBADE-1A0F-774A-92CA-631C379A332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55095" y="1299598"/>
            <a:ext cx="3632200" cy="2774271"/>
          </a:xfrm>
          <a:prstGeom prst="rect">
            <a:avLst/>
          </a:prstGeom>
        </p:spPr>
      </p:pic>
      <p:sp>
        <p:nvSpPr>
          <p:cNvPr id="5" name="TextBox 4">
            <a:extLst>
              <a:ext uri="{FF2B5EF4-FFF2-40B4-BE49-F238E27FC236}">
                <a16:creationId xmlns:a16="http://schemas.microsoft.com/office/drawing/2014/main" id="{B51BBC84-F6CF-0548-B3D7-45BFDCDC98D7}"/>
              </a:ext>
            </a:extLst>
          </p:cNvPr>
          <p:cNvSpPr txBox="1"/>
          <p:nvPr/>
        </p:nvSpPr>
        <p:spPr>
          <a:xfrm>
            <a:off x="0" y="2255829"/>
            <a:ext cx="1755095" cy="923330"/>
          </a:xfrm>
          <a:prstGeom prst="rect">
            <a:avLst/>
          </a:prstGeom>
          <a:noFill/>
        </p:spPr>
        <p:txBody>
          <a:bodyPr wrap="square" rtlCol="0">
            <a:spAutoFit/>
          </a:bodyPr>
          <a:lstStyle/>
          <a:p>
            <a:r>
              <a:rPr lang="en-GB" b="1" dirty="0"/>
              <a:t>Figure 7: </a:t>
            </a:r>
            <a:r>
              <a:rPr lang="en-GB" dirty="0"/>
              <a:t>Hours slept against energy levels</a:t>
            </a:r>
          </a:p>
        </p:txBody>
      </p:sp>
      <p:sp>
        <p:nvSpPr>
          <p:cNvPr id="6" name="TextBox 5">
            <a:extLst>
              <a:ext uri="{FF2B5EF4-FFF2-40B4-BE49-F238E27FC236}">
                <a16:creationId xmlns:a16="http://schemas.microsoft.com/office/drawing/2014/main" id="{FDE4BBE2-639C-734E-AD29-F077E6B12A2D}"/>
              </a:ext>
            </a:extLst>
          </p:cNvPr>
          <p:cNvSpPr txBox="1"/>
          <p:nvPr/>
        </p:nvSpPr>
        <p:spPr>
          <a:xfrm>
            <a:off x="0" y="4639010"/>
            <a:ext cx="1755095" cy="923330"/>
          </a:xfrm>
          <a:prstGeom prst="rect">
            <a:avLst/>
          </a:prstGeom>
          <a:noFill/>
        </p:spPr>
        <p:txBody>
          <a:bodyPr wrap="square" rtlCol="0">
            <a:spAutoFit/>
          </a:bodyPr>
          <a:lstStyle/>
          <a:p>
            <a:r>
              <a:rPr lang="en-GB" b="1" dirty="0"/>
              <a:t>Figure 8: </a:t>
            </a:r>
            <a:r>
              <a:rPr lang="en-GB" dirty="0"/>
              <a:t>Hours slept against mood levels</a:t>
            </a:r>
          </a:p>
        </p:txBody>
      </p:sp>
      <p:pic>
        <p:nvPicPr>
          <p:cNvPr id="7" name="Picture 6">
            <a:extLst>
              <a:ext uri="{FF2B5EF4-FFF2-40B4-BE49-F238E27FC236}">
                <a16:creationId xmlns:a16="http://schemas.microsoft.com/office/drawing/2014/main" id="{4D90CF1B-60DA-234F-8382-40AEDF83309A}"/>
              </a:ext>
            </a:extLst>
          </p:cNvPr>
          <p:cNvPicPr>
            <a:picLocks noChangeAspect="1"/>
          </p:cNvPicPr>
          <p:nvPr/>
        </p:nvPicPr>
        <p:blipFill>
          <a:blip r:embed="rId3"/>
          <a:stretch>
            <a:fillRect/>
          </a:stretch>
        </p:blipFill>
        <p:spPr>
          <a:xfrm>
            <a:off x="7543800" y="0"/>
            <a:ext cx="4648200" cy="1660071"/>
          </a:xfrm>
          <a:prstGeom prst="rect">
            <a:avLst/>
          </a:prstGeom>
        </p:spPr>
      </p:pic>
      <p:pic>
        <p:nvPicPr>
          <p:cNvPr id="8" name="Picture 7">
            <a:extLst>
              <a:ext uri="{FF2B5EF4-FFF2-40B4-BE49-F238E27FC236}">
                <a16:creationId xmlns:a16="http://schemas.microsoft.com/office/drawing/2014/main" id="{4BEA8A1D-50FA-784B-96B1-7604AF32E5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21134" y="4112728"/>
            <a:ext cx="3671285" cy="2774271"/>
          </a:xfrm>
          <a:prstGeom prst="rect">
            <a:avLst/>
          </a:prstGeom>
        </p:spPr>
      </p:pic>
    </p:spTree>
    <p:extLst>
      <p:ext uri="{BB962C8B-B14F-4D97-AF65-F5344CB8AC3E}">
        <p14:creationId xmlns:p14="http://schemas.microsoft.com/office/powerpoint/2010/main" val="103209292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Experiment</a:t>
            </a:r>
          </a:p>
        </p:txBody>
      </p:sp>
      <p:pic>
        <p:nvPicPr>
          <p:cNvPr id="3" name="Picture 2">
            <a:extLst>
              <a:ext uri="{FF2B5EF4-FFF2-40B4-BE49-F238E27FC236}">
                <a16:creationId xmlns:a16="http://schemas.microsoft.com/office/drawing/2014/main" id="{4CFBBADE-1A0F-774A-92CA-631C379A332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55095" y="1299598"/>
            <a:ext cx="3632200" cy="2774271"/>
          </a:xfrm>
          <a:prstGeom prst="rect">
            <a:avLst/>
          </a:prstGeom>
        </p:spPr>
      </p:pic>
      <p:pic>
        <p:nvPicPr>
          <p:cNvPr id="4" name="Picture 3">
            <a:extLst>
              <a:ext uri="{FF2B5EF4-FFF2-40B4-BE49-F238E27FC236}">
                <a16:creationId xmlns:a16="http://schemas.microsoft.com/office/drawing/2014/main" id="{D1AD67FD-BB29-1E48-9D36-194B7A0CF7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21134" y="4112728"/>
            <a:ext cx="3671285" cy="2774271"/>
          </a:xfrm>
          <a:prstGeom prst="rect">
            <a:avLst/>
          </a:prstGeom>
        </p:spPr>
      </p:pic>
      <p:sp>
        <p:nvSpPr>
          <p:cNvPr id="5" name="TextBox 4">
            <a:extLst>
              <a:ext uri="{FF2B5EF4-FFF2-40B4-BE49-F238E27FC236}">
                <a16:creationId xmlns:a16="http://schemas.microsoft.com/office/drawing/2014/main" id="{B51BBC84-F6CF-0548-B3D7-45BFDCDC98D7}"/>
              </a:ext>
            </a:extLst>
          </p:cNvPr>
          <p:cNvSpPr txBox="1"/>
          <p:nvPr/>
        </p:nvSpPr>
        <p:spPr>
          <a:xfrm>
            <a:off x="0" y="2255829"/>
            <a:ext cx="1755095" cy="923330"/>
          </a:xfrm>
          <a:prstGeom prst="rect">
            <a:avLst/>
          </a:prstGeom>
          <a:noFill/>
        </p:spPr>
        <p:txBody>
          <a:bodyPr wrap="square" rtlCol="0">
            <a:spAutoFit/>
          </a:bodyPr>
          <a:lstStyle/>
          <a:p>
            <a:r>
              <a:rPr lang="en-GB" b="1" dirty="0"/>
              <a:t>Figure 7: </a:t>
            </a:r>
            <a:r>
              <a:rPr lang="en-GB" dirty="0"/>
              <a:t>Hours slept against energy levels</a:t>
            </a:r>
          </a:p>
        </p:txBody>
      </p:sp>
      <p:sp>
        <p:nvSpPr>
          <p:cNvPr id="6" name="TextBox 5">
            <a:extLst>
              <a:ext uri="{FF2B5EF4-FFF2-40B4-BE49-F238E27FC236}">
                <a16:creationId xmlns:a16="http://schemas.microsoft.com/office/drawing/2014/main" id="{FDE4BBE2-639C-734E-AD29-F077E6B12A2D}"/>
              </a:ext>
            </a:extLst>
          </p:cNvPr>
          <p:cNvSpPr txBox="1"/>
          <p:nvPr/>
        </p:nvSpPr>
        <p:spPr>
          <a:xfrm>
            <a:off x="0" y="4639010"/>
            <a:ext cx="1755095" cy="923330"/>
          </a:xfrm>
          <a:prstGeom prst="rect">
            <a:avLst/>
          </a:prstGeom>
          <a:noFill/>
        </p:spPr>
        <p:txBody>
          <a:bodyPr wrap="square" rtlCol="0">
            <a:spAutoFit/>
          </a:bodyPr>
          <a:lstStyle/>
          <a:p>
            <a:r>
              <a:rPr lang="en-GB" b="1" dirty="0"/>
              <a:t>Figure 8: </a:t>
            </a:r>
            <a:r>
              <a:rPr lang="en-GB" dirty="0"/>
              <a:t>Hours slept against mood levels</a:t>
            </a:r>
          </a:p>
        </p:txBody>
      </p:sp>
      <p:pic>
        <p:nvPicPr>
          <p:cNvPr id="7" name="Picture 6">
            <a:extLst>
              <a:ext uri="{FF2B5EF4-FFF2-40B4-BE49-F238E27FC236}">
                <a16:creationId xmlns:a16="http://schemas.microsoft.com/office/drawing/2014/main" id="{4D90CF1B-60DA-234F-8382-40AEDF83309A}"/>
              </a:ext>
            </a:extLst>
          </p:cNvPr>
          <p:cNvPicPr>
            <a:picLocks noChangeAspect="1"/>
          </p:cNvPicPr>
          <p:nvPr/>
        </p:nvPicPr>
        <p:blipFill>
          <a:blip r:embed="rId4"/>
          <a:stretch>
            <a:fillRect/>
          </a:stretch>
        </p:blipFill>
        <p:spPr>
          <a:xfrm>
            <a:off x="7543800" y="0"/>
            <a:ext cx="4648200" cy="1660071"/>
          </a:xfrm>
          <a:prstGeom prst="rect">
            <a:avLst/>
          </a:prstGeom>
        </p:spPr>
      </p:pic>
      <p:sp>
        <p:nvSpPr>
          <p:cNvPr id="8" name="TextBox 7">
            <a:extLst>
              <a:ext uri="{FF2B5EF4-FFF2-40B4-BE49-F238E27FC236}">
                <a16:creationId xmlns:a16="http://schemas.microsoft.com/office/drawing/2014/main" id="{F307182E-D800-6344-A062-1136CC66A52E}"/>
              </a:ext>
            </a:extLst>
          </p:cNvPr>
          <p:cNvSpPr txBox="1"/>
          <p:nvPr/>
        </p:nvSpPr>
        <p:spPr>
          <a:xfrm>
            <a:off x="6159795" y="1380536"/>
            <a:ext cx="6032205" cy="5447645"/>
          </a:xfrm>
          <a:prstGeom prst="rect">
            <a:avLst/>
          </a:prstGeom>
          <a:noFill/>
        </p:spPr>
        <p:txBody>
          <a:bodyPr wrap="square" rtlCol="0">
            <a:spAutoFit/>
          </a:bodyPr>
          <a:lstStyle/>
          <a:p>
            <a:r>
              <a:rPr lang="en-GB" dirty="0"/>
              <a:t> </a:t>
            </a:r>
            <a:endParaRPr lang="en-CA" dirty="0"/>
          </a:p>
          <a:p>
            <a:r>
              <a:rPr lang="en-GB" dirty="0"/>
              <a:t>A framework for this assignment would be to write about the following: </a:t>
            </a:r>
            <a:endParaRPr lang="en-CA" dirty="0"/>
          </a:p>
          <a:p>
            <a:r>
              <a:rPr lang="en-GB" dirty="0"/>
              <a:t> </a:t>
            </a:r>
            <a:endParaRPr lang="en-CA" dirty="0"/>
          </a:p>
          <a:p>
            <a:pPr marL="285750" lvl="0" indent="-285750">
              <a:buFont typeface="Arial" panose="020B0604020202020204" pitchFamily="34" charset="0"/>
              <a:buChar char="•"/>
            </a:pPr>
            <a:r>
              <a:rPr lang="en-GB" dirty="0"/>
              <a:t>What was the question the reading was asking? </a:t>
            </a:r>
            <a:endParaRPr lang="en-CA" dirty="0"/>
          </a:p>
          <a:p>
            <a:pPr marL="285750" lvl="0" indent="-285750">
              <a:buFont typeface="Arial" panose="020B0604020202020204" pitchFamily="34" charset="0"/>
              <a:buChar char="•"/>
            </a:pPr>
            <a:r>
              <a:rPr lang="en-GB" dirty="0"/>
              <a:t>What did you originally think about it? </a:t>
            </a:r>
            <a:endParaRPr lang="en-CA" dirty="0"/>
          </a:p>
          <a:p>
            <a:pPr marL="285750" lvl="0" indent="-285750">
              <a:buFont typeface="Arial" panose="020B0604020202020204" pitchFamily="34" charset="0"/>
              <a:buChar char="•"/>
            </a:pPr>
            <a:r>
              <a:rPr lang="en-GB" dirty="0"/>
              <a:t>What did they do to study the question? </a:t>
            </a:r>
            <a:endParaRPr lang="en-CA" dirty="0"/>
          </a:p>
          <a:p>
            <a:pPr marL="285750" lvl="0" indent="-285750">
              <a:buFont typeface="Arial" panose="020B0604020202020204" pitchFamily="34" charset="0"/>
              <a:buChar char="•"/>
            </a:pPr>
            <a:r>
              <a:rPr lang="en-GB" dirty="0"/>
              <a:t>What did they find out? </a:t>
            </a:r>
            <a:endParaRPr lang="en-CA" dirty="0"/>
          </a:p>
          <a:p>
            <a:pPr marL="285750" lvl="0" indent="-285750">
              <a:buFont typeface="Arial" panose="020B0604020202020204" pitchFamily="34" charset="0"/>
              <a:buChar char="•"/>
            </a:pPr>
            <a:r>
              <a:rPr lang="en-GB" dirty="0"/>
              <a:t>Is this surprising? </a:t>
            </a:r>
            <a:endParaRPr lang="en-CA" dirty="0"/>
          </a:p>
          <a:p>
            <a:pPr marL="285750" lvl="0" indent="-285750">
              <a:buFont typeface="Arial" panose="020B0604020202020204" pitchFamily="34" charset="0"/>
              <a:buChar char="•"/>
            </a:pPr>
            <a:r>
              <a:rPr lang="en-GB" dirty="0"/>
              <a:t>What are they missing? </a:t>
            </a:r>
            <a:endParaRPr lang="en-CA" dirty="0"/>
          </a:p>
          <a:p>
            <a:pPr marL="285750" lvl="0" indent="-285750">
              <a:buFont typeface="Arial" panose="020B0604020202020204" pitchFamily="34" charset="0"/>
              <a:buChar char="•"/>
            </a:pPr>
            <a:r>
              <a:rPr lang="en-GB" dirty="0"/>
              <a:t>Are you sceptical? What are you sceptical of? </a:t>
            </a:r>
            <a:endParaRPr lang="en-CA" dirty="0"/>
          </a:p>
          <a:p>
            <a:pPr marL="285750" lvl="0" indent="-285750">
              <a:buFont typeface="Arial" panose="020B0604020202020204" pitchFamily="34" charset="0"/>
              <a:buChar char="•"/>
            </a:pPr>
            <a:r>
              <a:rPr lang="en-GB" dirty="0"/>
              <a:t>What didn’t you understand? </a:t>
            </a:r>
            <a:endParaRPr lang="en-CA" dirty="0"/>
          </a:p>
          <a:p>
            <a:pPr marL="285750" lvl="0" indent="-285750">
              <a:buFont typeface="Arial" panose="020B0604020202020204" pitchFamily="34" charset="0"/>
              <a:buChar char="•"/>
            </a:pPr>
            <a:r>
              <a:rPr lang="en-GB" dirty="0"/>
              <a:t>What questions would you ask? </a:t>
            </a:r>
            <a:endParaRPr lang="en-CA" dirty="0"/>
          </a:p>
          <a:p>
            <a:pPr marL="285750" lvl="0" indent="-285750">
              <a:buFont typeface="Arial" panose="020B0604020202020204" pitchFamily="34" charset="0"/>
              <a:buChar char="•"/>
            </a:pPr>
            <a:r>
              <a:rPr lang="en-GB" dirty="0"/>
              <a:t>What else would you like to know? </a:t>
            </a:r>
            <a:endParaRPr lang="en-CA" dirty="0"/>
          </a:p>
          <a:p>
            <a:pPr marL="285750" lvl="0" indent="-285750">
              <a:buFont typeface="Arial" panose="020B0604020202020204" pitchFamily="34" charset="0"/>
              <a:buChar char="•"/>
            </a:pPr>
            <a:r>
              <a:rPr lang="en-GB" dirty="0"/>
              <a:t>How do you think we could find this out? </a:t>
            </a:r>
            <a:endParaRPr lang="en-CA" dirty="0"/>
          </a:p>
          <a:p>
            <a:r>
              <a:rPr lang="en-GB" dirty="0"/>
              <a:t> </a:t>
            </a:r>
            <a:endParaRPr lang="en-CA" dirty="0"/>
          </a:p>
          <a:p>
            <a:r>
              <a:rPr lang="en-GB" dirty="0"/>
              <a:t>There is a two-side maximum on these assignments – ask questions, don’t be afraid to give opinions and ideas. Be bold. </a:t>
            </a:r>
            <a:endParaRPr lang="en-CA" dirty="0"/>
          </a:p>
          <a:p>
            <a:r>
              <a:rPr lang="en-CA" sz="2400" dirty="0"/>
              <a:t>  </a:t>
            </a:r>
            <a:endParaRPr lang="en-GB" sz="2400" dirty="0"/>
          </a:p>
        </p:txBody>
      </p:sp>
    </p:spTree>
    <p:extLst>
      <p:ext uri="{BB962C8B-B14F-4D97-AF65-F5344CB8AC3E}">
        <p14:creationId xmlns:p14="http://schemas.microsoft.com/office/powerpoint/2010/main" val="32844417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Guest Speaker</a:t>
            </a:r>
          </a:p>
        </p:txBody>
      </p:sp>
      <p:sp>
        <p:nvSpPr>
          <p:cNvPr id="4" name="TextBox 3">
            <a:extLst>
              <a:ext uri="{FF2B5EF4-FFF2-40B4-BE49-F238E27FC236}">
                <a16:creationId xmlns:a16="http://schemas.microsoft.com/office/drawing/2014/main" id="{5548477F-4153-B34F-A549-49F599521BFB}"/>
              </a:ext>
            </a:extLst>
          </p:cNvPr>
          <p:cNvSpPr txBox="1"/>
          <p:nvPr/>
        </p:nvSpPr>
        <p:spPr>
          <a:xfrm>
            <a:off x="992239" y="3996508"/>
            <a:ext cx="1684820" cy="369332"/>
          </a:xfrm>
          <a:prstGeom prst="rect">
            <a:avLst/>
          </a:prstGeom>
          <a:noFill/>
        </p:spPr>
        <p:txBody>
          <a:bodyPr wrap="none" rtlCol="0">
            <a:spAutoFit/>
          </a:bodyPr>
          <a:lstStyle/>
          <a:p>
            <a:r>
              <a:rPr lang="en-GB" i="1" dirty="0"/>
              <a:t>Danielle George</a:t>
            </a:r>
          </a:p>
        </p:txBody>
      </p:sp>
      <p:pic>
        <p:nvPicPr>
          <p:cNvPr id="5" name="Picture 4">
            <a:extLst>
              <a:ext uri="{FF2B5EF4-FFF2-40B4-BE49-F238E27FC236}">
                <a16:creationId xmlns:a16="http://schemas.microsoft.com/office/drawing/2014/main" id="{7997F2B8-BEDB-674B-AAFC-E3E0FE477187}"/>
              </a:ext>
            </a:extLst>
          </p:cNvPr>
          <p:cNvPicPr>
            <a:picLocks noChangeAspect="1"/>
          </p:cNvPicPr>
          <p:nvPr/>
        </p:nvPicPr>
        <p:blipFill rotWithShape="1">
          <a:blip r:embed="rId2"/>
          <a:srcRect l="23610" t="1" r="-130" b="-506"/>
          <a:stretch/>
        </p:blipFill>
        <p:spPr>
          <a:xfrm>
            <a:off x="0" y="1491783"/>
            <a:ext cx="4733365" cy="3497076"/>
          </a:xfrm>
          <a:prstGeom prst="rect">
            <a:avLst/>
          </a:prstGeom>
        </p:spPr>
      </p:pic>
      <p:sp>
        <p:nvSpPr>
          <p:cNvPr id="7" name="TextBox 6">
            <a:extLst>
              <a:ext uri="{FF2B5EF4-FFF2-40B4-BE49-F238E27FC236}">
                <a16:creationId xmlns:a16="http://schemas.microsoft.com/office/drawing/2014/main" id="{0E0F3BAC-D3E3-B744-AD8A-85D8A566F2F3}"/>
              </a:ext>
            </a:extLst>
          </p:cNvPr>
          <p:cNvSpPr txBox="1"/>
          <p:nvPr/>
        </p:nvSpPr>
        <p:spPr>
          <a:xfrm>
            <a:off x="0" y="5103674"/>
            <a:ext cx="5181600" cy="1754326"/>
          </a:xfrm>
          <a:prstGeom prst="rect">
            <a:avLst/>
          </a:prstGeom>
          <a:noFill/>
        </p:spPr>
        <p:txBody>
          <a:bodyPr wrap="square" rtlCol="0">
            <a:spAutoFit/>
          </a:bodyPr>
          <a:lstStyle/>
          <a:p>
            <a:r>
              <a:rPr lang="en-CA" b="1" dirty="0"/>
              <a:t>Professor Danielle George MBE</a:t>
            </a:r>
            <a:r>
              <a:rPr lang="en-CA" dirty="0"/>
              <a:t> was awarded the 2018 Michael Faraday Prize for her public outreach, promotion of her discipline, and leadership of national programmes inspiring young people to express their creativity while innovating in science and engineering.</a:t>
            </a:r>
            <a:endParaRPr lang="en-GB" dirty="0"/>
          </a:p>
        </p:txBody>
      </p:sp>
      <p:pic>
        <p:nvPicPr>
          <p:cNvPr id="9" name="Picture 8">
            <a:extLst>
              <a:ext uri="{FF2B5EF4-FFF2-40B4-BE49-F238E27FC236}">
                <a16:creationId xmlns:a16="http://schemas.microsoft.com/office/drawing/2014/main" id="{002D93E6-B541-7948-8205-063ACD9786A4}"/>
              </a:ext>
            </a:extLst>
          </p:cNvPr>
          <p:cNvPicPr>
            <a:picLocks noChangeAspect="1"/>
          </p:cNvPicPr>
          <p:nvPr/>
        </p:nvPicPr>
        <p:blipFill>
          <a:blip r:embed="rId3"/>
          <a:stretch>
            <a:fillRect/>
          </a:stretch>
        </p:blipFill>
        <p:spPr>
          <a:xfrm>
            <a:off x="9751052" y="26894"/>
            <a:ext cx="2409568" cy="6858000"/>
          </a:xfrm>
          <a:prstGeom prst="rect">
            <a:avLst/>
          </a:prstGeom>
        </p:spPr>
      </p:pic>
    </p:spTree>
    <p:extLst>
      <p:ext uri="{BB962C8B-B14F-4D97-AF65-F5344CB8AC3E}">
        <p14:creationId xmlns:p14="http://schemas.microsoft.com/office/powerpoint/2010/main" val="260237133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Guest Speaker</a:t>
            </a:r>
          </a:p>
        </p:txBody>
      </p:sp>
      <p:sp>
        <p:nvSpPr>
          <p:cNvPr id="4" name="TextBox 3">
            <a:extLst>
              <a:ext uri="{FF2B5EF4-FFF2-40B4-BE49-F238E27FC236}">
                <a16:creationId xmlns:a16="http://schemas.microsoft.com/office/drawing/2014/main" id="{5548477F-4153-B34F-A549-49F599521BFB}"/>
              </a:ext>
            </a:extLst>
          </p:cNvPr>
          <p:cNvSpPr txBox="1"/>
          <p:nvPr/>
        </p:nvSpPr>
        <p:spPr>
          <a:xfrm>
            <a:off x="992239" y="3996508"/>
            <a:ext cx="1684820" cy="369332"/>
          </a:xfrm>
          <a:prstGeom prst="rect">
            <a:avLst/>
          </a:prstGeom>
          <a:noFill/>
        </p:spPr>
        <p:txBody>
          <a:bodyPr wrap="none" rtlCol="0">
            <a:spAutoFit/>
          </a:bodyPr>
          <a:lstStyle/>
          <a:p>
            <a:r>
              <a:rPr lang="en-GB" i="1" dirty="0"/>
              <a:t>Danielle George</a:t>
            </a:r>
          </a:p>
        </p:txBody>
      </p:sp>
      <p:pic>
        <p:nvPicPr>
          <p:cNvPr id="5" name="Picture 4">
            <a:extLst>
              <a:ext uri="{FF2B5EF4-FFF2-40B4-BE49-F238E27FC236}">
                <a16:creationId xmlns:a16="http://schemas.microsoft.com/office/drawing/2014/main" id="{7997F2B8-BEDB-674B-AAFC-E3E0FE477187}"/>
              </a:ext>
            </a:extLst>
          </p:cNvPr>
          <p:cNvPicPr>
            <a:picLocks noChangeAspect="1"/>
          </p:cNvPicPr>
          <p:nvPr/>
        </p:nvPicPr>
        <p:blipFill rotWithShape="1">
          <a:blip r:embed="rId2"/>
          <a:srcRect l="23610" t="1" r="-130" b="-506"/>
          <a:stretch/>
        </p:blipFill>
        <p:spPr>
          <a:xfrm>
            <a:off x="0" y="1491783"/>
            <a:ext cx="4733365" cy="3497076"/>
          </a:xfrm>
          <a:prstGeom prst="rect">
            <a:avLst/>
          </a:prstGeom>
        </p:spPr>
      </p:pic>
      <p:sp>
        <p:nvSpPr>
          <p:cNvPr id="7" name="TextBox 6">
            <a:extLst>
              <a:ext uri="{FF2B5EF4-FFF2-40B4-BE49-F238E27FC236}">
                <a16:creationId xmlns:a16="http://schemas.microsoft.com/office/drawing/2014/main" id="{0E0F3BAC-D3E3-B744-AD8A-85D8A566F2F3}"/>
              </a:ext>
            </a:extLst>
          </p:cNvPr>
          <p:cNvSpPr txBox="1"/>
          <p:nvPr/>
        </p:nvSpPr>
        <p:spPr>
          <a:xfrm>
            <a:off x="0" y="5103674"/>
            <a:ext cx="5181600" cy="1754326"/>
          </a:xfrm>
          <a:prstGeom prst="rect">
            <a:avLst/>
          </a:prstGeom>
          <a:noFill/>
        </p:spPr>
        <p:txBody>
          <a:bodyPr wrap="square" rtlCol="0">
            <a:spAutoFit/>
          </a:bodyPr>
          <a:lstStyle/>
          <a:p>
            <a:r>
              <a:rPr lang="en-CA" b="1" dirty="0"/>
              <a:t>Professor Danielle George MBE</a:t>
            </a:r>
            <a:r>
              <a:rPr lang="en-CA" dirty="0"/>
              <a:t> was awarded the 2018 Michael Faraday Prize for her public outreach, promotion of her discipline, and leadership of national programmes inspiring young people to express their creativity while innovating in science and engineering.</a:t>
            </a:r>
            <a:endParaRPr lang="en-GB" dirty="0"/>
          </a:p>
        </p:txBody>
      </p:sp>
      <p:pic>
        <p:nvPicPr>
          <p:cNvPr id="9" name="Picture 8">
            <a:extLst>
              <a:ext uri="{FF2B5EF4-FFF2-40B4-BE49-F238E27FC236}">
                <a16:creationId xmlns:a16="http://schemas.microsoft.com/office/drawing/2014/main" id="{002D93E6-B541-7948-8205-063ACD9786A4}"/>
              </a:ext>
            </a:extLst>
          </p:cNvPr>
          <p:cNvPicPr>
            <a:picLocks noChangeAspect="1"/>
          </p:cNvPicPr>
          <p:nvPr/>
        </p:nvPicPr>
        <p:blipFill>
          <a:blip r:embed="rId3"/>
          <a:stretch>
            <a:fillRect/>
          </a:stretch>
        </p:blipFill>
        <p:spPr>
          <a:xfrm>
            <a:off x="9751052" y="26894"/>
            <a:ext cx="2409568" cy="6858000"/>
          </a:xfrm>
          <a:prstGeom prst="rect">
            <a:avLst/>
          </a:prstGeom>
        </p:spPr>
      </p:pic>
      <p:pic>
        <p:nvPicPr>
          <p:cNvPr id="6" name="Picture 5">
            <a:extLst>
              <a:ext uri="{FF2B5EF4-FFF2-40B4-BE49-F238E27FC236}">
                <a16:creationId xmlns:a16="http://schemas.microsoft.com/office/drawing/2014/main" id="{565D62A7-6EE5-3943-8FD3-6C27CB3EC16B}"/>
              </a:ext>
            </a:extLst>
          </p:cNvPr>
          <p:cNvPicPr>
            <a:picLocks noChangeAspect="1"/>
          </p:cNvPicPr>
          <p:nvPr/>
        </p:nvPicPr>
        <p:blipFill>
          <a:blip r:embed="rId4"/>
          <a:stretch>
            <a:fillRect/>
          </a:stretch>
        </p:blipFill>
        <p:spPr>
          <a:xfrm>
            <a:off x="4933422" y="1014459"/>
            <a:ext cx="4940300" cy="4965700"/>
          </a:xfrm>
          <a:prstGeom prst="rect">
            <a:avLst/>
          </a:prstGeom>
        </p:spPr>
      </p:pic>
    </p:spTree>
    <p:extLst>
      <p:ext uri="{BB962C8B-B14F-4D97-AF65-F5344CB8AC3E}">
        <p14:creationId xmlns:p14="http://schemas.microsoft.com/office/powerpoint/2010/main" val="87976191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Presentations</a:t>
            </a:r>
          </a:p>
        </p:txBody>
      </p:sp>
      <p:pic>
        <p:nvPicPr>
          <p:cNvPr id="5" name="Picture 4">
            <a:extLst>
              <a:ext uri="{FF2B5EF4-FFF2-40B4-BE49-F238E27FC236}">
                <a16:creationId xmlns:a16="http://schemas.microsoft.com/office/drawing/2014/main" id="{D117983B-0710-7F48-AB80-ED96BECA55C2}"/>
              </a:ext>
            </a:extLst>
          </p:cNvPr>
          <p:cNvPicPr>
            <a:picLocks noChangeAspect="1"/>
          </p:cNvPicPr>
          <p:nvPr/>
        </p:nvPicPr>
        <p:blipFill>
          <a:blip r:embed="rId2"/>
          <a:stretch>
            <a:fillRect/>
          </a:stretch>
        </p:blipFill>
        <p:spPr>
          <a:xfrm>
            <a:off x="7543800" y="0"/>
            <a:ext cx="4648200" cy="1660071"/>
          </a:xfrm>
          <a:prstGeom prst="rect">
            <a:avLst/>
          </a:prstGeom>
        </p:spPr>
      </p:pic>
      <p:sp>
        <p:nvSpPr>
          <p:cNvPr id="7" name="TextBox 6">
            <a:extLst>
              <a:ext uri="{FF2B5EF4-FFF2-40B4-BE49-F238E27FC236}">
                <a16:creationId xmlns:a16="http://schemas.microsoft.com/office/drawing/2014/main" id="{BB751358-EC0D-F845-9E2B-E09C636407C8}"/>
              </a:ext>
            </a:extLst>
          </p:cNvPr>
          <p:cNvSpPr txBox="1"/>
          <p:nvPr/>
        </p:nvSpPr>
        <p:spPr>
          <a:xfrm>
            <a:off x="838200" y="1758685"/>
            <a:ext cx="4088363" cy="1569660"/>
          </a:xfrm>
          <a:prstGeom prst="rect">
            <a:avLst/>
          </a:prstGeom>
          <a:noFill/>
        </p:spPr>
        <p:txBody>
          <a:bodyPr wrap="square" rtlCol="0">
            <a:spAutoFit/>
          </a:bodyPr>
          <a:lstStyle/>
          <a:p>
            <a:r>
              <a:rPr lang="en-GB" sz="2400" dirty="0"/>
              <a:t>Currently, the Bank of England is looking for nominations of British scientists to be the face of the new £50 note. </a:t>
            </a:r>
          </a:p>
        </p:txBody>
      </p:sp>
      <p:pic>
        <p:nvPicPr>
          <p:cNvPr id="8" name="Picture 7">
            <a:extLst>
              <a:ext uri="{FF2B5EF4-FFF2-40B4-BE49-F238E27FC236}">
                <a16:creationId xmlns:a16="http://schemas.microsoft.com/office/drawing/2014/main" id="{F0FF4873-8252-0048-82E1-BEBA57263225}"/>
              </a:ext>
            </a:extLst>
          </p:cNvPr>
          <p:cNvPicPr>
            <a:picLocks noChangeAspect="1"/>
          </p:cNvPicPr>
          <p:nvPr/>
        </p:nvPicPr>
        <p:blipFill>
          <a:blip r:embed="rId3"/>
          <a:stretch>
            <a:fillRect/>
          </a:stretch>
        </p:blipFill>
        <p:spPr>
          <a:xfrm>
            <a:off x="0" y="3396343"/>
            <a:ext cx="6096000" cy="3461657"/>
          </a:xfrm>
          <a:prstGeom prst="rect">
            <a:avLst/>
          </a:prstGeom>
        </p:spPr>
      </p:pic>
      <p:pic>
        <p:nvPicPr>
          <p:cNvPr id="9" name="Picture 8">
            <a:extLst>
              <a:ext uri="{FF2B5EF4-FFF2-40B4-BE49-F238E27FC236}">
                <a16:creationId xmlns:a16="http://schemas.microsoft.com/office/drawing/2014/main" id="{0C444FFF-B0D5-EB49-B540-B8EB4A3B659F}"/>
              </a:ext>
            </a:extLst>
          </p:cNvPr>
          <p:cNvPicPr>
            <a:picLocks noChangeAspect="1"/>
          </p:cNvPicPr>
          <p:nvPr/>
        </p:nvPicPr>
        <p:blipFill>
          <a:blip r:embed="rId4"/>
          <a:stretch>
            <a:fillRect/>
          </a:stretch>
        </p:blipFill>
        <p:spPr>
          <a:xfrm>
            <a:off x="6059488" y="2114269"/>
            <a:ext cx="6069106" cy="4551830"/>
          </a:xfrm>
          <a:prstGeom prst="rect">
            <a:avLst/>
          </a:prstGeom>
        </p:spPr>
      </p:pic>
    </p:spTree>
    <p:extLst>
      <p:ext uri="{BB962C8B-B14F-4D97-AF65-F5344CB8AC3E}">
        <p14:creationId xmlns:p14="http://schemas.microsoft.com/office/powerpoint/2010/main" val="139582567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Presentations</a:t>
            </a:r>
          </a:p>
        </p:txBody>
      </p:sp>
      <p:pic>
        <p:nvPicPr>
          <p:cNvPr id="5" name="Picture 4">
            <a:extLst>
              <a:ext uri="{FF2B5EF4-FFF2-40B4-BE49-F238E27FC236}">
                <a16:creationId xmlns:a16="http://schemas.microsoft.com/office/drawing/2014/main" id="{D117983B-0710-7F48-AB80-ED96BECA55C2}"/>
              </a:ext>
            </a:extLst>
          </p:cNvPr>
          <p:cNvPicPr>
            <a:picLocks noChangeAspect="1"/>
          </p:cNvPicPr>
          <p:nvPr/>
        </p:nvPicPr>
        <p:blipFill>
          <a:blip r:embed="rId2"/>
          <a:stretch>
            <a:fillRect/>
          </a:stretch>
        </p:blipFill>
        <p:spPr>
          <a:xfrm>
            <a:off x="7543800" y="0"/>
            <a:ext cx="4648200" cy="1660071"/>
          </a:xfrm>
          <a:prstGeom prst="rect">
            <a:avLst/>
          </a:prstGeom>
        </p:spPr>
      </p:pic>
      <p:pic>
        <p:nvPicPr>
          <p:cNvPr id="6" name="Picture 5">
            <a:extLst>
              <a:ext uri="{FF2B5EF4-FFF2-40B4-BE49-F238E27FC236}">
                <a16:creationId xmlns:a16="http://schemas.microsoft.com/office/drawing/2014/main" id="{16FEDBCE-2E34-D84D-9FA8-E0884B058ED4}"/>
              </a:ext>
            </a:extLst>
          </p:cNvPr>
          <p:cNvPicPr>
            <a:picLocks noChangeAspect="1"/>
          </p:cNvPicPr>
          <p:nvPr/>
        </p:nvPicPr>
        <p:blipFill rotWithShape="1">
          <a:blip r:embed="rId3"/>
          <a:srcRect b="53538"/>
          <a:stretch/>
        </p:blipFill>
        <p:spPr>
          <a:xfrm>
            <a:off x="1609741" y="1958702"/>
            <a:ext cx="10539138" cy="2975905"/>
          </a:xfrm>
          <a:prstGeom prst="rect">
            <a:avLst/>
          </a:prstGeom>
        </p:spPr>
      </p:pic>
      <p:sp>
        <p:nvSpPr>
          <p:cNvPr id="7" name="TextBox 6">
            <a:extLst>
              <a:ext uri="{FF2B5EF4-FFF2-40B4-BE49-F238E27FC236}">
                <a16:creationId xmlns:a16="http://schemas.microsoft.com/office/drawing/2014/main" id="{B9F251FB-5A3F-7948-AA60-E0C784FF77EB}"/>
              </a:ext>
            </a:extLst>
          </p:cNvPr>
          <p:cNvSpPr txBox="1"/>
          <p:nvPr/>
        </p:nvSpPr>
        <p:spPr>
          <a:xfrm>
            <a:off x="215772" y="4865198"/>
            <a:ext cx="1007007" cy="369332"/>
          </a:xfrm>
          <a:prstGeom prst="rect">
            <a:avLst/>
          </a:prstGeom>
          <a:noFill/>
        </p:spPr>
        <p:txBody>
          <a:bodyPr wrap="none" rtlCol="0">
            <a:spAutoFit/>
          </a:bodyPr>
          <a:lstStyle/>
          <a:p>
            <a:r>
              <a:rPr lang="en-GB" i="1" dirty="0"/>
              <a:t>Tony Key</a:t>
            </a:r>
          </a:p>
        </p:txBody>
      </p:sp>
      <p:pic>
        <p:nvPicPr>
          <p:cNvPr id="8" name="Picture 7">
            <a:extLst>
              <a:ext uri="{FF2B5EF4-FFF2-40B4-BE49-F238E27FC236}">
                <a16:creationId xmlns:a16="http://schemas.microsoft.com/office/drawing/2014/main" id="{F0DCEC82-6107-FD47-ABB9-C6976CF9829F}"/>
              </a:ext>
            </a:extLst>
          </p:cNvPr>
          <p:cNvPicPr>
            <a:picLocks noChangeAspect="1"/>
          </p:cNvPicPr>
          <p:nvPr/>
        </p:nvPicPr>
        <p:blipFill>
          <a:blip r:embed="rId4"/>
          <a:stretch>
            <a:fillRect/>
          </a:stretch>
        </p:blipFill>
        <p:spPr>
          <a:xfrm>
            <a:off x="235975" y="3250375"/>
            <a:ext cx="1198832" cy="1678364"/>
          </a:xfrm>
          <a:prstGeom prst="rect">
            <a:avLst/>
          </a:prstGeom>
        </p:spPr>
      </p:pic>
    </p:spTree>
    <p:extLst>
      <p:ext uri="{BB962C8B-B14F-4D97-AF65-F5344CB8AC3E}">
        <p14:creationId xmlns:p14="http://schemas.microsoft.com/office/powerpoint/2010/main" val="90200581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Presentations</a:t>
            </a:r>
          </a:p>
        </p:txBody>
      </p:sp>
      <p:pic>
        <p:nvPicPr>
          <p:cNvPr id="5" name="Picture 4">
            <a:extLst>
              <a:ext uri="{FF2B5EF4-FFF2-40B4-BE49-F238E27FC236}">
                <a16:creationId xmlns:a16="http://schemas.microsoft.com/office/drawing/2014/main" id="{D117983B-0710-7F48-AB80-ED96BECA55C2}"/>
              </a:ext>
            </a:extLst>
          </p:cNvPr>
          <p:cNvPicPr>
            <a:picLocks noChangeAspect="1"/>
          </p:cNvPicPr>
          <p:nvPr/>
        </p:nvPicPr>
        <p:blipFill>
          <a:blip r:embed="rId2"/>
          <a:stretch>
            <a:fillRect/>
          </a:stretch>
        </p:blipFill>
        <p:spPr>
          <a:xfrm>
            <a:off x="7543800" y="0"/>
            <a:ext cx="4648200" cy="1660071"/>
          </a:xfrm>
          <a:prstGeom prst="rect">
            <a:avLst/>
          </a:prstGeom>
        </p:spPr>
      </p:pic>
      <p:pic>
        <p:nvPicPr>
          <p:cNvPr id="6" name="Picture 5">
            <a:extLst>
              <a:ext uri="{FF2B5EF4-FFF2-40B4-BE49-F238E27FC236}">
                <a16:creationId xmlns:a16="http://schemas.microsoft.com/office/drawing/2014/main" id="{16FEDBCE-2E34-D84D-9FA8-E0884B058ED4}"/>
              </a:ext>
            </a:extLst>
          </p:cNvPr>
          <p:cNvPicPr>
            <a:picLocks noChangeAspect="1"/>
          </p:cNvPicPr>
          <p:nvPr/>
        </p:nvPicPr>
        <p:blipFill rotWithShape="1">
          <a:blip r:embed="rId3"/>
          <a:srcRect t="75315"/>
          <a:stretch/>
        </p:blipFill>
        <p:spPr>
          <a:xfrm>
            <a:off x="0" y="2655155"/>
            <a:ext cx="12391697" cy="1859004"/>
          </a:xfrm>
          <a:prstGeom prst="rect">
            <a:avLst/>
          </a:prstGeom>
        </p:spPr>
      </p:pic>
    </p:spTree>
    <p:extLst>
      <p:ext uri="{BB962C8B-B14F-4D97-AF65-F5344CB8AC3E}">
        <p14:creationId xmlns:p14="http://schemas.microsoft.com/office/powerpoint/2010/main" val="77514130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Presentations</a:t>
            </a:r>
          </a:p>
        </p:txBody>
      </p:sp>
      <p:sp>
        <p:nvSpPr>
          <p:cNvPr id="5" name="TextBox 4">
            <a:extLst>
              <a:ext uri="{FF2B5EF4-FFF2-40B4-BE49-F238E27FC236}">
                <a16:creationId xmlns:a16="http://schemas.microsoft.com/office/drawing/2014/main" id="{2F39272F-F92C-7A46-B674-11485BF6160A}"/>
              </a:ext>
            </a:extLst>
          </p:cNvPr>
          <p:cNvSpPr txBox="1"/>
          <p:nvPr/>
        </p:nvSpPr>
        <p:spPr>
          <a:xfrm>
            <a:off x="0" y="4935071"/>
            <a:ext cx="12192000" cy="461665"/>
          </a:xfrm>
          <a:prstGeom prst="rect">
            <a:avLst/>
          </a:prstGeom>
          <a:noFill/>
        </p:spPr>
        <p:txBody>
          <a:bodyPr wrap="square" rtlCol="0">
            <a:spAutoFit/>
          </a:bodyPr>
          <a:lstStyle/>
          <a:p>
            <a:r>
              <a:rPr lang="en-GB" sz="2400" b="1" dirty="0"/>
              <a:t>Mary Anning	</a:t>
            </a:r>
          </a:p>
        </p:txBody>
      </p:sp>
      <p:pic>
        <p:nvPicPr>
          <p:cNvPr id="6" name="Picture 5">
            <a:extLst>
              <a:ext uri="{FF2B5EF4-FFF2-40B4-BE49-F238E27FC236}">
                <a16:creationId xmlns:a16="http://schemas.microsoft.com/office/drawing/2014/main" id="{B7F979F8-FA0F-1147-9B34-8576E26AAF69}"/>
              </a:ext>
            </a:extLst>
          </p:cNvPr>
          <p:cNvPicPr>
            <a:picLocks noChangeAspect="1"/>
          </p:cNvPicPr>
          <p:nvPr/>
        </p:nvPicPr>
        <p:blipFill>
          <a:blip r:embed="rId2"/>
          <a:stretch>
            <a:fillRect/>
          </a:stretch>
        </p:blipFill>
        <p:spPr>
          <a:xfrm>
            <a:off x="7543800" y="0"/>
            <a:ext cx="4648200" cy="1660071"/>
          </a:xfrm>
          <a:prstGeom prst="rect">
            <a:avLst/>
          </a:prstGeom>
        </p:spPr>
      </p:pic>
      <p:pic>
        <p:nvPicPr>
          <p:cNvPr id="8" name="Picture 7">
            <a:extLst>
              <a:ext uri="{FF2B5EF4-FFF2-40B4-BE49-F238E27FC236}">
                <a16:creationId xmlns:a16="http://schemas.microsoft.com/office/drawing/2014/main" id="{74587ABF-7557-DC43-A1DE-FAE2ECE5671B}"/>
              </a:ext>
            </a:extLst>
          </p:cNvPr>
          <p:cNvPicPr>
            <a:picLocks noChangeAspect="1"/>
          </p:cNvPicPr>
          <p:nvPr/>
        </p:nvPicPr>
        <p:blipFill rotWithShape="1">
          <a:blip r:embed="rId3"/>
          <a:srcRect l="25295" t="35134" r="23487" b="33372"/>
          <a:stretch/>
        </p:blipFill>
        <p:spPr>
          <a:xfrm rot="16200000">
            <a:off x="-237276" y="2349060"/>
            <a:ext cx="2634428" cy="2159879"/>
          </a:xfrm>
          <a:prstGeom prst="rect">
            <a:avLst/>
          </a:prstGeom>
        </p:spPr>
      </p:pic>
    </p:spTree>
    <p:extLst>
      <p:ext uri="{BB962C8B-B14F-4D97-AF65-F5344CB8AC3E}">
        <p14:creationId xmlns:p14="http://schemas.microsoft.com/office/powerpoint/2010/main" val="194204646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Presentations</a:t>
            </a:r>
          </a:p>
        </p:txBody>
      </p:sp>
      <p:sp>
        <p:nvSpPr>
          <p:cNvPr id="5" name="TextBox 4">
            <a:extLst>
              <a:ext uri="{FF2B5EF4-FFF2-40B4-BE49-F238E27FC236}">
                <a16:creationId xmlns:a16="http://schemas.microsoft.com/office/drawing/2014/main" id="{2F39272F-F92C-7A46-B674-11485BF6160A}"/>
              </a:ext>
            </a:extLst>
          </p:cNvPr>
          <p:cNvSpPr txBox="1"/>
          <p:nvPr/>
        </p:nvSpPr>
        <p:spPr>
          <a:xfrm>
            <a:off x="0" y="4935071"/>
            <a:ext cx="12192000" cy="461665"/>
          </a:xfrm>
          <a:prstGeom prst="rect">
            <a:avLst/>
          </a:prstGeom>
          <a:noFill/>
        </p:spPr>
        <p:txBody>
          <a:bodyPr wrap="square" rtlCol="0">
            <a:spAutoFit/>
          </a:bodyPr>
          <a:lstStyle/>
          <a:p>
            <a:r>
              <a:rPr lang="en-GB" sz="2400" b="1" dirty="0"/>
              <a:t>Mary Anning	   Beatrice Shilling	</a:t>
            </a:r>
          </a:p>
        </p:txBody>
      </p:sp>
      <p:pic>
        <p:nvPicPr>
          <p:cNvPr id="6" name="Picture 5">
            <a:extLst>
              <a:ext uri="{FF2B5EF4-FFF2-40B4-BE49-F238E27FC236}">
                <a16:creationId xmlns:a16="http://schemas.microsoft.com/office/drawing/2014/main" id="{B7F979F8-FA0F-1147-9B34-8576E26AAF69}"/>
              </a:ext>
            </a:extLst>
          </p:cNvPr>
          <p:cNvPicPr>
            <a:picLocks noChangeAspect="1"/>
          </p:cNvPicPr>
          <p:nvPr/>
        </p:nvPicPr>
        <p:blipFill>
          <a:blip r:embed="rId2"/>
          <a:stretch>
            <a:fillRect/>
          </a:stretch>
        </p:blipFill>
        <p:spPr>
          <a:xfrm>
            <a:off x="7543800" y="0"/>
            <a:ext cx="4648200" cy="1660071"/>
          </a:xfrm>
          <a:prstGeom prst="rect">
            <a:avLst/>
          </a:prstGeom>
        </p:spPr>
      </p:pic>
      <p:pic>
        <p:nvPicPr>
          <p:cNvPr id="8" name="Picture 7">
            <a:extLst>
              <a:ext uri="{FF2B5EF4-FFF2-40B4-BE49-F238E27FC236}">
                <a16:creationId xmlns:a16="http://schemas.microsoft.com/office/drawing/2014/main" id="{74587ABF-7557-DC43-A1DE-FAE2ECE5671B}"/>
              </a:ext>
            </a:extLst>
          </p:cNvPr>
          <p:cNvPicPr>
            <a:picLocks noChangeAspect="1"/>
          </p:cNvPicPr>
          <p:nvPr/>
        </p:nvPicPr>
        <p:blipFill rotWithShape="1">
          <a:blip r:embed="rId3"/>
          <a:srcRect l="25295" t="35134" r="23487" b="33372"/>
          <a:stretch/>
        </p:blipFill>
        <p:spPr>
          <a:xfrm rot="16200000">
            <a:off x="-237276" y="2349060"/>
            <a:ext cx="2634428" cy="2159879"/>
          </a:xfrm>
          <a:prstGeom prst="rect">
            <a:avLst/>
          </a:prstGeom>
        </p:spPr>
      </p:pic>
      <p:pic>
        <p:nvPicPr>
          <p:cNvPr id="9" name="Picture 8">
            <a:extLst>
              <a:ext uri="{FF2B5EF4-FFF2-40B4-BE49-F238E27FC236}">
                <a16:creationId xmlns:a16="http://schemas.microsoft.com/office/drawing/2014/main" id="{B9028EFF-84D1-4141-AC75-D4B4179FEF07}"/>
              </a:ext>
            </a:extLst>
          </p:cNvPr>
          <p:cNvPicPr>
            <a:picLocks noChangeAspect="1"/>
          </p:cNvPicPr>
          <p:nvPr/>
        </p:nvPicPr>
        <p:blipFill rotWithShape="1">
          <a:blip r:embed="rId3"/>
          <a:srcRect l="25295" t="65554" r="22073" b="-37"/>
          <a:stretch/>
        </p:blipFill>
        <p:spPr>
          <a:xfrm rot="16200000">
            <a:off x="1988710" y="2278116"/>
            <a:ext cx="2707167" cy="2364831"/>
          </a:xfrm>
          <a:prstGeom prst="rect">
            <a:avLst/>
          </a:prstGeom>
        </p:spPr>
      </p:pic>
    </p:spTree>
    <p:extLst>
      <p:ext uri="{BB962C8B-B14F-4D97-AF65-F5344CB8AC3E}">
        <p14:creationId xmlns:p14="http://schemas.microsoft.com/office/powerpoint/2010/main" val="343016150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Presentations</a:t>
            </a:r>
          </a:p>
        </p:txBody>
      </p:sp>
      <p:sp>
        <p:nvSpPr>
          <p:cNvPr id="5" name="TextBox 4">
            <a:extLst>
              <a:ext uri="{FF2B5EF4-FFF2-40B4-BE49-F238E27FC236}">
                <a16:creationId xmlns:a16="http://schemas.microsoft.com/office/drawing/2014/main" id="{2F39272F-F92C-7A46-B674-11485BF6160A}"/>
              </a:ext>
            </a:extLst>
          </p:cNvPr>
          <p:cNvSpPr txBox="1"/>
          <p:nvPr/>
        </p:nvSpPr>
        <p:spPr>
          <a:xfrm>
            <a:off x="0" y="4935071"/>
            <a:ext cx="12192000" cy="461665"/>
          </a:xfrm>
          <a:prstGeom prst="rect">
            <a:avLst/>
          </a:prstGeom>
          <a:noFill/>
        </p:spPr>
        <p:txBody>
          <a:bodyPr wrap="square" rtlCol="0">
            <a:spAutoFit/>
          </a:bodyPr>
          <a:lstStyle/>
          <a:p>
            <a:r>
              <a:rPr lang="en-GB" sz="2400" b="1" dirty="0"/>
              <a:t>Mary Anning	   Beatrice Shilling	</a:t>
            </a:r>
            <a:r>
              <a:rPr lang="en-GB" sz="2400" b="1" dirty="0">
                <a:solidFill>
                  <a:schemeClr val="bg2">
                    <a:lumMod val="90000"/>
                  </a:schemeClr>
                </a:solidFill>
              </a:rPr>
              <a:t>Stephen Hawking</a:t>
            </a:r>
            <a:endParaRPr lang="en-GB" sz="2400" b="1" dirty="0"/>
          </a:p>
        </p:txBody>
      </p:sp>
      <p:pic>
        <p:nvPicPr>
          <p:cNvPr id="6" name="Picture 5">
            <a:extLst>
              <a:ext uri="{FF2B5EF4-FFF2-40B4-BE49-F238E27FC236}">
                <a16:creationId xmlns:a16="http://schemas.microsoft.com/office/drawing/2014/main" id="{B7F979F8-FA0F-1147-9B34-8576E26AAF69}"/>
              </a:ext>
            </a:extLst>
          </p:cNvPr>
          <p:cNvPicPr>
            <a:picLocks noChangeAspect="1"/>
          </p:cNvPicPr>
          <p:nvPr/>
        </p:nvPicPr>
        <p:blipFill>
          <a:blip r:embed="rId2"/>
          <a:stretch>
            <a:fillRect/>
          </a:stretch>
        </p:blipFill>
        <p:spPr>
          <a:xfrm>
            <a:off x="7543800" y="0"/>
            <a:ext cx="4648200" cy="1660071"/>
          </a:xfrm>
          <a:prstGeom prst="rect">
            <a:avLst/>
          </a:prstGeom>
        </p:spPr>
      </p:pic>
      <p:pic>
        <p:nvPicPr>
          <p:cNvPr id="8" name="Picture 7">
            <a:extLst>
              <a:ext uri="{FF2B5EF4-FFF2-40B4-BE49-F238E27FC236}">
                <a16:creationId xmlns:a16="http://schemas.microsoft.com/office/drawing/2014/main" id="{74587ABF-7557-DC43-A1DE-FAE2ECE5671B}"/>
              </a:ext>
            </a:extLst>
          </p:cNvPr>
          <p:cNvPicPr>
            <a:picLocks noChangeAspect="1"/>
          </p:cNvPicPr>
          <p:nvPr/>
        </p:nvPicPr>
        <p:blipFill rotWithShape="1">
          <a:blip r:embed="rId3"/>
          <a:srcRect l="25295" t="35134" r="23487" b="33372"/>
          <a:stretch/>
        </p:blipFill>
        <p:spPr>
          <a:xfrm rot="16200000">
            <a:off x="-237276" y="2349060"/>
            <a:ext cx="2634428" cy="2159879"/>
          </a:xfrm>
          <a:prstGeom prst="rect">
            <a:avLst/>
          </a:prstGeom>
        </p:spPr>
      </p:pic>
      <p:pic>
        <p:nvPicPr>
          <p:cNvPr id="9" name="Picture 8">
            <a:extLst>
              <a:ext uri="{FF2B5EF4-FFF2-40B4-BE49-F238E27FC236}">
                <a16:creationId xmlns:a16="http://schemas.microsoft.com/office/drawing/2014/main" id="{B9028EFF-84D1-4141-AC75-D4B4179FEF07}"/>
              </a:ext>
            </a:extLst>
          </p:cNvPr>
          <p:cNvPicPr>
            <a:picLocks noChangeAspect="1"/>
          </p:cNvPicPr>
          <p:nvPr/>
        </p:nvPicPr>
        <p:blipFill rotWithShape="1">
          <a:blip r:embed="rId3"/>
          <a:srcRect l="25295" t="65554" r="22073" b="-37"/>
          <a:stretch/>
        </p:blipFill>
        <p:spPr>
          <a:xfrm rot="16200000">
            <a:off x="1988710" y="2278116"/>
            <a:ext cx="2707167" cy="2364831"/>
          </a:xfrm>
          <a:prstGeom prst="rect">
            <a:avLst/>
          </a:prstGeom>
        </p:spPr>
      </p:pic>
    </p:spTree>
    <p:extLst>
      <p:ext uri="{BB962C8B-B14F-4D97-AF65-F5344CB8AC3E}">
        <p14:creationId xmlns:p14="http://schemas.microsoft.com/office/powerpoint/2010/main" val="69952881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Presentations</a:t>
            </a:r>
          </a:p>
        </p:txBody>
      </p:sp>
      <p:sp>
        <p:nvSpPr>
          <p:cNvPr id="5" name="TextBox 4">
            <a:extLst>
              <a:ext uri="{FF2B5EF4-FFF2-40B4-BE49-F238E27FC236}">
                <a16:creationId xmlns:a16="http://schemas.microsoft.com/office/drawing/2014/main" id="{2F39272F-F92C-7A46-B674-11485BF6160A}"/>
              </a:ext>
            </a:extLst>
          </p:cNvPr>
          <p:cNvSpPr txBox="1"/>
          <p:nvPr/>
        </p:nvSpPr>
        <p:spPr>
          <a:xfrm>
            <a:off x="0" y="4935071"/>
            <a:ext cx="12192000" cy="461665"/>
          </a:xfrm>
          <a:prstGeom prst="rect">
            <a:avLst/>
          </a:prstGeom>
          <a:noFill/>
        </p:spPr>
        <p:txBody>
          <a:bodyPr wrap="square" rtlCol="0">
            <a:spAutoFit/>
          </a:bodyPr>
          <a:lstStyle/>
          <a:p>
            <a:r>
              <a:rPr lang="en-GB" sz="2400" b="1" dirty="0"/>
              <a:t>Mary Anning	   Beatrice Shilling	</a:t>
            </a:r>
            <a:r>
              <a:rPr lang="en-GB" sz="2400" b="1" dirty="0">
                <a:solidFill>
                  <a:schemeClr val="bg2">
                    <a:lumMod val="90000"/>
                  </a:schemeClr>
                </a:solidFill>
              </a:rPr>
              <a:t>Stephen Hawking      </a:t>
            </a:r>
            <a:r>
              <a:rPr lang="en-GB" sz="2400" b="1" dirty="0"/>
              <a:t>James Clerk Maxwell	</a:t>
            </a:r>
          </a:p>
        </p:txBody>
      </p:sp>
      <p:pic>
        <p:nvPicPr>
          <p:cNvPr id="6" name="Picture 5">
            <a:extLst>
              <a:ext uri="{FF2B5EF4-FFF2-40B4-BE49-F238E27FC236}">
                <a16:creationId xmlns:a16="http://schemas.microsoft.com/office/drawing/2014/main" id="{B7F979F8-FA0F-1147-9B34-8576E26AAF69}"/>
              </a:ext>
            </a:extLst>
          </p:cNvPr>
          <p:cNvPicPr>
            <a:picLocks noChangeAspect="1"/>
          </p:cNvPicPr>
          <p:nvPr/>
        </p:nvPicPr>
        <p:blipFill>
          <a:blip r:embed="rId2"/>
          <a:stretch>
            <a:fillRect/>
          </a:stretch>
        </p:blipFill>
        <p:spPr>
          <a:xfrm>
            <a:off x="7543800" y="0"/>
            <a:ext cx="4648200" cy="1660071"/>
          </a:xfrm>
          <a:prstGeom prst="rect">
            <a:avLst/>
          </a:prstGeom>
        </p:spPr>
      </p:pic>
      <p:pic>
        <p:nvPicPr>
          <p:cNvPr id="8" name="Picture 7">
            <a:extLst>
              <a:ext uri="{FF2B5EF4-FFF2-40B4-BE49-F238E27FC236}">
                <a16:creationId xmlns:a16="http://schemas.microsoft.com/office/drawing/2014/main" id="{74587ABF-7557-DC43-A1DE-FAE2ECE5671B}"/>
              </a:ext>
            </a:extLst>
          </p:cNvPr>
          <p:cNvPicPr>
            <a:picLocks noChangeAspect="1"/>
          </p:cNvPicPr>
          <p:nvPr/>
        </p:nvPicPr>
        <p:blipFill rotWithShape="1">
          <a:blip r:embed="rId3"/>
          <a:srcRect l="25295" t="35134" r="23487" b="33372"/>
          <a:stretch/>
        </p:blipFill>
        <p:spPr>
          <a:xfrm rot="16200000">
            <a:off x="-237276" y="2349060"/>
            <a:ext cx="2634428" cy="2159879"/>
          </a:xfrm>
          <a:prstGeom prst="rect">
            <a:avLst/>
          </a:prstGeom>
        </p:spPr>
      </p:pic>
      <p:pic>
        <p:nvPicPr>
          <p:cNvPr id="9" name="Picture 8">
            <a:extLst>
              <a:ext uri="{FF2B5EF4-FFF2-40B4-BE49-F238E27FC236}">
                <a16:creationId xmlns:a16="http://schemas.microsoft.com/office/drawing/2014/main" id="{B9028EFF-84D1-4141-AC75-D4B4179FEF07}"/>
              </a:ext>
            </a:extLst>
          </p:cNvPr>
          <p:cNvPicPr>
            <a:picLocks noChangeAspect="1"/>
          </p:cNvPicPr>
          <p:nvPr/>
        </p:nvPicPr>
        <p:blipFill rotWithShape="1">
          <a:blip r:embed="rId3"/>
          <a:srcRect l="25295" t="65554" r="22073" b="-37"/>
          <a:stretch/>
        </p:blipFill>
        <p:spPr>
          <a:xfrm rot="16200000">
            <a:off x="1988710" y="2278116"/>
            <a:ext cx="2707167" cy="2364831"/>
          </a:xfrm>
          <a:prstGeom prst="rect">
            <a:avLst/>
          </a:prstGeom>
        </p:spPr>
      </p:pic>
      <p:pic>
        <p:nvPicPr>
          <p:cNvPr id="11" name="Picture 10">
            <a:extLst>
              <a:ext uri="{FF2B5EF4-FFF2-40B4-BE49-F238E27FC236}">
                <a16:creationId xmlns:a16="http://schemas.microsoft.com/office/drawing/2014/main" id="{970528FC-6036-0747-BE9B-EFC6AAB562F6}"/>
              </a:ext>
            </a:extLst>
          </p:cNvPr>
          <p:cNvPicPr>
            <a:picLocks noChangeAspect="1"/>
          </p:cNvPicPr>
          <p:nvPr/>
        </p:nvPicPr>
        <p:blipFill rotWithShape="1">
          <a:blip r:embed="rId4"/>
          <a:srcRect t="23266"/>
          <a:stretch/>
        </p:blipFill>
        <p:spPr>
          <a:xfrm>
            <a:off x="5659030" y="2576197"/>
            <a:ext cx="4016525" cy="1845689"/>
          </a:xfrm>
          <a:prstGeom prst="rect">
            <a:avLst/>
          </a:prstGeom>
        </p:spPr>
      </p:pic>
    </p:spTree>
    <p:extLst>
      <p:ext uri="{BB962C8B-B14F-4D97-AF65-F5344CB8AC3E}">
        <p14:creationId xmlns:p14="http://schemas.microsoft.com/office/powerpoint/2010/main" val="351552834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Presentations</a:t>
            </a:r>
          </a:p>
        </p:txBody>
      </p:sp>
      <p:sp>
        <p:nvSpPr>
          <p:cNvPr id="5" name="TextBox 4">
            <a:extLst>
              <a:ext uri="{FF2B5EF4-FFF2-40B4-BE49-F238E27FC236}">
                <a16:creationId xmlns:a16="http://schemas.microsoft.com/office/drawing/2014/main" id="{2F39272F-F92C-7A46-B674-11485BF6160A}"/>
              </a:ext>
            </a:extLst>
          </p:cNvPr>
          <p:cNvSpPr txBox="1"/>
          <p:nvPr/>
        </p:nvSpPr>
        <p:spPr>
          <a:xfrm>
            <a:off x="0" y="4935071"/>
            <a:ext cx="12192000" cy="461665"/>
          </a:xfrm>
          <a:prstGeom prst="rect">
            <a:avLst/>
          </a:prstGeom>
          <a:noFill/>
        </p:spPr>
        <p:txBody>
          <a:bodyPr wrap="square" rtlCol="0">
            <a:spAutoFit/>
          </a:bodyPr>
          <a:lstStyle/>
          <a:p>
            <a:r>
              <a:rPr lang="en-GB" sz="2400" b="1" dirty="0"/>
              <a:t>Mary Anning	   Beatrice Shilling	</a:t>
            </a:r>
            <a:r>
              <a:rPr lang="en-GB" sz="2400" b="1" dirty="0">
                <a:solidFill>
                  <a:schemeClr val="bg2">
                    <a:lumMod val="90000"/>
                  </a:schemeClr>
                </a:solidFill>
              </a:rPr>
              <a:t>Stephen Hawking      </a:t>
            </a:r>
            <a:r>
              <a:rPr lang="en-GB" sz="2400" b="1" dirty="0"/>
              <a:t>James Clerk Maxwell	  Alan Turing   </a:t>
            </a:r>
          </a:p>
        </p:txBody>
      </p:sp>
      <p:pic>
        <p:nvPicPr>
          <p:cNvPr id="6" name="Picture 5">
            <a:extLst>
              <a:ext uri="{FF2B5EF4-FFF2-40B4-BE49-F238E27FC236}">
                <a16:creationId xmlns:a16="http://schemas.microsoft.com/office/drawing/2014/main" id="{B7F979F8-FA0F-1147-9B34-8576E26AAF69}"/>
              </a:ext>
            </a:extLst>
          </p:cNvPr>
          <p:cNvPicPr>
            <a:picLocks noChangeAspect="1"/>
          </p:cNvPicPr>
          <p:nvPr/>
        </p:nvPicPr>
        <p:blipFill>
          <a:blip r:embed="rId2"/>
          <a:stretch>
            <a:fillRect/>
          </a:stretch>
        </p:blipFill>
        <p:spPr>
          <a:xfrm>
            <a:off x="7543800" y="0"/>
            <a:ext cx="4648200" cy="1660071"/>
          </a:xfrm>
          <a:prstGeom prst="rect">
            <a:avLst/>
          </a:prstGeom>
        </p:spPr>
      </p:pic>
      <p:pic>
        <p:nvPicPr>
          <p:cNvPr id="7" name="Picture 6">
            <a:extLst>
              <a:ext uri="{FF2B5EF4-FFF2-40B4-BE49-F238E27FC236}">
                <a16:creationId xmlns:a16="http://schemas.microsoft.com/office/drawing/2014/main" id="{2F011252-EF79-5341-806D-F2C2FE698BF8}"/>
              </a:ext>
            </a:extLst>
          </p:cNvPr>
          <p:cNvPicPr>
            <a:picLocks noChangeAspect="1"/>
          </p:cNvPicPr>
          <p:nvPr/>
        </p:nvPicPr>
        <p:blipFill rotWithShape="1">
          <a:blip r:embed="rId3"/>
          <a:srcRect l="17970" r="23487" b="63257"/>
          <a:stretch/>
        </p:blipFill>
        <p:spPr>
          <a:xfrm rot="16200000">
            <a:off x="9426466" y="2301493"/>
            <a:ext cx="3011214" cy="2519855"/>
          </a:xfrm>
          <a:prstGeom prst="rect">
            <a:avLst/>
          </a:prstGeom>
        </p:spPr>
      </p:pic>
      <p:pic>
        <p:nvPicPr>
          <p:cNvPr id="8" name="Picture 7">
            <a:extLst>
              <a:ext uri="{FF2B5EF4-FFF2-40B4-BE49-F238E27FC236}">
                <a16:creationId xmlns:a16="http://schemas.microsoft.com/office/drawing/2014/main" id="{74587ABF-7557-DC43-A1DE-FAE2ECE5671B}"/>
              </a:ext>
            </a:extLst>
          </p:cNvPr>
          <p:cNvPicPr>
            <a:picLocks noChangeAspect="1"/>
          </p:cNvPicPr>
          <p:nvPr/>
        </p:nvPicPr>
        <p:blipFill rotWithShape="1">
          <a:blip r:embed="rId3"/>
          <a:srcRect l="25295" t="35134" r="23487" b="33372"/>
          <a:stretch/>
        </p:blipFill>
        <p:spPr>
          <a:xfrm rot="16200000">
            <a:off x="-237276" y="2349060"/>
            <a:ext cx="2634428" cy="2159879"/>
          </a:xfrm>
          <a:prstGeom prst="rect">
            <a:avLst/>
          </a:prstGeom>
        </p:spPr>
      </p:pic>
      <p:pic>
        <p:nvPicPr>
          <p:cNvPr id="9" name="Picture 8">
            <a:extLst>
              <a:ext uri="{FF2B5EF4-FFF2-40B4-BE49-F238E27FC236}">
                <a16:creationId xmlns:a16="http://schemas.microsoft.com/office/drawing/2014/main" id="{B9028EFF-84D1-4141-AC75-D4B4179FEF07}"/>
              </a:ext>
            </a:extLst>
          </p:cNvPr>
          <p:cNvPicPr>
            <a:picLocks noChangeAspect="1"/>
          </p:cNvPicPr>
          <p:nvPr/>
        </p:nvPicPr>
        <p:blipFill rotWithShape="1">
          <a:blip r:embed="rId3"/>
          <a:srcRect l="25295" t="65554" r="22073" b="-37"/>
          <a:stretch/>
        </p:blipFill>
        <p:spPr>
          <a:xfrm rot="16200000">
            <a:off x="1988710" y="2278116"/>
            <a:ext cx="2707167" cy="2364831"/>
          </a:xfrm>
          <a:prstGeom prst="rect">
            <a:avLst/>
          </a:prstGeom>
        </p:spPr>
      </p:pic>
      <p:pic>
        <p:nvPicPr>
          <p:cNvPr id="11" name="Picture 10">
            <a:extLst>
              <a:ext uri="{FF2B5EF4-FFF2-40B4-BE49-F238E27FC236}">
                <a16:creationId xmlns:a16="http://schemas.microsoft.com/office/drawing/2014/main" id="{970528FC-6036-0747-BE9B-EFC6AAB562F6}"/>
              </a:ext>
            </a:extLst>
          </p:cNvPr>
          <p:cNvPicPr>
            <a:picLocks noChangeAspect="1"/>
          </p:cNvPicPr>
          <p:nvPr/>
        </p:nvPicPr>
        <p:blipFill rotWithShape="1">
          <a:blip r:embed="rId4"/>
          <a:srcRect t="23266"/>
          <a:stretch/>
        </p:blipFill>
        <p:spPr>
          <a:xfrm>
            <a:off x="5659030" y="2576197"/>
            <a:ext cx="4016525" cy="1845689"/>
          </a:xfrm>
          <a:prstGeom prst="rect">
            <a:avLst/>
          </a:prstGeom>
        </p:spPr>
      </p:pic>
    </p:spTree>
    <p:extLst>
      <p:ext uri="{BB962C8B-B14F-4D97-AF65-F5344CB8AC3E}">
        <p14:creationId xmlns:p14="http://schemas.microsoft.com/office/powerpoint/2010/main" val="261867613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Students</a:t>
            </a:r>
          </a:p>
        </p:txBody>
      </p:sp>
      <p:sp>
        <p:nvSpPr>
          <p:cNvPr id="3" name="Content Placeholder 2">
            <a:extLst>
              <a:ext uri="{FF2B5EF4-FFF2-40B4-BE49-F238E27FC236}">
                <a16:creationId xmlns:a16="http://schemas.microsoft.com/office/drawing/2014/main" id="{28BA5403-F0E4-AC49-BABD-D5E17F6B0AA3}"/>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D86CADC7-9A49-A14B-AC73-061F25A91905}"/>
              </a:ext>
            </a:extLst>
          </p:cNvPr>
          <p:cNvPicPr>
            <a:picLocks noChangeAspect="1"/>
          </p:cNvPicPr>
          <p:nvPr/>
        </p:nvPicPr>
        <p:blipFill>
          <a:blip r:embed="rId2"/>
          <a:stretch>
            <a:fillRect/>
          </a:stretch>
        </p:blipFill>
        <p:spPr>
          <a:xfrm>
            <a:off x="7543800" y="0"/>
            <a:ext cx="4648200" cy="1660071"/>
          </a:xfrm>
          <a:prstGeom prst="rect">
            <a:avLst/>
          </a:prstGeom>
        </p:spPr>
      </p:pic>
    </p:spTree>
    <p:extLst>
      <p:ext uri="{BB962C8B-B14F-4D97-AF65-F5344CB8AC3E}">
        <p14:creationId xmlns:p14="http://schemas.microsoft.com/office/powerpoint/2010/main" val="361097071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3E0A9-36EA-F542-9A5E-53EAC43E844B}"/>
              </a:ext>
            </a:extLst>
          </p:cNvPr>
          <p:cNvSpPr>
            <a:spLocks noGrp="1"/>
          </p:cNvSpPr>
          <p:nvPr>
            <p:ph type="ctrTitle"/>
          </p:nvPr>
        </p:nvSpPr>
        <p:spPr>
          <a:xfrm>
            <a:off x="3162689" y="1141024"/>
            <a:ext cx="5829300" cy="2387600"/>
          </a:xfrm>
        </p:spPr>
        <p:txBody>
          <a:bodyPr/>
          <a:lstStyle/>
          <a:p>
            <a:endParaRPr lang="en-GB"/>
          </a:p>
        </p:txBody>
      </p:sp>
      <p:sp>
        <p:nvSpPr>
          <p:cNvPr id="3" name="Subtitle 2">
            <a:extLst>
              <a:ext uri="{FF2B5EF4-FFF2-40B4-BE49-F238E27FC236}">
                <a16:creationId xmlns:a16="http://schemas.microsoft.com/office/drawing/2014/main" id="{C648F751-42BF-044C-B5DE-E19B5652C5AD}"/>
              </a:ext>
            </a:extLst>
          </p:cNvPr>
          <p:cNvSpPr>
            <a:spLocks noGrp="1"/>
          </p:cNvSpPr>
          <p:nvPr>
            <p:ph type="subTitle" idx="1"/>
          </p:nvPr>
        </p:nvSpPr>
        <p:spPr>
          <a:xfrm>
            <a:off x="3505589" y="3620699"/>
            <a:ext cx="5143500" cy="1655762"/>
          </a:xfrm>
        </p:spPr>
        <p:txBody>
          <a:bodyPr/>
          <a:lstStyle/>
          <a:p>
            <a:endParaRPr lang="en-GB"/>
          </a:p>
        </p:txBody>
      </p:sp>
      <p:pic>
        <p:nvPicPr>
          <p:cNvPr id="6" name="Picture 5">
            <a:extLst>
              <a:ext uri="{FF2B5EF4-FFF2-40B4-BE49-F238E27FC236}">
                <a16:creationId xmlns:a16="http://schemas.microsoft.com/office/drawing/2014/main" id="{1BE4C887-1B05-FB43-9634-5949C5745D33}"/>
              </a:ext>
            </a:extLst>
          </p:cNvPr>
          <p:cNvPicPr>
            <a:picLocks noChangeAspect="1"/>
          </p:cNvPicPr>
          <p:nvPr/>
        </p:nvPicPr>
        <p:blipFill>
          <a:blip r:embed="rId2"/>
          <a:stretch>
            <a:fillRect/>
          </a:stretch>
        </p:blipFill>
        <p:spPr>
          <a:xfrm>
            <a:off x="2667000" y="0"/>
            <a:ext cx="6858000" cy="6858000"/>
          </a:xfrm>
          <a:prstGeom prst="rect">
            <a:avLst/>
          </a:prstGeom>
        </p:spPr>
      </p:pic>
      <p:pic>
        <p:nvPicPr>
          <p:cNvPr id="8" name="Picture 7">
            <a:extLst>
              <a:ext uri="{FF2B5EF4-FFF2-40B4-BE49-F238E27FC236}">
                <a16:creationId xmlns:a16="http://schemas.microsoft.com/office/drawing/2014/main" id="{D91AF5FF-5EC0-6944-99C8-1F31775034EF}"/>
              </a:ext>
            </a:extLst>
          </p:cNvPr>
          <p:cNvPicPr/>
          <p:nvPr/>
        </p:nvPicPr>
        <p:blipFill rotWithShape="1">
          <a:blip r:embed="rId3" cstate="print">
            <a:extLst>
              <a:ext uri="{28A0092B-C50C-407E-A947-70E740481C1C}">
                <a14:useLocalDpi xmlns:a14="http://schemas.microsoft.com/office/drawing/2010/main" val="0"/>
              </a:ext>
            </a:extLst>
          </a:blip>
          <a:srcRect l="8153" t="21833" r="7324" b="22369"/>
          <a:stretch/>
        </p:blipFill>
        <p:spPr bwMode="auto">
          <a:xfrm>
            <a:off x="7770973" y="5989068"/>
            <a:ext cx="1670050" cy="785495"/>
          </a:xfrm>
          <a:prstGeom prst="rect">
            <a:avLst/>
          </a:prstGeom>
          <a:ln>
            <a:noFill/>
          </a:ln>
          <a:extLst>
            <a:ext uri="{53640926-AAD7-44D8-BBD7-CCE9431645EC}">
              <a14:shadowObscured xmlns:a14="http://schemas.microsoft.com/office/drawing/2010/main"/>
            </a:ext>
          </a:extLst>
        </p:spPr>
      </p:pic>
      <p:sp>
        <p:nvSpPr>
          <p:cNvPr id="10" name="TextBox 9">
            <a:extLst>
              <a:ext uri="{FF2B5EF4-FFF2-40B4-BE49-F238E27FC236}">
                <a16:creationId xmlns:a16="http://schemas.microsoft.com/office/drawing/2014/main" id="{BFA14FC2-01A1-8449-97D4-411263C4919D}"/>
              </a:ext>
            </a:extLst>
          </p:cNvPr>
          <p:cNvSpPr txBox="1"/>
          <p:nvPr/>
        </p:nvSpPr>
        <p:spPr>
          <a:xfrm>
            <a:off x="2691715" y="1402496"/>
            <a:ext cx="6774023" cy="3385542"/>
          </a:xfrm>
          <a:prstGeom prst="rect">
            <a:avLst/>
          </a:prstGeom>
          <a:noFill/>
        </p:spPr>
        <p:txBody>
          <a:bodyPr wrap="square" rtlCol="0">
            <a:spAutoFit/>
          </a:bodyPr>
          <a:lstStyle/>
          <a:p>
            <a:pPr algn="ctr"/>
            <a:r>
              <a:rPr lang="en-CA" sz="2800" dirty="0">
                <a:solidFill>
                  <a:schemeClr val="bg1"/>
                </a:solidFill>
              </a:rPr>
              <a:t>“I am gaining a sense of confidence academically I never thought I had in me… that I do have a view and ideas and a thirst for knowledge - this course has ignited that.”</a:t>
            </a:r>
          </a:p>
          <a:p>
            <a:pPr algn="ctr"/>
            <a:endParaRPr lang="en-CA" sz="2800" dirty="0">
              <a:solidFill>
                <a:schemeClr val="bg1"/>
              </a:solidFill>
            </a:endParaRPr>
          </a:p>
          <a:p>
            <a:pPr algn="ctr"/>
            <a:endParaRPr lang="en-CA" sz="2800" dirty="0">
              <a:solidFill>
                <a:schemeClr val="bg1"/>
              </a:solidFill>
            </a:endParaRPr>
          </a:p>
          <a:p>
            <a:pPr algn="ctr"/>
            <a:r>
              <a:rPr lang="en-CA" sz="2800" dirty="0">
                <a:solidFill>
                  <a:schemeClr val="bg1"/>
                </a:solidFill>
              </a:rPr>
              <a:t>Student, HMP Low Newton</a:t>
            </a:r>
          </a:p>
          <a:p>
            <a:endParaRPr lang="en-GB" dirty="0"/>
          </a:p>
        </p:txBody>
      </p:sp>
      <p:sp>
        <p:nvSpPr>
          <p:cNvPr id="11" name="TextBox 10">
            <a:extLst>
              <a:ext uri="{FF2B5EF4-FFF2-40B4-BE49-F238E27FC236}">
                <a16:creationId xmlns:a16="http://schemas.microsoft.com/office/drawing/2014/main" id="{6903C3A5-FBB5-8045-84C2-2E6B22410B58}"/>
              </a:ext>
            </a:extLst>
          </p:cNvPr>
          <p:cNvSpPr txBox="1"/>
          <p:nvPr/>
        </p:nvSpPr>
        <p:spPr>
          <a:xfrm>
            <a:off x="2648339" y="-45479"/>
            <a:ext cx="4184928" cy="861774"/>
          </a:xfrm>
          <a:prstGeom prst="rect">
            <a:avLst/>
          </a:prstGeom>
          <a:noFill/>
        </p:spPr>
        <p:txBody>
          <a:bodyPr wrap="none" rtlCol="0">
            <a:spAutoFit/>
          </a:bodyPr>
          <a:lstStyle/>
          <a:p>
            <a:r>
              <a:rPr lang="en-GB" sz="3200" b="1" dirty="0">
                <a:solidFill>
                  <a:srgbClr val="FFFF00"/>
                </a:solidFill>
              </a:rPr>
              <a:t>THINK LIKE A SCIENTIST</a:t>
            </a:r>
          </a:p>
          <a:p>
            <a:endParaRPr lang="en-GB" dirty="0"/>
          </a:p>
        </p:txBody>
      </p:sp>
      <p:pic>
        <p:nvPicPr>
          <p:cNvPr id="13" name="Picture 12">
            <a:extLst>
              <a:ext uri="{FF2B5EF4-FFF2-40B4-BE49-F238E27FC236}">
                <a16:creationId xmlns:a16="http://schemas.microsoft.com/office/drawing/2014/main" id="{0D6075E5-02E3-5640-86C9-609AA7D94E3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59293"/>
          <a:stretch/>
        </p:blipFill>
        <p:spPr bwMode="auto">
          <a:xfrm>
            <a:off x="6439290" y="5976740"/>
            <a:ext cx="1281919" cy="850944"/>
          </a:xfrm>
          <a:prstGeom prst="rect">
            <a:avLst/>
          </a:prstGeom>
          <a:ln>
            <a:noFill/>
          </a:ln>
          <a:extLst>
            <a:ext uri="{53640926-AAD7-44D8-BBD7-CCE9431645EC}">
              <a14:shadowObscured xmlns:a14="http://schemas.microsoft.com/office/drawing/2010/main"/>
            </a:ext>
          </a:extLst>
        </p:spPr>
      </p:pic>
      <p:sp>
        <p:nvSpPr>
          <p:cNvPr id="14" name="TextBox 13">
            <a:extLst>
              <a:ext uri="{FF2B5EF4-FFF2-40B4-BE49-F238E27FC236}">
                <a16:creationId xmlns:a16="http://schemas.microsoft.com/office/drawing/2014/main" id="{6030F091-9622-AE4B-8D8B-047E4AE45D8F}"/>
              </a:ext>
            </a:extLst>
          </p:cNvPr>
          <p:cNvSpPr txBox="1"/>
          <p:nvPr/>
        </p:nvSpPr>
        <p:spPr>
          <a:xfrm>
            <a:off x="2648339" y="6358025"/>
            <a:ext cx="3951302" cy="830997"/>
          </a:xfrm>
          <a:prstGeom prst="rect">
            <a:avLst/>
          </a:prstGeom>
          <a:noFill/>
        </p:spPr>
        <p:txBody>
          <a:bodyPr wrap="square" rtlCol="0">
            <a:spAutoFit/>
          </a:bodyPr>
          <a:lstStyle/>
          <a:p>
            <a:r>
              <a:rPr lang="en-GB" sz="2000" b="1" dirty="0" err="1">
                <a:solidFill>
                  <a:srgbClr val="FFFF00"/>
                </a:solidFill>
              </a:rPr>
              <a:t>philheron.com</a:t>
            </a:r>
            <a:r>
              <a:rPr lang="en-GB" sz="2000" b="1" dirty="0">
                <a:solidFill>
                  <a:srgbClr val="FFFF00"/>
                </a:solidFill>
              </a:rPr>
              <a:t>/</a:t>
            </a:r>
            <a:r>
              <a:rPr lang="en-GB" sz="2000" b="1" dirty="0" err="1">
                <a:solidFill>
                  <a:srgbClr val="FFFF00"/>
                </a:solidFill>
              </a:rPr>
              <a:t>thinklikeascientist</a:t>
            </a:r>
            <a:endParaRPr lang="en-GB" sz="2000" b="1" dirty="0">
              <a:solidFill>
                <a:srgbClr val="FFFF00"/>
              </a:solidFill>
            </a:endParaRPr>
          </a:p>
          <a:p>
            <a:endParaRPr lang="en-GB" sz="2800" dirty="0">
              <a:solidFill>
                <a:schemeClr val="bg1"/>
              </a:solidFill>
            </a:endParaRPr>
          </a:p>
        </p:txBody>
      </p:sp>
    </p:spTree>
    <p:extLst>
      <p:ext uri="{BB962C8B-B14F-4D97-AF65-F5344CB8AC3E}">
        <p14:creationId xmlns:p14="http://schemas.microsoft.com/office/powerpoint/2010/main" val="273057216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Assessment</a:t>
            </a:r>
          </a:p>
        </p:txBody>
      </p:sp>
      <p:sp>
        <p:nvSpPr>
          <p:cNvPr id="3" name="Content Placeholder 2">
            <a:extLst>
              <a:ext uri="{FF2B5EF4-FFF2-40B4-BE49-F238E27FC236}">
                <a16:creationId xmlns:a16="http://schemas.microsoft.com/office/drawing/2014/main" id="{28BA5403-F0E4-AC49-BABD-D5E17F6B0AA3}"/>
              </a:ext>
            </a:extLst>
          </p:cNvPr>
          <p:cNvSpPr>
            <a:spLocks noGrp="1"/>
          </p:cNvSpPr>
          <p:nvPr>
            <p:ph idx="1"/>
          </p:nvPr>
        </p:nvSpPr>
        <p:spPr/>
        <p:txBody>
          <a:bodyPr/>
          <a:lstStyle/>
          <a:p>
            <a:r>
              <a:rPr lang="en-GB" dirty="0"/>
              <a:t>No formal assessment</a:t>
            </a:r>
          </a:p>
          <a:p>
            <a:r>
              <a:rPr lang="en-GB" dirty="0"/>
              <a:t>Feedback on homework</a:t>
            </a:r>
          </a:p>
          <a:p>
            <a:r>
              <a:rPr lang="en-GB" dirty="0"/>
              <a:t>Highlighting strong points</a:t>
            </a:r>
          </a:p>
          <a:p>
            <a:r>
              <a:rPr lang="en-GB" dirty="0"/>
              <a:t>Discussion around points that were brought up</a:t>
            </a:r>
          </a:p>
          <a:p>
            <a:r>
              <a:rPr lang="en-GB" dirty="0"/>
              <a:t>(not correcting for grammar or punctuation)</a:t>
            </a:r>
          </a:p>
          <a:p>
            <a:endParaRPr lang="en-GB" dirty="0"/>
          </a:p>
        </p:txBody>
      </p:sp>
      <p:pic>
        <p:nvPicPr>
          <p:cNvPr id="4" name="Picture 3">
            <a:extLst>
              <a:ext uri="{FF2B5EF4-FFF2-40B4-BE49-F238E27FC236}">
                <a16:creationId xmlns:a16="http://schemas.microsoft.com/office/drawing/2014/main" id="{A7B02485-4BA4-E140-8E38-F082D2DBCC80}"/>
              </a:ext>
            </a:extLst>
          </p:cNvPr>
          <p:cNvPicPr>
            <a:picLocks noChangeAspect="1"/>
          </p:cNvPicPr>
          <p:nvPr/>
        </p:nvPicPr>
        <p:blipFill>
          <a:blip r:embed="rId2"/>
          <a:stretch>
            <a:fillRect/>
          </a:stretch>
        </p:blipFill>
        <p:spPr>
          <a:xfrm>
            <a:off x="7543800" y="0"/>
            <a:ext cx="4648200" cy="1660071"/>
          </a:xfrm>
          <a:prstGeom prst="rect">
            <a:avLst/>
          </a:prstGeom>
        </p:spPr>
      </p:pic>
    </p:spTree>
    <p:extLst>
      <p:ext uri="{BB962C8B-B14F-4D97-AF65-F5344CB8AC3E}">
        <p14:creationId xmlns:p14="http://schemas.microsoft.com/office/powerpoint/2010/main" val="139377095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Prison Education</a:t>
            </a:r>
          </a:p>
        </p:txBody>
      </p:sp>
      <p:sp>
        <p:nvSpPr>
          <p:cNvPr id="3" name="Content Placeholder 2">
            <a:extLst>
              <a:ext uri="{FF2B5EF4-FFF2-40B4-BE49-F238E27FC236}">
                <a16:creationId xmlns:a16="http://schemas.microsoft.com/office/drawing/2014/main" id="{28BA5403-F0E4-AC49-BABD-D5E17F6B0AA3}"/>
              </a:ext>
            </a:extLst>
          </p:cNvPr>
          <p:cNvSpPr>
            <a:spLocks noGrp="1"/>
          </p:cNvSpPr>
          <p:nvPr>
            <p:ph idx="1"/>
          </p:nvPr>
        </p:nvSpPr>
        <p:spPr/>
        <p:txBody>
          <a:bodyPr/>
          <a:lstStyle/>
          <a:p>
            <a:r>
              <a:rPr lang="en-GB" dirty="0"/>
              <a:t>Difficult place to work and teach</a:t>
            </a:r>
          </a:p>
          <a:p>
            <a:r>
              <a:rPr lang="en-GB" dirty="0" err="1"/>
              <a:t>Slooooooowwwwwwwwwwww</a:t>
            </a:r>
            <a:endParaRPr lang="en-GB" dirty="0"/>
          </a:p>
          <a:p>
            <a:r>
              <a:rPr lang="en-GB" dirty="0"/>
              <a:t>It is a restrictive teaching environment</a:t>
            </a:r>
          </a:p>
          <a:p>
            <a:r>
              <a:rPr lang="en-GB" dirty="0"/>
              <a:t>Students have complex needs</a:t>
            </a:r>
          </a:p>
          <a:p>
            <a:r>
              <a:rPr lang="en-GB" dirty="0"/>
              <a:t>Each prison is different</a:t>
            </a:r>
          </a:p>
          <a:p>
            <a:r>
              <a:rPr lang="en-GB" dirty="0"/>
              <a:t>Why do we want to teach? </a:t>
            </a:r>
          </a:p>
          <a:p>
            <a:endParaRPr lang="en-GB" dirty="0"/>
          </a:p>
        </p:txBody>
      </p:sp>
      <p:pic>
        <p:nvPicPr>
          <p:cNvPr id="4" name="Picture 3">
            <a:extLst>
              <a:ext uri="{FF2B5EF4-FFF2-40B4-BE49-F238E27FC236}">
                <a16:creationId xmlns:a16="http://schemas.microsoft.com/office/drawing/2014/main" id="{42D1B4AC-4205-9A4D-8D0D-DA3BE7FC3868}"/>
              </a:ext>
            </a:extLst>
          </p:cNvPr>
          <p:cNvPicPr>
            <a:picLocks noChangeAspect="1"/>
          </p:cNvPicPr>
          <p:nvPr/>
        </p:nvPicPr>
        <p:blipFill>
          <a:blip r:embed="rId2"/>
          <a:stretch>
            <a:fillRect/>
          </a:stretch>
        </p:blipFill>
        <p:spPr>
          <a:xfrm>
            <a:off x="7543800" y="0"/>
            <a:ext cx="4648200" cy="1660071"/>
          </a:xfrm>
          <a:prstGeom prst="rect">
            <a:avLst/>
          </a:prstGeom>
        </p:spPr>
      </p:pic>
    </p:spTree>
    <p:extLst>
      <p:ext uri="{BB962C8B-B14F-4D97-AF65-F5344CB8AC3E}">
        <p14:creationId xmlns:p14="http://schemas.microsoft.com/office/powerpoint/2010/main" val="85104781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Impact factor</a:t>
            </a:r>
          </a:p>
        </p:txBody>
      </p:sp>
      <p:sp>
        <p:nvSpPr>
          <p:cNvPr id="3" name="Content Placeholder 2">
            <a:extLst>
              <a:ext uri="{FF2B5EF4-FFF2-40B4-BE49-F238E27FC236}">
                <a16:creationId xmlns:a16="http://schemas.microsoft.com/office/drawing/2014/main" id="{28BA5403-F0E4-AC49-BABD-D5E17F6B0AA3}"/>
              </a:ext>
            </a:extLst>
          </p:cNvPr>
          <p:cNvSpPr>
            <a:spLocks noGrp="1"/>
          </p:cNvSpPr>
          <p:nvPr>
            <p:ph idx="1"/>
          </p:nvPr>
        </p:nvSpPr>
        <p:spPr/>
        <p:txBody>
          <a:bodyPr/>
          <a:lstStyle/>
          <a:p>
            <a:r>
              <a:rPr lang="en-GB" dirty="0"/>
              <a:t>Funding agencies demand that we are impactful with our science</a:t>
            </a:r>
          </a:p>
          <a:p>
            <a:endParaRPr lang="en-GB" dirty="0"/>
          </a:p>
          <a:p>
            <a:r>
              <a:rPr lang="en-GB" dirty="0"/>
              <a:t>Can we be more useful? </a:t>
            </a:r>
          </a:p>
          <a:p>
            <a:endParaRPr lang="en-GB" dirty="0"/>
          </a:p>
          <a:p>
            <a:r>
              <a:rPr lang="en-GB" dirty="0"/>
              <a:t>Should we expand our portfolio of outreach away from classrooms and science fairs? </a:t>
            </a:r>
          </a:p>
          <a:p>
            <a:endParaRPr lang="en-GB" dirty="0"/>
          </a:p>
          <a:p>
            <a:r>
              <a:rPr lang="en-GB" dirty="0"/>
              <a:t>What are we trying to teach? </a:t>
            </a:r>
          </a:p>
        </p:txBody>
      </p:sp>
      <p:pic>
        <p:nvPicPr>
          <p:cNvPr id="5" name="Picture 4">
            <a:extLst>
              <a:ext uri="{FF2B5EF4-FFF2-40B4-BE49-F238E27FC236}">
                <a16:creationId xmlns:a16="http://schemas.microsoft.com/office/drawing/2014/main" id="{08EDEB6A-7570-7A41-B0AD-B4A8B27D2A8B}"/>
              </a:ext>
            </a:extLst>
          </p:cNvPr>
          <p:cNvPicPr>
            <a:picLocks noChangeAspect="1"/>
          </p:cNvPicPr>
          <p:nvPr/>
        </p:nvPicPr>
        <p:blipFill>
          <a:blip r:embed="rId2"/>
          <a:stretch>
            <a:fillRect/>
          </a:stretch>
        </p:blipFill>
        <p:spPr>
          <a:xfrm>
            <a:off x="7543800" y="0"/>
            <a:ext cx="4648200" cy="1660071"/>
          </a:xfrm>
          <a:prstGeom prst="rect">
            <a:avLst/>
          </a:prstGeom>
        </p:spPr>
      </p:pic>
    </p:spTree>
    <p:extLst>
      <p:ext uri="{BB962C8B-B14F-4D97-AF65-F5344CB8AC3E}">
        <p14:creationId xmlns:p14="http://schemas.microsoft.com/office/powerpoint/2010/main" val="328514360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Future plans – Phase 2</a:t>
            </a:r>
          </a:p>
        </p:txBody>
      </p:sp>
      <p:sp>
        <p:nvSpPr>
          <p:cNvPr id="4" name="TextBox 3">
            <a:extLst>
              <a:ext uri="{FF2B5EF4-FFF2-40B4-BE49-F238E27FC236}">
                <a16:creationId xmlns:a16="http://schemas.microsoft.com/office/drawing/2014/main" id="{5BC882F8-08DE-9444-A88C-E9C76A46AF4D}"/>
              </a:ext>
            </a:extLst>
          </p:cNvPr>
          <p:cNvSpPr txBox="1"/>
          <p:nvPr/>
        </p:nvSpPr>
        <p:spPr>
          <a:xfrm>
            <a:off x="2428532" y="3564390"/>
            <a:ext cx="1622624" cy="369332"/>
          </a:xfrm>
          <a:prstGeom prst="rect">
            <a:avLst/>
          </a:prstGeom>
          <a:noFill/>
        </p:spPr>
        <p:txBody>
          <a:bodyPr wrap="none" rtlCol="0">
            <a:spAutoFit/>
          </a:bodyPr>
          <a:lstStyle/>
          <a:p>
            <a:r>
              <a:rPr lang="en-GB" dirty="0">
                <a:solidFill>
                  <a:srgbClr val="FF0000"/>
                </a:solidFill>
              </a:rPr>
              <a:t>HMP Frankland</a:t>
            </a:r>
          </a:p>
        </p:txBody>
      </p:sp>
      <p:sp>
        <p:nvSpPr>
          <p:cNvPr id="5" name="TextBox 4">
            <a:extLst>
              <a:ext uri="{FF2B5EF4-FFF2-40B4-BE49-F238E27FC236}">
                <a16:creationId xmlns:a16="http://schemas.microsoft.com/office/drawing/2014/main" id="{22E36131-A4BC-B645-B3EE-03F281C52E61}"/>
              </a:ext>
            </a:extLst>
          </p:cNvPr>
          <p:cNvSpPr txBox="1"/>
          <p:nvPr/>
        </p:nvSpPr>
        <p:spPr>
          <a:xfrm>
            <a:off x="2281280" y="5986780"/>
            <a:ext cx="1917128" cy="369332"/>
          </a:xfrm>
          <a:prstGeom prst="rect">
            <a:avLst/>
          </a:prstGeom>
          <a:noFill/>
        </p:spPr>
        <p:txBody>
          <a:bodyPr wrap="none" rtlCol="0">
            <a:spAutoFit/>
          </a:bodyPr>
          <a:lstStyle/>
          <a:p>
            <a:r>
              <a:rPr lang="en-GB" dirty="0">
                <a:solidFill>
                  <a:srgbClr val="FF0000"/>
                </a:solidFill>
              </a:rPr>
              <a:t>HMP/YOI </a:t>
            </a:r>
            <a:r>
              <a:rPr lang="en-GB" dirty="0" err="1">
                <a:solidFill>
                  <a:srgbClr val="FF0000"/>
                </a:solidFill>
              </a:rPr>
              <a:t>Deerbolt</a:t>
            </a:r>
            <a:endParaRPr lang="en-GB" dirty="0">
              <a:solidFill>
                <a:srgbClr val="FF0000"/>
              </a:solidFill>
            </a:endParaRPr>
          </a:p>
        </p:txBody>
      </p:sp>
      <p:pic>
        <p:nvPicPr>
          <p:cNvPr id="7" name="Picture 6">
            <a:extLst>
              <a:ext uri="{FF2B5EF4-FFF2-40B4-BE49-F238E27FC236}">
                <a16:creationId xmlns:a16="http://schemas.microsoft.com/office/drawing/2014/main" id="{42814C38-0EF1-694E-A8AB-546B00CA1F21}"/>
              </a:ext>
            </a:extLst>
          </p:cNvPr>
          <p:cNvPicPr>
            <a:picLocks noChangeAspect="1"/>
          </p:cNvPicPr>
          <p:nvPr/>
        </p:nvPicPr>
        <p:blipFill>
          <a:blip r:embed="rId2"/>
          <a:stretch>
            <a:fillRect/>
          </a:stretch>
        </p:blipFill>
        <p:spPr>
          <a:xfrm>
            <a:off x="1826659" y="1440028"/>
            <a:ext cx="3237428" cy="2151256"/>
          </a:xfrm>
          <a:prstGeom prst="rect">
            <a:avLst/>
          </a:prstGeom>
        </p:spPr>
      </p:pic>
      <p:pic>
        <p:nvPicPr>
          <p:cNvPr id="8" name="Picture 7">
            <a:extLst>
              <a:ext uri="{FF2B5EF4-FFF2-40B4-BE49-F238E27FC236}">
                <a16:creationId xmlns:a16="http://schemas.microsoft.com/office/drawing/2014/main" id="{7D05F2D9-1456-1D4E-9956-979FF6B237CF}"/>
              </a:ext>
            </a:extLst>
          </p:cNvPr>
          <p:cNvPicPr>
            <a:picLocks noChangeAspect="1"/>
          </p:cNvPicPr>
          <p:nvPr/>
        </p:nvPicPr>
        <p:blipFill>
          <a:blip r:embed="rId3"/>
          <a:stretch>
            <a:fillRect/>
          </a:stretch>
        </p:blipFill>
        <p:spPr>
          <a:xfrm>
            <a:off x="1826659" y="4168588"/>
            <a:ext cx="3237428" cy="1818192"/>
          </a:xfrm>
          <a:prstGeom prst="rect">
            <a:avLst/>
          </a:prstGeom>
        </p:spPr>
      </p:pic>
      <p:sp>
        <p:nvSpPr>
          <p:cNvPr id="3" name="TextBox 2">
            <a:extLst>
              <a:ext uri="{FF2B5EF4-FFF2-40B4-BE49-F238E27FC236}">
                <a16:creationId xmlns:a16="http://schemas.microsoft.com/office/drawing/2014/main" id="{B16DDB01-1AAC-B849-9EE1-2409AB9C1FBC}"/>
              </a:ext>
            </a:extLst>
          </p:cNvPr>
          <p:cNvSpPr txBox="1"/>
          <p:nvPr/>
        </p:nvSpPr>
        <p:spPr>
          <a:xfrm>
            <a:off x="5136777" y="1992436"/>
            <a:ext cx="2592120" cy="523220"/>
          </a:xfrm>
          <a:prstGeom prst="rect">
            <a:avLst/>
          </a:prstGeom>
          <a:noFill/>
        </p:spPr>
        <p:txBody>
          <a:bodyPr wrap="none" rtlCol="0">
            <a:spAutoFit/>
          </a:bodyPr>
          <a:lstStyle/>
          <a:p>
            <a:r>
              <a:rPr lang="en-GB" sz="2800" dirty="0"/>
              <a:t>April - May 2019</a:t>
            </a:r>
          </a:p>
        </p:txBody>
      </p:sp>
      <p:sp>
        <p:nvSpPr>
          <p:cNvPr id="9" name="TextBox 8">
            <a:extLst>
              <a:ext uri="{FF2B5EF4-FFF2-40B4-BE49-F238E27FC236}">
                <a16:creationId xmlns:a16="http://schemas.microsoft.com/office/drawing/2014/main" id="{A0A511B0-EB8D-1443-A406-CD252CBA05F0}"/>
              </a:ext>
            </a:extLst>
          </p:cNvPr>
          <p:cNvSpPr txBox="1"/>
          <p:nvPr/>
        </p:nvSpPr>
        <p:spPr>
          <a:xfrm>
            <a:off x="5132296" y="4816074"/>
            <a:ext cx="2488182" cy="523220"/>
          </a:xfrm>
          <a:prstGeom prst="rect">
            <a:avLst/>
          </a:prstGeom>
          <a:noFill/>
        </p:spPr>
        <p:txBody>
          <a:bodyPr wrap="none" rtlCol="0">
            <a:spAutoFit/>
          </a:bodyPr>
          <a:lstStyle/>
          <a:p>
            <a:r>
              <a:rPr lang="en-GB" sz="2800" dirty="0"/>
              <a:t>June - July 2019</a:t>
            </a:r>
          </a:p>
        </p:txBody>
      </p:sp>
    </p:spTree>
    <p:extLst>
      <p:ext uri="{BB962C8B-B14F-4D97-AF65-F5344CB8AC3E}">
        <p14:creationId xmlns:p14="http://schemas.microsoft.com/office/powerpoint/2010/main" val="382031130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9EE86461-F3CA-B945-9BD8-46E95728BD23}"/>
              </a:ext>
            </a:extLst>
          </p:cNvPr>
          <p:cNvSpPr txBox="1"/>
          <p:nvPr/>
        </p:nvSpPr>
        <p:spPr>
          <a:xfrm>
            <a:off x="5136777" y="1992436"/>
            <a:ext cx="2592120" cy="523220"/>
          </a:xfrm>
          <a:prstGeom prst="rect">
            <a:avLst/>
          </a:prstGeom>
          <a:noFill/>
        </p:spPr>
        <p:txBody>
          <a:bodyPr wrap="none" rtlCol="0">
            <a:spAutoFit/>
          </a:bodyPr>
          <a:lstStyle/>
          <a:p>
            <a:r>
              <a:rPr lang="en-GB" sz="2800" dirty="0"/>
              <a:t>April - May 2019</a:t>
            </a:r>
          </a:p>
        </p:txBody>
      </p:sp>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Future plans – Phase 2</a:t>
            </a:r>
          </a:p>
        </p:txBody>
      </p:sp>
      <p:sp>
        <p:nvSpPr>
          <p:cNvPr id="4" name="TextBox 3">
            <a:extLst>
              <a:ext uri="{FF2B5EF4-FFF2-40B4-BE49-F238E27FC236}">
                <a16:creationId xmlns:a16="http://schemas.microsoft.com/office/drawing/2014/main" id="{5BC882F8-08DE-9444-A88C-E9C76A46AF4D}"/>
              </a:ext>
            </a:extLst>
          </p:cNvPr>
          <p:cNvSpPr txBox="1"/>
          <p:nvPr/>
        </p:nvSpPr>
        <p:spPr>
          <a:xfrm>
            <a:off x="2428532" y="3564390"/>
            <a:ext cx="1622624" cy="369332"/>
          </a:xfrm>
          <a:prstGeom prst="rect">
            <a:avLst/>
          </a:prstGeom>
          <a:noFill/>
        </p:spPr>
        <p:txBody>
          <a:bodyPr wrap="none" rtlCol="0">
            <a:spAutoFit/>
          </a:bodyPr>
          <a:lstStyle/>
          <a:p>
            <a:r>
              <a:rPr lang="en-GB" dirty="0">
                <a:solidFill>
                  <a:srgbClr val="FF0000"/>
                </a:solidFill>
              </a:rPr>
              <a:t>HMP Frankland</a:t>
            </a:r>
          </a:p>
        </p:txBody>
      </p:sp>
      <p:sp>
        <p:nvSpPr>
          <p:cNvPr id="5" name="TextBox 4">
            <a:extLst>
              <a:ext uri="{FF2B5EF4-FFF2-40B4-BE49-F238E27FC236}">
                <a16:creationId xmlns:a16="http://schemas.microsoft.com/office/drawing/2014/main" id="{22E36131-A4BC-B645-B3EE-03F281C52E61}"/>
              </a:ext>
            </a:extLst>
          </p:cNvPr>
          <p:cNvSpPr txBox="1"/>
          <p:nvPr/>
        </p:nvSpPr>
        <p:spPr>
          <a:xfrm>
            <a:off x="2281280" y="5986780"/>
            <a:ext cx="1917128" cy="369332"/>
          </a:xfrm>
          <a:prstGeom prst="rect">
            <a:avLst/>
          </a:prstGeom>
          <a:noFill/>
        </p:spPr>
        <p:txBody>
          <a:bodyPr wrap="none" rtlCol="0">
            <a:spAutoFit/>
          </a:bodyPr>
          <a:lstStyle/>
          <a:p>
            <a:r>
              <a:rPr lang="en-GB" dirty="0">
                <a:solidFill>
                  <a:srgbClr val="FF0000"/>
                </a:solidFill>
              </a:rPr>
              <a:t>HMP/YOI </a:t>
            </a:r>
            <a:r>
              <a:rPr lang="en-GB" dirty="0" err="1">
                <a:solidFill>
                  <a:srgbClr val="FF0000"/>
                </a:solidFill>
              </a:rPr>
              <a:t>Deerbolt</a:t>
            </a:r>
            <a:endParaRPr lang="en-GB" dirty="0">
              <a:solidFill>
                <a:srgbClr val="FF0000"/>
              </a:solidFill>
            </a:endParaRPr>
          </a:p>
        </p:txBody>
      </p:sp>
      <p:pic>
        <p:nvPicPr>
          <p:cNvPr id="7" name="Picture 6">
            <a:extLst>
              <a:ext uri="{FF2B5EF4-FFF2-40B4-BE49-F238E27FC236}">
                <a16:creationId xmlns:a16="http://schemas.microsoft.com/office/drawing/2014/main" id="{42814C38-0EF1-694E-A8AB-546B00CA1F21}"/>
              </a:ext>
            </a:extLst>
          </p:cNvPr>
          <p:cNvPicPr>
            <a:picLocks noChangeAspect="1"/>
          </p:cNvPicPr>
          <p:nvPr/>
        </p:nvPicPr>
        <p:blipFill>
          <a:blip r:embed="rId2"/>
          <a:stretch>
            <a:fillRect/>
          </a:stretch>
        </p:blipFill>
        <p:spPr>
          <a:xfrm>
            <a:off x="1826659" y="1440028"/>
            <a:ext cx="3237428" cy="2151256"/>
          </a:xfrm>
          <a:prstGeom prst="rect">
            <a:avLst/>
          </a:prstGeom>
        </p:spPr>
      </p:pic>
      <p:pic>
        <p:nvPicPr>
          <p:cNvPr id="8" name="Picture 7">
            <a:extLst>
              <a:ext uri="{FF2B5EF4-FFF2-40B4-BE49-F238E27FC236}">
                <a16:creationId xmlns:a16="http://schemas.microsoft.com/office/drawing/2014/main" id="{7D05F2D9-1456-1D4E-9956-979FF6B237CF}"/>
              </a:ext>
            </a:extLst>
          </p:cNvPr>
          <p:cNvPicPr>
            <a:picLocks noChangeAspect="1"/>
          </p:cNvPicPr>
          <p:nvPr/>
        </p:nvPicPr>
        <p:blipFill>
          <a:blip r:embed="rId3"/>
          <a:stretch>
            <a:fillRect/>
          </a:stretch>
        </p:blipFill>
        <p:spPr>
          <a:xfrm>
            <a:off x="1826659" y="4168588"/>
            <a:ext cx="3237428" cy="1818192"/>
          </a:xfrm>
          <a:prstGeom prst="rect">
            <a:avLst/>
          </a:prstGeom>
        </p:spPr>
      </p:pic>
      <p:sp>
        <p:nvSpPr>
          <p:cNvPr id="9" name="TextBox 8">
            <a:extLst>
              <a:ext uri="{FF2B5EF4-FFF2-40B4-BE49-F238E27FC236}">
                <a16:creationId xmlns:a16="http://schemas.microsoft.com/office/drawing/2014/main" id="{A0A511B0-EB8D-1443-A406-CD252CBA05F0}"/>
              </a:ext>
            </a:extLst>
          </p:cNvPr>
          <p:cNvSpPr txBox="1"/>
          <p:nvPr/>
        </p:nvSpPr>
        <p:spPr>
          <a:xfrm>
            <a:off x="5132296" y="4816074"/>
            <a:ext cx="2488182" cy="523220"/>
          </a:xfrm>
          <a:prstGeom prst="rect">
            <a:avLst/>
          </a:prstGeom>
          <a:noFill/>
        </p:spPr>
        <p:txBody>
          <a:bodyPr wrap="none" rtlCol="0">
            <a:spAutoFit/>
          </a:bodyPr>
          <a:lstStyle/>
          <a:p>
            <a:r>
              <a:rPr lang="en-GB" sz="2800" dirty="0"/>
              <a:t>June - July 2019</a:t>
            </a:r>
          </a:p>
        </p:txBody>
      </p:sp>
      <p:sp>
        <p:nvSpPr>
          <p:cNvPr id="10" name="Rectangle 9">
            <a:extLst>
              <a:ext uri="{FF2B5EF4-FFF2-40B4-BE49-F238E27FC236}">
                <a16:creationId xmlns:a16="http://schemas.microsoft.com/office/drawing/2014/main" id="{9CBE08B1-BB01-9B40-89EF-9C56AED0EDBB}"/>
              </a:ext>
            </a:extLst>
          </p:cNvPr>
          <p:cNvSpPr/>
          <p:nvPr/>
        </p:nvSpPr>
        <p:spPr>
          <a:xfrm rot="1966851">
            <a:off x="4104192" y="2254926"/>
            <a:ext cx="4585448" cy="41685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EA373D10-2260-8E40-9736-F8342FC200C2}"/>
              </a:ext>
            </a:extLst>
          </p:cNvPr>
          <p:cNvSpPr/>
          <p:nvPr/>
        </p:nvSpPr>
        <p:spPr>
          <a:xfrm rot="20260695">
            <a:off x="3958515" y="2304304"/>
            <a:ext cx="4585448" cy="41685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CB913709-5FCA-5746-A43F-96361D195AC4}"/>
              </a:ext>
            </a:extLst>
          </p:cNvPr>
          <p:cNvSpPr txBox="1"/>
          <p:nvPr/>
        </p:nvSpPr>
        <p:spPr>
          <a:xfrm>
            <a:off x="8070213" y="2905780"/>
            <a:ext cx="776175" cy="523220"/>
          </a:xfrm>
          <a:prstGeom prst="rect">
            <a:avLst/>
          </a:prstGeom>
          <a:noFill/>
        </p:spPr>
        <p:txBody>
          <a:bodyPr wrap="none" rtlCol="0">
            <a:spAutoFit/>
          </a:bodyPr>
          <a:lstStyle/>
          <a:p>
            <a:r>
              <a:rPr lang="en-GB" sz="2800" dirty="0"/>
              <a:t>TBD</a:t>
            </a:r>
          </a:p>
        </p:txBody>
      </p:sp>
    </p:spTree>
    <p:extLst>
      <p:ext uri="{BB962C8B-B14F-4D97-AF65-F5344CB8AC3E}">
        <p14:creationId xmlns:p14="http://schemas.microsoft.com/office/powerpoint/2010/main" val="219610936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9EE86461-F3CA-B945-9BD8-46E95728BD23}"/>
              </a:ext>
            </a:extLst>
          </p:cNvPr>
          <p:cNvSpPr txBox="1"/>
          <p:nvPr/>
        </p:nvSpPr>
        <p:spPr>
          <a:xfrm>
            <a:off x="5136777" y="1992436"/>
            <a:ext cx="2592120" cy="523220"/>
          </a:xfrm>
          <a:prstGeom prst="rect">
            <a:avLst/>
          </a:prstGeom>
          <a:noFill/>
        </p:spPr>
        <p:txBody>
          <a:bodyPr wrap="none" rtlCol="0">
            <a:spAutoFit/>
          </a:bodyPr>
          <a:lstStyle/>
          <a:p>
            <a:r>
              <a:rPr lang="en-GB" sz="2800" dirty="0"/>
              <a:t>April - May 2019</a:t>
            </a:r>
          </a:p>
        </p:txBody>
      </p:sp>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Future plans – Phase 2</a:t>
            </a:r>
          </a:p>
        </p:txBody>
      </p:sp>
      <p:sp>
        <p:nvSpPr>
          <p:cNvPr id="4" name="TextBox 3">
            <a:extLst>
              <a:ext uri="{FF2B5EF4-FFF2-40B4-BE49-F238E27FC236}">
                <a16:creationId xmlns:a16="http://schemas.microsoft.com/office/drawing/2014/main" id="{5BC882F8-08DE-9444-A88C-E9C76A46AF4D}"/>
              </a:ext>
            </a:extLst>
          </p:cNvPr>
          <p:cNvSpPr txBox="1"/>
          <p:nvPr/>
        </p:nvSpPr>
        <p:spPr>
          <a:xfrm>
            <a:off x="2428532" y="3564390"/>
            <a:ext cx="1622624" cy="369332"/>
          </a:xfrm>
          <a:prstGeom prst="rect">
            <a:avLst/>
          </a:prstGeom>
          <a:noFill/>
        </p:spPr>
        <p:txBody>
          <a:bodyPr wrap="none" rtlCol="0">
            <a:spAutoFit/>
          </a:bodyPr>
          <a:lstStyle/>
          <a:p>
            <a:r>
              <a:rPr lang="en-GB" dirty="0">
                <a:solidFill>
                  <a:srgbClr val="FF0000"/>
                </a:solidFill>
              </a:rPr>
              <a:t>HMP Frankland</a:t>
            </a:r>
          </a:p>
        </p:txBody>
      </p:sp>
      <p:sp>
        <p:nvSpPr>
          <p:cNvPr id="5" name="TextBox 4">
            <a:extLst>
              <a:ext uri="{FF2B5EF4-FFF2-40B4-BE49-F238E27FC236}">
                <a16:creationId xmlns:a16="http://schemas.microsoft.com/office/drawing/2014/main" id="{22E36131-A4BC-B645-B3EE-03F281C52E61}"/>
              </a:ext>
            </a:extLst>
          </p:cNvPr>
          <p:cNvSpPr txBox="1"/>
          <p:nvPr/>
        </p:nvSpPr>
        <p:spPr>
          <a:xfrm>
            <a:off x="2281280" y="5986780"/>
            <a:ext cx="1917128" cy="369332"/>
          </a:xfrm>
          <a:prstGeom prst="rect">
            <a:avLst/>
          </a:prstGeom>
          <a:noFill/>
        </p:spPr>
        <p:txBody>
          <a:bodyPr wrap="none" rtlCol="0">
            <a:spAutoFit/>
          </a:bodyPr>
          <a:lstStyle/>
          <a:p>
            <a:r>
              <a:rPr lang="en-GB" dirty="0">
                <a:solidFill>
                  <a:srgbClr val="FF0000"/>
                </a:solidFill>
              </a:rPr>
              <a:t>HMP/YOI </a:t>
            </a:r>
            <a:r>
              <a:rPr lang="en-GB" dirty="0" err="1">
                <a:solidFill>
                  <a:srgbClr val="FF0000"/>
                </a:solidFill>
              </a:rPr>
              <a:t>Deerbolt</a:t>
            </a:r>
            <a:endParaRPr lang="en-GB" dirty="0">
              <a:solidFill>
                <a:srgbClr val="FF0000"/>
              </a:solidFill>
            </a:endParaRPr>
          </a:p>
        </p:txBody>
      </p:sp>
      <p:pic>
        <p:nvPicPr>
          <p:cNvPr id="7" name="Picture 6">
            <a:extLst>
              <a:ext uri="{FF2B5EF4-FFF2-40B4-BE49-F238E27FC236}">
                <a16:creationId xmlns:a16="http://schemas.microsoft.com/office/drawing/2014/main" id="{42814C38-0EF1-694E-A8AB-546B00CA1F21}"/>
              </a:ext>
            </a:extLst>
          </p:cNvPr>
          <p:cNvPicPr>
            <a:picLocks noChangeAspect="1"/>
          </p:cNvPicPr>
          <p:nvPr/>
        </p:nvPicPr>
        <p:blipFill>
          <a:blip r:embed="rId2"/>
          <a:stretch>
            <a:fillRect/>
          </a:stretch>
        </p:blipFill>
        <p:spPr>
          <a:xfrm>
            <a:off x="1826659" y="1440028"/>
            <a:ext cx="3237428" cy="2151256"/>
          </a:xfrm>
          <a:prstGeom prst="rect">
            <a:avLst/>
          </a:prstGeom>
        </p:spPr>
      </p:pic>
      <p:pic>
        <p:nvPicPr>
          <p:cNvPr id="8" name="Picture 7">
            <a:extLst>
              <a:ext uri="{FF2B5EF4-FFF2-40B4-BE49-F238E27FC236}">
                <a16:creationId xmlns:a16="http://schemas.microsoft.com/office/drawing/2014/main" id="{7D05F2D9-1456-1D4E-9956-979FF6B237CF}"/>
              </a:ext>
            </a:extLst>
          </p:cNvPr>
          <p:cNvPicPr>
            <a:picLocks noChangeAspect="1"/>
          </p:cNvPicPr>
          <p:nvPr/>
        </p:nvPicPr>
        <p:blipFill>
          <a:blip r:embed="rId3"/>
          <a:stretch>
            <a:fillRect/>
          </a:stretch>
        </p:blipFill>
        <p:spPr>
          <a:xfrm>
            <a:off x="1826659" y="4168588"/>
            <a:ext cx="3237428" cy="1818192"/>
          </a:xfrm>
          <a:prstGeom prst="rect">
            <a:avLst/>
          </a:prstGeom>
        </p:spPr>
      </p:pic>
      <p:sp>
        <p:nvSpPr>
          <p:cNvPr id="9" name="TextBox 8">
            <a:extLst>
              <a:ext uri="{FF2B5EF4-FFF2-40B4-BE49-F238E27FC236}">
                <a16:creationId xmlns:a16="http://schemas.microsoft.com/office/drawing/2014/main" id="{A0A511B0-EB8D-1443-A406-CD252CBA05F0}"/>
              </a:ext>
            </a:extLst>
          </p:cNvPr>
          <p:cNvSpPr txBox="1"/>
          <p:nvPr/>
        </p:nvSpPr>
        <p:spPr>
          <a:xfrm>
            <a:off x="5132296" y="4816074"/>
            <a:ext cx="2488182" cy="523220"/>
          </a:xfrm>
          <a:prstGeom prst="rect">
            <a:avLst/>
          </a:prstGeom>
          <a:noFill/>
        </p:spPr>
        <p:txBody>
          <a:bodyPr wrap="none" rtlCol="0">
            <a:spAutoFit/>
          </a:bodyPr>
          <a:lstStyle/>
          <a:p>
            <a:r>
              <a:rPr lang="en-GB" sz="2800" dirty="0"/>
              <a:t>June - July 2019</a:t>
            </a:r>
          </a:p>
        </p:txBody>
      </p:sp>
      <p:sp>
        <p:nvSpPr>
          <p:cNvPr id="10" name="Rectangle 9">
            <a:extLst>
              <a:ext uri="{FF2B5EF4-FFF2-40B4-BE49-F238E27FC236}">
                <a16:creationId xmlns:a16="http://schemas.microsoft.com/office/drawing/2014/main" id="{9CBE08B1-BB01-9B40-89EF-9C56AED0EDBB}"/>
              </a:ext>
            </a:extLst>
          </p:cNvPr>
          <p:cNvSpPr/>
          <p:nvPr/>
        </p:nvSpPr>
        <p:spPr>
          <a:xfrm rot="1966851">
            <a:off x="4104192" y="2254926"/>
            <a:ext cx="4585448" cy="41685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EA373D10-2260-8E40-9736-F8342FC200C2}"/>
              </a:ext>
            </a:extLst>
          </p:cNvPr>
          <p:cNvSpPr/>
          <p:nvPr/>
        </p:nvSpPr>
        <p:spPr>
          <a:xfrm rot="20260695">
            <a:off x="3958515" y="2304304"/>
            <a:ext cx="4585448" cy="41685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CB913709-5FCA-5746-A43F-96361D195AC4}"/>
              </a:ext>
            </a:extLst>
          </p:cNvPr>
          <p:cNvSpPr txBox="1"/>
          <p:nvPr/>
        </p:nvSpPr>
        <p:spPr>
          <a:xfrm>
            <a:off x="8070213" y="2905780"/>
            <a:ext cx="776175" cy="523220"/>
          </a:xfrm>
          <a:prstGeom prst="rect">
            <a:avLst/>
          </a:prstGeom>
          <a:noFill/>
        </p:spPr>
        <p:txBody>
          <a:bodyPr wrap="none" rtlCol="0">
            <a:spAutoFit/>
          </a:bodyPr>
          <a:lstStyle/>
          <a:p>
            <a:r>
              <a:rPr lang="en-GB" sz="2800" dirty="0"/>
              <a:t>TBD</a:t>
            </a:r>
          </a:p>
        </p:txBody>
      </p:sp>
      <p:sp>
        <p:nvSpPr>
          <p:cNvPr id="12" name="TextBox 11">
            <a:extLst>
              <a:ext uri="{FF2B5EF4-FFF2-40B4-BE49-F238E27FC236}">
                <a16:creationId xmlns:a16="http://schemas.microsoft.com/office/drawing/2014/main" id="{682FC9E5-8FCE-1249-BE6A-DE5DE596D776}"/>
              </a:ext>
            </a:extLst>
          </p:cNvPr>
          <p:cNvSpPr txBox="1"/>
          <p:nvPr/>
        </p:nvSpPr>
        <p:spPr>
          <a:xfrm>
            <a:off x="7761736" y="4268047"/>
            <a:ext cx="4233039" cy="1938992"/>
          </a:xfrm>
          <a:prstGeom prst="rect">
            <a:avLst/>
          </a:prstGeom>
          <a:noFill/>
        </p:spPr>
        <p:txBody>
          <a:bodyPr wrap="square" rtlCol="0">
            <a:spAutoFit/>
          </a:bodyPr>
          <a:lstStyle/>
          <a:p>
            <a:pPr marL="457200" indent="-457200">
              <a:buAutoNum type="arabicParenR"/>
            </a:pPr>
            <a:r>
              <a:rPr lang="en-GB" sz="2400" dirty="0"/>
              <a:t>Pathways to education</a:t>
            </a:r>
          </a:p>
          <a:p>
            <a:pPr marL="457200" indent="-457200">
              <a:buFontTx/>
              <a:buAutoNum type="arabicParenR"/>
            </a:pPr>
            <a:r>
              <a:rPr lang="en-GB" sz="2400" dirty="0"/>
              <a:t>Improving employability </a:t>
            </a:r>
          </a:p>
          <a:p>
            <a:pPr marL="457200" indent="-457200">
              <a:buAutoNum type="arabicParenR"/>
            </a:pPr>
            <a:r>
              <a:rPr lang="en-GB" sz="2400" dirty="0"/>
              <a:t>Links to STEM employers</a:t>
            </a:r>
          </a:p>
          <a:p>
            <a:pPr marL="457200" indent="-457200">
              <a:buAutoNum type="arabicParenR"/>
            </a:pPr>
            <a:r>
              <a:rPr lang="en-GB" sz="2400" dirty="0"/>
              <a:t>Rehabilitation through science education  </a:t>
            </a:r>
          </a:p>
        </p:txBody>
      </p:sp>
    </p:spTree>
    <p:extLst>
      <p:ext uri="{BB962C8B-B14F-4D97-AF65-F5344CB8AC3E}">
        <p14:creationId xmlns:p14="http://schemas.microsoft.com/office/powerpoint/2010/main" val="146714346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Future plans – longer term</a:t>
            </a:r>
          </a:p>
        </p:txBody>
      </p:sp>
      <p:pic>
        <p:nvPicPr>
          <p:cNvPr id="5" name="Picture 4">
            <a:extLst>
              <a:ext uri="{FF2B5EF4-FFF2-40B4-BE49-F238E27FC236}">
                <a16:creationId xmlns:a16="http://schemas.microsoft.com/office/drawing/2014/main" id="{DA398633-A096-DF4D-A64D-DB1889C6BFD2}"/>
              </a:ext>
            </a:extLst>
          </p:cNvPr>
          <p:cNvPicPr>
            <a:picLocks noChangeAspect="1"/>
          </p:cNvPicPr>
          <p:nvPr/>
        </p:nvPicPr>
        <p:blipFill>
          <a:blip r:embed="rId2"/>
          <a:stretch>
            <a:fillRect/>
          </a:stretch>
        </p:blipFill>
        <p:spPr>
          <a:xfrm>
            <a:off x="6358593" y="1405404"/>
            <a:ext cx="5367242" cy="2482350"/>
          </a:xfrm>
          <a:prstGeom prst="rect">
            <a:avLst/>
          </a:prstGeom>
        </p:spPr>
      </p:pic>
      <p:pic>
        <p:nvPicPr>
          <p:cNvPr id="7" name="Picture 6">
            <a:extLst>
              <a:ext uri="{FF2B5EF4-FFF2-40B4-BE49-F238E27FC236}">
                <a16:creationId xmlns:a16="http://schemas.microsoft.com/office/drawing/2014/main" id="{8E04A580-AE4E-754D-AAFD-35CA6EF19622}"/>
              </a:ext>
            </a:extLst>
          </p:cNvPr>
          <p:cNvPicPr>
            <a:picLocks noChangeAspect="1"/>
          </p:cNvPicPr>
          <p:nvPr/>
        </p:nvPicPr>
        <p:blipFill>
          <a:blip r:embed="rId3"/>
          <a:stretch>
            <a:fillRect/>
          </a:stretch>
        </p:blipFill>
        <p:spPr>
          <a:xfrm>
            <a:off x="3590362" y="3984099"/>
            <a:ext cx="8579223" cy="2171285"/>
          </a:xfrm>
          <a:prstGeom prst="rect">
            <a:avLst/>
          </a:prstGeom>
        </p:spPr>
      </p:pic>
      <p:pic>
        <p:nvPicPr>
          <p:cNvPr id="11" name="Picture 10">
            <a:extLst>
              <a:ext uri="{FF2B5EF4-FFF2-40B4-BE49-F238E27FC236}">
                <a16:creationId xmlns:a16="http://schemas.microsoft.com/office/drawing/2014/main" id="{02CBF7C5-DFEC-524A-AA22-3386C0282744}"/>
              </a:ext>
            </a:extLst>
          </p:cNvPr>
          <p:cNvPicPr>
            <a:picLocks noChangeAspect="1"/>
          </p:cNvPicPr>
          <p:nvPr/>
        </p:nvPicPr>
        <p:blipFill>
          <a:blip r:embed="rId4"/>
          <a:stretch>
            <a:fillRect/>
          </a:stretch>
        </p:blipFill>
        <p:spPr>
          <a:xfrm>
            <a:off x="407896" y="1596202"/>
            <a:ext cx="1996301" cy="2061398"/>
          </a:xfrm>
          <a:prstGeom prst="rect">
            <a:avLst/>
          </a:prstGeom>
        </p:spPr>
      </p:pic>
      <p:pic>
        <p:nvPicPr>
          <p:cNvPr id="13" name="Picture 12">
            <a:extLst>
              <a:ext uri="{FF2B5EF4-FFF2-40B4-BE49-F238E27FC236}">
                <a16:creationId xmlns:a16="http://schemas.microsoft.com/office/drawing/2014/main" id="{75832E8C-D569-9348-9D62-E741B737ADF3}"/>
              </a:ext>
            </a:extLst>
          </p:cNvPr>
          <p:cNvPicPr>
            <a:picLocks noChangeAspect="1"/>
          </p:cNvPicPr>
          <p:nvPr/>
        </p:nvPicPr>
        <p:blipFill>
          <a:blip r:embed="rId5"/>
          <a:stretch>
            <a:fillRect/>
          </a:stretch>
        </p:blipFill>
        <p:spPr>
          <a:xfrm>
            <a:off x="2887755" y="1596202"/>
            <a:ext cx="2945654" cy="1942189"/>
          </a:xfrm>
          <a:prstGeom prst="rect">
            <a:avLst/>
          </a:prstGeom>
        </p:spPr>
      </p:pic>
      <p:pic>
        <p:nvPicPr>
          <p:cNvPr id="14" name="Picture 13">
            <a:extLst>
              <a:ext uri="{FF2B5EF4-FFF2-40B4-BE49-F238E27FC236}">
                <a16:creationId xmlns:a16="http://schemas.microsoft.com/office/drawing/2014/main" id="{8C106913-D14E-B44B-995F-924DC9626B5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4042609"/>
            <a:ext cx="3664861" cy="1581903"/>
          </a:xfrm>
          <a:prstGeom prst="rect">
            <a:avLst/>
          </a:prstGeom>
        </p:spPr>
      </p:pic>
      <p:pic>
        <p:nvPicPr>
          <p:cNvPr id="16" name="Picture 15">
            <a:extLst>
              <a:ext uri="{FF2B5EF4-FFF2-40B4-BE49-F238E27FC236}">
                <a16:creationId xmlns:a16="http://schemas.microsoft.com/office/drawing/2014/main" id="{ECB6AD9B-B01C-4647-8A91-F5308B6AC768}"/>
              </a:ext>
            </a:extLst>
          </p:cNvPr>
          <p:cNvPicPr>
            <a:picLocks noChangeAspect="1"/>
          </p:cNvPicPr>
          <p:nvPr/>
        </p:nvPicPr>
        <p:blipFill>
          <a:blip r:embed="rId7"/>
          <a:stretch>
            <a:fillRect/>
          </a:stretch>
        </p:blipFill>
        <p:spPr>
          <a:xfrm>
            <a:off x="10878671" y="49507"/>
            <a:ext cx="847164" cy="1322987"/>
          </a:xfrm>
          <a:prstGeom prst="rect">
            <a:avLst/>
          </a:prstGeom>
        </p:spPr>
      </p:pic>
      <p:pic>
        <p:nvPicPr>
          <p:cNvPr id="18" name="Picture 17">
            <a:extLst>
              <a:ext uri="{FF2B5EF4-FFF2-40B4-BE49-F238E27FC236}">
                <a16:creationId xmlns:a16="http://schemas.microsoft.com/office/drawing/2014/main" id="{39E6F539-55F9-F349-8BBD-3FBE526898A5}"/>
              </a:ext>
            </a:extLst>
          </p:cNvPr>
          <p:cNvPicPr>
            <a:picLocks noChangeAspect="1"/>
          </p:cNvPicPr>
          <p:nvPr/>
        </p:nvPicPr>
        <p:blipFill>
          <a:blip r:embed="rId8"/>
          <a:stretch>
            <a:fillRect/>
          </a:stretch>
        </p:blipFill>
        <p:spPr>
          <a:xfrm>
            <a:off x="0" y="5951011"/>
            <a:ext cx="4289612" cy="795365"/>
          </a:xfrm>
          <a:prstGeom prst="rect">
            <a:avLst/>
          </a:prstGeom>
        </p:spPr>
      </p:pic>
    </p:spTree>
    <p:extLst>
      <p:ext uri="{BB962C8B-B14F-4D97-AF65-F5344CB8AC3E}">
        <p14:creationId xmlns:p14="http://schemas.microsoft.com/office/powerpoint/2010/main" val="245867803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What I’ve learned </a:t>
            </a:r>
          </a:p>
        </p:txBody>
      </p:sp>
      <p:sp>
        <p:nvSpPr>
          <p:cNvPr id="3" name="Content Placeholder 2">
            <a:extLst>
              <a:ext uri="{FF2B5EF4-FFF2-40B4-BE49-F238E27FC236}">
                <a16:creationId xmlns:a16="http://schemas.microsoft.com/office/drawing/2014/main" id="{28BA5403-F0E4-AC49-BABD-D5E17F6B0AA3}"/>
              </a:ext>
            </a:extLst>
          </p:cNvPr>
          <p:cNvSpPr>
            <a:spLocks noGrp="1"/>
          </p:cNvSpPr>
          <p:nvPr>
            <p:ph idx="1"/>
          </p:nvPr>
        </p:nvSpPr>
        <p:spPr/>
        <p:txBody>
          <a:bodyPr>
            <a:normAutofit lnSpcReduction="10000"/>
          </a:bodyPr>
          <a:lstStyle/>
          <a:p>
            <a:r>
              <a:rPr lang="en-GB" dirty="0"/>
              <a:t>Listen</a:t>
            </a:r>
          </a:p>
          <a:p>
            <a:r>
              <a:rPr lang="en-GB" dirty="0"/>
              <a:t>Backup for backups</a:t>
            </a:r>
          </a:p>
          <a:p>
            <a:r>
              <a:rPr lang="en-GB" dirty="0"/>
              <a:t>Detach from ideas</a:t>
            </a:r>
          </a:p>
          <a:p>
            <a:r>
              <a:rPr lang="en-GB" dirty="0"/>
              <a:t>Be bold</a:t>
            </a:r>
          </a:p>
          <a:p>
            <a:r>
              <a:rPr lang="en-GB" dirty="0"/>
              <a:t>Be present</a:t>
            </a:r>
          </a:p>
          <a:p>
            <a:r>
              <a:rPr lang="en-GB" dirty="0"/>
              <a:t>Be honest</a:t>
            </a:r>
          </a:p>
          <a:p>
            <a:r>
              <a:rPr lang="en-GB" dirty="0"/>
              <a:t>Trust is reciprocal</a:t>
            </a:r>
          </a:p>
          <a:p>
            <a:r>
              <a:rPr lang="en-GB" dirty="0"/>
              <a:t>What do you want students to learn?</a:t>
            </a:r>
          </a:p>
          <a:p>
            <a:r>
              <a:rPr lang="en-GB" dirty="0"/>
              <a:t>Anywhere</a:t>
            </a:r>
          </a:p>
        </p:txBody>
      </p:sp>
      <p:pic>
        <p:nvPicPr>
          <p:cNvPr id="4" name="Picture 3">
            <a:extLst>
              <a:ext uri="{FF2B5EF4-FFF2-40B4-BE49-F238E27FC236}">
                <a16:creationId xmlns:a16="http://schemas.microsoft.com/office/drawing/2014/main" id="{DB06BEC4-BF1F-574D-93DB-8FC9DD44EEFE}"/>
              </a:ext>
            </a:extLst>
          </p:cNvPr>
          <p:cNvPicPr>
            <a:picLocks noChangeAspect="1"/>
          </p:cNvPicPr>
          <p:nvPr/>
        </p:nvPicPr>
        <p:blipFill>
          <a:blip r:embed="rId2"/>
          <a:stretch>
            <a:fillRect/>
          </a:stretch>
        </p:blipFill>
        <p:spPr>
          <a:xfrm>
            <a:off x="7543800" y="0"/>
            <a:ext cx="4648200" cy="1660071"/>
          </a:xfrm>
          <a:prstGeom prst="rect">
            <a:avLst/>
          </a:prstGeom>
        </p:spPr>
      </p:pic>
      <p:sp>
        <p:nvSpPr>
          <p:cNvPr id="5" name="Rectangle 4">
            <a:extLst>
              <a:ext uri="{FF2B5EF4-FFF2-40B4-BE49-F238E27FC236}">
                <a16:creationId xmlns:a16="http://schemas.microsoft.com/office/drawing/2014/main" id="{1B98E6B0-8DC3-8B4E-A1ED-0921EE7EC5D2}"/>
              </a:ext>
            </a:extLst>
          </p:cNvPr>
          <p:cNvSpPr/>
          <p:nvPr/>
        </p:nvSpPr>
        <p:spPr>
          <a:xfrm>
            <a:off x="677917" y="2238703"/>
            <a:ext cx="8797159" cy="41463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6213275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What I’ve learned </a:t>
            </a:r>
          </a:p>
        </p:txBody>
      </p:sp>
      <p:sp>
        <p:nvSpPr>
          <p:cNvPr id="3" name="Content Placeholder 2">
            <a:extLst>
              <a:ext uri="{FF2B5EF4-FFF2-40B4-BE49-F238E27FC236}">
                <a16:creationId xmlns:a16="http://schemas.microsoft.com/office/drawing/2014/main" id="{28BA5403-F0E4-AC49-BABD-D5E17F6B0AA3}"/>
              </a:ext>
            </a:extLst>
          </p:cNvPr>
          <p:cNvSpPr>
            <a:spLocks noGrp="1"/>
          </p:cNvSpPr>
          <p:nvPr>
            <p:ph idx="1"/>
          </p:nvPr>
        </p:nvSpPr>
        <p:spPr/>
        <p:txBody>
          <a:bodyPr>
            <a:normAutofit lnSpcReduction="10000"/>
          </a:bodyPr>
          <a:lstStyle/>
          <a:p>
            <a:r>
              <a:rPr lang="en-GB" dirty="0"/>
              <a:t>Listen</a:t>
            </a:r>
          </a:p>
          <a:p>
            <a:r>
              <a:rPr lang="en-GB" dirty="0"/>
              <a:t>Backup for backups</a:t>
            </a:r>
          </a:p>
          <a:p>
            <a:r>
              <a:rPr lang="en-GB" dirty="0"/>
              <a:t>Detach from ideas</a:t>
            </a:r>
          </a:p>
          <a:p>
            <a:r>
              <a:rPr lang="en-GB" dirty="0"/>
              <a:t>Be bold</a:t>
            </a:r>
          </a:p>
          <a:p>
            <a:r>
              <a:rPr lang="en-GB" dirty="0"/>
              <a:t>Be present</a:t>
            </a:r>
          </a:p>
          <a:p>
            <a:r>
              <a:rPr lang="en-GB" dirty="0"/>
              <a:t>Be honest</a:t>
            </a:r>
          </a:p>
          <a:p>
            <a:r>
              <a:rPr lang="en-GB" dirty="0"/>
              <a:t>Trust is reciprocal</a:t>
            </a:r>
          </a:p>
          <a:p>
            <a:r>
              <a:rPr lang="en-GB" dirty="0"/>
              <a:t>What do you want students to learn?</a:t>
            </a:r>
          </a:p>
          <a:p>
            <a:r>
              <a:rPr lang="en-GB" dirty="0"/>
              <a:t>Anywhere</a:t>
            </a:r>
          </a:p>
        </p:txBody>
      </p:sp>
      <p:pic>
        <p:nvPicPr>
          <p:cNvPr id="4" name="Picture 3">
            <a:extLst>
              <a:ext uri="{FF2B5EF4-FFF2-40B4-BE49-F238E27FC236}">
                <a16:creationId xmlns:a16="http://schemas.microsoft.com/office/drawing/2014/main" id="{DB06BEC4-BF1F-574D-93DB-8FC9DD44EEFE}"/>
              </a:ext>
            </a:extLst>
          </p:cNvPr>
          <p:cNvPicPr>
            <a:picLocks noChangeAspect="1"/>
          </p:cNvPicPr>
          <p:nvPr/>
        </p:nvPicPr>
        <p:blipFill>
          <a:blip r:embed="rId2"/>
          <a:stretch>
            <a:fillRect/>
          </a:stretch>
        </p:blipFill>
        <p:spPr>
          <a:xfrm>
            <a:off x="7543800" y="0"/>
            <a:ext cx="4648200" cy="1660071"/>
          </a:xfrm>
          <a:prstGeom prst="rect">
            <a:avLst/>
          </a:prstGeom>
        </p:spPr>
      </p:pic>
      <p:sp>
        <p:nvSpPr>
          <p:cNvPr id="5" name="Rectangle 4">
            <a:extLst>
              <a:ext uri="{FF2B5EF4-FFF2-40B4-BE49-F238E27FC236}">
                <a16:creationId xmlns:a16="http://schemas.microsoft.com/office/drawing/2014/main" id="{83E4FB4F-B020-E349-A6A6-5522A48A9AAD}"/>
              </a:ext>
            </a:extLst>
          </p:cNvPr>
          <p:cNvSpPr/>
          <p:nvPr/>
        </p:nvSpPr>
        <p:spPr>
          <a:xfrm>
            <a:off x="677917" y="2774731"/>
            <a:ext cx="8797159" cy="36103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478583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What I’ve learned </a:t>
            </a:r>
          </a:p>
        </p:txBody>
      </p:sp>
      <p:sp>
        <p:nvSpPr>
          <p:cNvPr id="3" name="Content Placeholder 2">
            <a:extLst>
              <a:ext uri="{FF2B5EF4-FFF2-40B4-BE49-F238E27FC236}">
                <a16:creationId xmlns:a16="http://schemas.microsoft.com/office/drawing/2014/main" id="{28BA5403-F0E4-AC49-BABD-D5E17F6B0AA3}"/>
              </a:ext>
            </a:extLst>
          </p:cNvPr>
          <p:cNvSpPr>
            <a:spLocks noGrp="1"/>
          </p:cNvSpPr>
          <p:nvPr>
            <p:ph idx="1"/>
          </p:nvPr>
        </p:nvSpPr>
        <p:spPr/>
        <p:txBody>
          <a:bodyPr>
            <a:normAutofit lnSpcReduction="10000"/>
          </a:bodyPr>
          <a:lstStyle/>
          <a:p>
            <a:r>
              <a:rPr lang="en-GB" dirty="0"/>
              <a:t>Listen</a:t>
            </a:r>
          </a:p>
          <a:p>
            <a:r>
              <a:rPr lang="en-GB" dirty="0"/>
              <a:t>Backup for backups</a:t>
            </a:r>
          </a:p>
          <a:p>
            <a:r>
              <a:rPr lang="en-GB" dirty="0"/>
              <a:t>Detach from ideas</a:t>
            </a:r>
          </a:p>
          <a:p>
            <a:r>
              <a:rPr lang="en-GB" dirty="0"/>
              <a:t>Be bold</a:t>
            </a:r>
          </a:p>
          <a:p>
            <a:r>
              <a:rPr lang="en-GB" dirty="0"/>
              <a:t>Be present</a:t>
            </a:r>
          </a:p>
          <a:p>
            <a:r>
              <a:rPr lang="en-GB" dirty="0"/>
              <a:t>Be honest</a:t>
            </a:r>
          </a:p>
          <a:p>
            <a:r>
              <a:rPr lang="en-GB" dirty="0"/>
              <a:t>Trust is reciprocal</a:t>
            </a:r>
          </a:p>
          <a:p>
            <a:r>
              <a:rPr lang="en-GB" dirty="0"/>
              <a:t>What do you want students to learn?</a:t>
            </a:r>
          </a:p>
          <a:p>
            <a:r>
              <a:rPr lang="en-GB" dirty="0"/>
              <a:t>Anywhere</a:t>
            </a:r>
          </a:p>
        </p:txBody>
      </p:sp>
      <p:pic>
        <p:nvPicPr>
          <p:cNvPr id="4" name="Picture 3">
            <a:extLst>
              <a:ext uri="{FF2B5EF4-FFF2-40B4-BE49-F238E27FC236}">
                <a16:creationId xmlns:a16="http://schemas.microsoft.com/office/drawing/2014/main" id="{DB06BEC4-BF1F-574D-93DB-8FC9DD44EEFE}"/>
              </a:ext>
            </a:extLst>
          </p:cNvPr>
          <p:cNvPicPr>
            <a:picLocks noChangeAspect="1"/>
          </p:cNvPicPr>
          <p:nvPr/>
        </p:nvPicPr>
        <p:blipFill>
          <a:blip r:embed="rId2"/>
          <a:stretch>
            <a:fillRect/>
          </a:stretch>
        </p:blipFill>
        <p:spPr>
          <a:xfrm>
            <a:off x="7543800" y="0"/>
            <a:ext cx="4648200" cy="1660071"/>
          </a:xfrm>
          <a:prstGeom prst="rect">
            <a:avLst/>
          </a:prstGeom>
        </p:spPr>
      </p:pic>
      <p:sp>
        <p:nvSpPr>
          <p:cNvPr id="5" name="Rectangle 4">
            <a:extLst>
              <a:ext uri="{FF2B5EF4-FFF2-40B4-BE49-F238E27FC236}">
                <a16:creationId xmlns:a16="http://schemas.microsoft.com/office/drawing/2014/main" id="{6F6D9D1E-E491-184B-ABA5-7E2C2A70B412}"/>
              </a:ext>
            </a:extLst>
          </p:cNvPr>
          <p:cNvSpPr/>
          <p:nvPr/>
        </p:nvSpPr>
        <p:spPr>
          <a:xfrm>
            <a:off x="677917" y="3200400"/>
            <a:ext cx="8797159" cy="31846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4744418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What I’ve learned </a:t>
            </a:r>
          </a:p>
        </p:txBody>
      </p:sp>
      <p:sp>
        <p:nvSpPr>
          <p:cNvPr id="3" name="Content Placeholder 2">
            <a:extLst>
              <a:ext uri="{FF2B5EF4-FFF2-40B4-BE49-F238E27FC236}">
                <a16:creationId xmlns:a16="http://schemas.microsoft.com/office/drawing/2014/main" id="{28BA5403-F0E4-AC49-BABD-D5E17F6B0AA3}"/>
              </a:ext>
            </a:extLst>
          </p:cNvPr>
          <p:cNvSpPr>
            <a:spLocks noGrp="1"/>
          </p:cNvSpPr>
          <p:nvPr>
            <p:ph idx="1"/>
          </p:nvPr>
        </p:nvSpPr>
        <p:spPr/>
        <p:txBody>
          <a:bodyPr>
            <a:normAutofit lnSpcReduction="10000"/>
          </a:bodyPr>
          <a:lstStyle/>
          <a:p>
            <a:r>
              <a:rPr lang="en-GB" dirty="0"/>
              <a:t>Listen</a:t>
            </a:r>
          </a:p>
          <a:p>
            <a:r>
              <a:rPr lang="en-GB" dirty="0"/>
              <a:t>Backup for backups</a:t>
            </a:r>
          </a:p>
          <a:p>
            <a:r>
              <a:rPr lang="en-GB" dirty="0"/>
              <a:t>Detach from ideas</a:t>
            </a:r>
          </a:p>
          <a:p>
            <a:r>
              <a:rPr lang="en-GB" dirty="0"/>
              <a:t>Be bold</a:t>
            </a:r>
          </a:p>
          <a:p>
            <a:r>
              <a:rPr lang="en-GB" dirty="0"/>
              <a:t>Be present</a:t>
            </a:r>
          </a:p>
          <a:p>
            <a:r>
              <a:rPr lang="en-GB" dirty="0"/>
              <a:t>Be honest</a:t>
            </a:r>
          </a:p>
          <a:p>
            <a:r>
              <a:rPr lang="en-GB" dirty="0"/>
              <a:t>Trust is reciprocal</a:t>
            </a:r>
          </a:p>
          <a:p>
            <a:r>
              <a:rPr lang="en-GB" dirty="0"/>
              <a:t>What do you want students to learn?</a:t>
            </a:r>
          </a:p>
          <a:p>
            <a:r>
              <a:rPr lang="en-GB" dirty="0"/>
              <a:t>Anywhere</a:t>
            </a:r>
          </a:p>
        </p:txBody>
      </p:sp>
      <p:pic>
        <p:nvPicPr>
          <p:cNvPr id="4" name="Picture 3">
            <a:extLst>
              <a:ext uri="{FF2B5EF4-FFF2-40B4-BE49-F238E27FC236}">
                <a16:creationId xmlns:a16="http://schemas.microsoft.com/office/drawing/2014/main" id="{DB06BEC4-BF1F-574D-93DB-8FC9DD44EEFE}"/>
              </a:ext>
            </a:extLst>
          </p:cNvPr>
          <p:cNvPicPr>
            <a:picLocks noChangeAspect="1"/>
          </p:cNvPicPr>
          <p:nvPr/>
        </p:nvPicPr>
        <p:blipFill>
          <a:blip r:embed="rId2"/>
          <a:stretch>
            <a:fillRect/>
          </a:stretch>
        </p:blipFill>
        <p:spPr>
          <a:xfrm>
            <a:off x="7543800" y="0"/>
            <a:ext cx="4648200" cy="1660071"/>
          </a:xfrm>
          <a:prstGeom prst="rect">
            <a:avLst/>
          </a:prstGeom>
        </p:spPr>
      </p:pic>
      <p:sp>
        <p:nvSpPr>
          <p:cNvPr id="5" name="Rectangle 4">
            <a:extLst>
              <a:ext uri="{FF2B5EF4-FFF2-40B4-BE49-F238E27FC236}">
                <a16:creationId xmlns:a16="http://schemas.microsoft.com/office/drawing/2014/main" id="{4DD97055-895C-DC44-A79C-60B2CD83C464}"/>
              </a:ext>
            </a:extLst>
          </p:cNvPr>
          <p:cNvSpPr/>
          <p:nvPr/>
        </p:nvSpPr>
        <p:spPr>
          <a:xfrm>
            <a:off x="677917" y="3720662"/>
            <a:ext cx="8797159" cy="26643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7877847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What I’ve learned </a:t>
            </a:r>
          </a:p>
        </p:txBody>
      </p:sp>
      <p:sp>
        <p:nvSpPr>
          <p:cNvPr id="3" name="Content Placeholder 2">
            <a:extLst>
              <a:ext uri="{FF2B5EF4-FFF2-40B4-BE49-F238E27FC236}">
                <a16:creationId xmlns:a16="http://schemas.microsoft.com/office/drawing/2014/main" id="{28BA5403-F0E4-AC49-BABD-D5E17F6B0AA3}"/>
              </a:ext>
            </a:extLst>
          </p:cNvPr>
          <p:cNvSpPr>
            <a:spLocks noGrp="1"/>
          </p:cNvSpPr>
          <p:nvPr>
            <p:ph idx="1"/>
          </p:nvPr>
        </p:nvSpPr>
        <p:spPr/>
        <p:txBody>
          <a:bodyPr>
            <a:normAutofit lnSpcReduction="10000"/>
          </a:bodyPr>
          <a:lstStyle/>
          <a:p>
            <a:r>
              <a:rPr lang="en-GB" dirty="0"/>
              <a:t>Listen</a:t>
            </a:r>
          </a:p>
          <a:p>
            <a:r>
              <a:rPr lang="en-GB" dirty="0"/>
              <a:t>Backup for backups</a:t>
            </a:r>
          </a:p>
          <a:p>
            <a:r>
              <a:rPr lang="en-GB" dirty="0"/>
              <a:t>Detach from ideas</a:t>
            </a:r>
          </a:p>
          <a:p>
            <a:r>
              <a:rPr lang="en-GB" dirty="0"/>
              <a:t>Be bold</a:t>
            </a:r>
          </a:p>
          <a:p>
            <a:r>
              <a:rPr lang="en-GB" dirty="0"/>
              <a:t>Be present</a:t>
            </a:r>
          </a:p>
          <a:p>
            <a:r>
              <a:rPr lang="en-GB" dirty="0"/>
              <a:t>Be honest</a:t>
            </a:r>
          </a:p>
          <a:p>
            <a:r>
              <a:rPr lang="en-GB" dirty="0"/>
              <a:t>Trust is reciprocal</a:t>
            </a:r>
          </a:p>
          <a:p>
            <a:r>
              <a:rPr lang="en-GB" dirty="0"/>
              <a:t>What do you want students to learn?</a:t>
            </a:r>
          </a:p>
          <a:p>
            <a:r>
              <a:rPr lang="en-GB" dirty="0"/>
              <a:t>Anywhere</a:t>
            </a:r>
          </a:p>
        </p:txBody>
      </p:sp>
      <p:pic>
        <p:nvPicPr>
          <p:cNvPr id="4" name="Picture 3">
            <a:extLst>
              <a:ext uri="{FF2B5EF4-FFF2-40B4-BE49-F238E27FC236}">
                <a16:creationId xmlns:a16="http://schemas.microsoft.com/office/drawing/2014/main" id="{DB06BEC4-BF1F-574D-93DB-8FC9DD44EEFE}"/>
              </a:ext>
            </a:extLst>
          </p:cNvPr>
          <p:cNvPicPr>
            <a:picLocks noChangeAspect="1"/>
          </p:cNvPicPr>
          <p:nvPr/>
        </p:nvPicPr>
        <p:blipFill>
          <a:blip r:embed="rId2"/>
          <a:stretch>
            <a:fillRect/>
          </a:stretch>
        </p:blipFill>
        <p:spPr>
          <a:xfrm>
            <a:off x="7543800" y="0"/>
            <a:ext cx="4648200" cy="1660071"/>
          </a:xfrm>
          <a:prstGeom prst="rect">
            <a:avLst/>
          </a:prstGeom>
        </p:spPr>
      </p:pic>
      <p:sp>
        <p:nvSpPr>
          <p:cNvPr id="5" name="Rectangle 4">
            <a:extLst>
              <a:ext uri="{FF2B5EF4-FFF2-40B4-BE49-F238E27FC236}">
                <a16:creationId xmlns:a16="http://schemas.microsoft.com/office/drawing/2014/main" id="{3003963C-DB33-D04A-BFCC-027B4807F748}"/>
              </a:ext>
            </a:extLst>
          </p:cNvPr>
          <p:cNvSpPr/>
          <p:nvPr/>
        </p:nvSpPr>
        <p:spPr>
          <a:xfrm>
            <a:off x="677917" y="4162097"/>
            <a:ext cx="8797159" cy="22229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1615212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What I’ve learned </a:t>
            </a:r>
          </a:p>
        </p:txBody>
      </p:sp>
      <p:sp>
        <p:nvSpPr>
          <p:cNvPr id="3" name="Content Placeholder 2">
            <a:extLst>
              <a:ext uri="{FF2B5EF4-FFF2-40B4-BE49-F238E27FC236}">
                <a16:creationId xmlns:a16="http://schemas.microsoft.com/office/drawing/2014/main" id="{28BA5403-F0E4-AC49-BABD-D5E17F6B0AA3}"/>
              </a:ext>
            </a:extLst>
          </p:cNvPr>
          <p:cNvSpPr>
            <a:spLocks noGrp="1"/>
          </p:cNvSpPr>
          <p:nvPr>
            <p:ph idx="1"/>
          </p:nvPr>
        </p:nvSpPr>
        <p:spPr/>
        <p:txBody>
          <a:bodyPr>
            <a:normAutofit lnSpcReduction="10000"/>
          </a:bodyPr>
          <a:lstStyle/>
          <a:p>
            <a:r>
              <a:rPr lang="en-GB" dirty="0"/>
              <a:t>Listen</a:t>
            </a:r>
          </a:p>
          <a:p>
            <a:r>
              <a:rPr lang="en-GB" dirty="0"/>
              <a:t>Backup for backups</a:t>
            </a:r>
          </a:p>
          <a:p>
            <a:r>
              <a:rPr lang="en-GB" dirty="0"/>
              <a:t>Detach from ideas</a:t>
            </a:r>
          </a:p>
          <a:p>
            <a:r>
              <a:rPr lang="en-GB" dirty="0"/>
              <a:t>Be bold</a:t>
            </a:r>
          </a:p>
          <a:p>
            <a:r>
              <a:rPr lang="en-GB" dirty="0"/>
              <a:t>Be present</a:t>
            </a:r>
          </a:p>
          <a:p>
            <a:r>
              <a:rPr lang="en-GB" dirty="0"/>
              <a:t>Be honest</a:t>
            </a:r>
          </a:p>
          <a:p>
            <a:r>
              <a:rPr lang="en-GB" dirty="0"/>
              <a:t>Trust is reciprocal</a:t>
            </a:r>
          </a:p>
          <a:p>
            <a:r>
              <a:rPr lang="en-GB" dirty="0"/>
              <a:t>What do you want students to learn?</a:t>
            </a:r>
          </a:p>
          <a:p>
            <a:r>
              <a:rPr lang="en-GB" dirty="0"/>
              <a:t>Anywhere</a:t>
            </a:r>
          </a:p>
        </p:txBody>
      </p:sp>
      <p:pic>
        <p:nvPicPr>
          <p:cNvPr id="4" name="Picture 3">
            <a:extLst>
              <a:ext uri="{FF2B5EF4-FFF2-40B4-BE49-F238E27FC236}">
                <a16:creationId xmlns:a16="http://schemas.microsoft.com/office/drawing/2014/main" id="{DB06BEC4-BF1F-574D-93DB-8FC9DD44EEFE}"/>
              </a:ext>
            </a:extLst>
          </p:cNvPr>
          <p:cNvPicPr>
            <a:picLocks noChangeAspect="1"/>
          </p:cNvPicPr>
          <p:nvPr/>
        </p:nvPicPr>
        <p:blipFill>
          <a:blip r:embed="rId2"/>
          <a:stretch>
            <a:fillRect/>
          </a:stretch>
        </p:blipFill>
        <p:spPr>
          <a:xfrm>
            <a:off x="7543800" y="0"/>
            <a:ext cx="4648200" cy="1660071"/>
          </a:xfrm>
          <a:prstGeom prst="rect">
            <a:avLst/>
          </a:prstGeom>
        </p:spPr>
      </p:pic>
      <p:sp>
        <p:nvSpPr>
          <p:cNvPr id="5" name="Rectangle 4">
            <a:extLst>
              <a:ext uri="{FF2B5EF4-FFF2-40B4-BE49-F238E27FC236}">
                <a16:creationId xmlns:a16="http://schemas.microsoft.com/office/drawing/2014/main" id="{3003963C-DB33-D04A-BFCC-027B4807F748}"/>
              </a:ext>
            </a:extLst>
          </p:cNvPr>
          <p:cNvSpPr/>
          <p:nvPr/>
        </p:nvSpPr>
        <p:spPr>
          <a:xfrm>
            <a:off x="677917" y="4682359"/>
            <a:ext cx="8797159" cy="1702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4180695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What I’ve learned </a:t>
            </a:r>
          </a:p>
        </p:txBody>
      </p:sp>
      <p:sp>
        <p:nvSpPr>
          <p:cNvPr id="3" name="Content Placeholder 2">
            <a:extLst>
              <a:ext uri="{FF2B5EF4-FFF2-40B4-BE49-F238E27FC236}">
                <a16:creationId xmlns:a16="http://schemas.microsoft.com/office/drawing/2014/main" id="{28BA5403-F0E4-AC49-BABD-D5E17F6B0AA3}"/>
              </a:ext>
            </a:extLst>
          </p:cNvPr>
          <p:cNvSpPr>
            <a:spLocks noGrp="1"/>
          </p:cNvSpPr>
          <p:nvPr>
            <p:ph idx="1"/>
          </p:nvPr>
        </p:nvSpPr>
        <p:spPr/>
        <p:txBody>
          <a:bodyPr>
            <a:normAutofit lnSpcReduction="10000"/>
          </a:bodyPr>
          <a:lstStyle/>
          <a:p>
            <a:r>
              <a:rPr lang="en-GB" dirty="0"/>
              <a:t>Listen</a:t>
            </a:r>
          </a:p>
          <a:p>
            <a:r>
              <a:rPr lang="en-GB" dirty="0"/>
              <a:t>Backup for backups</a:t>
            </a:r>
          </a:p>
          <a:p>
            <a:r>
              <a:rPr lang="en-GB" dirty="0"/>
              <a:t>Detach from ideas</a:t>
            </a:r>
          </a:p>
          <a:p>
            <a:r>
              <a:rPr lang="en-GB" dirty="0"/>
              <a:t>Be bold</a:t>
            </a:r>
          </a:p>
          <a:p>
            <a:r>
              <a:rPr lang="en-GB" dirty="0"/>
              <a:t>Be present</a:t>
            </a:r>
          </a:p>
          <a:p>
            <a:r>
              <a:rPr lang="en-GB" dirty="0"/>
              <a:t>Be honest</a:t>
            </a:r>
          </a:p>
          <a:p>
            <a:r>
              <a:rPr lang="en-GB" dirty="0"/>
              <a:t>Trust is reciprocal</a:t>
            </a:r>
          </a:p>
          <a:p>
            <a:r>
              <a:rPr lang="en-GB" dirty="0"/>
              <a:t>What do you want students to learn?</a:t>
            </a:r>
          </a:p>
          <a:p>
            <a:r>
              <a:rPr lang="en-GB" dirty="0"/>
              <a:t>Anywhere</a:t>
            </a:r>
          </a:p>
        </p:txBody>
      </p:sp>
      <p:pic>
        <p:nvPicPr>
          <p:cNvPr id="4" name="Picture 3">
            <a:extLst>
              <a:ext uri="{FF2B5EF4-FFF2-40B4-BE49-F238E27FC236}">
                <a16:creationId xmlns:a16="http://schemas.microsoft.com/office/drawing/2014/main" id="{DB06BEC4-BF1F-574D-93DB-8FC9DD44EEFE}"/>
              </a:ext>
            </a:extLst>
          </p:cNvPr>
          <p:cNvPicPr>
            <a:picLocks noChangeAspect="1"/>
          </p:cNvPicPr>
          <p:nvPr/>
        </p:nvPicPr>
        <p:blipFill>
          <a:blip r:embed="rId2"/>
          <a:stretch>
            <a:fillRect/>
          </a:stretch>
        </p:blipFill>
        <p:spPr>
          <a:xfrm>
            <a:off x="7543800" y="0"/>
            <a:ext cx="4648200" cy="1660071"/>
          </a:xfrm>
          <a:prstGeom prst="rect">
            <a:avLst/>
          </a:prstGeom>
        </p:spPr>
      </p:pic>
      <p:sp>
        <p:nvSpPr>
          <p:cNvPr id="5" name="Rectangle 4">
            <a:extLst>
              <a:ext uri="{FF2B5EF4-FFF2-40B4-BE49-F238E27FC236}">
                <a16:creationId xmlns:a16="http://schemas.microsoft.com/office/drawing/2014/main" id="{3003963C-DB33-D04A-BFCC-027B4807F748}"/>
              </a:ext>
            </a:extLst>
          </p:cNvPr>
          <p:cNvSpPr/>
          <p:nvPr/>
        </p:nvSpPr>
        <p:spPr>
          <a:xfrm>
            <a:off x="677917" y="5059471"/>
            <a:ext cx="8797159" cy="1325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0170683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What I’ve learned </a:t>
            </a:r>
          </a:p>
        </p:txBody>
      </p:sp>
      <p:sp>
        <p:nvSpPr>
          <p:cNvPr id="3" name="Content Placeholder 2">
            <a:extLst>
              <a:ext uri="{FF2B5EF4-FFF2-40B4-BE49-F238E27FC236}">
                <a16:creationId xmlns:a16="http://schemas.microsoft.com/office/drawing/2014/main" id="{28BA5403-F0E4-AC49-BABD-D5E17F6B0AA3}"/>
              </a:ext>
            </a:extLst>
          </p:cNvPr>
          <p:cNvSpPr>
            <a:spLocks noGrp="1"/>
          </p:cNvSpPr>
          <p:nvPr>
            <p:ph idx="1"/>
          </p:nvPr>
        </p:nvSpPr>
        <p:spPr/>
        <p:txBody>
          <a:bodyPr>
            <a:normAutofit lnSpcReduction="10000"/>
          </a:bodyPr>
          <a:lstStyle/>
          <a:p>
            <a:r>
              <a:rPr lang="en-GB" dirty="0"/>
              <a:t>Listen</a:t>
            </a:r>
          </a:p>
          <a:p>
            <a:r>
              <a:rPr lang="en-GB" dirty="0"/>
              <a:t>Backup for backups</a:t>
            </a:r>
          </a:p>
          <a:p>
            <a:r>
              <a:rPr lang="en-GB" dirty="0"/>
              <a:t>Detach from ideas</a:t>
            </a:r>
          </a:p>
          <a:p>
            <a:r>
              <a:rPr lang="en-GB" dirty="0"/>
              <a:t>Be bold</a:t>
            </a:r>
          </a:p>
          <a:p>
            <a:r>
              <a:rPr lang="en-GB" dirty="0"/>
              <a:t>Be present</a:t>
            </a:r>
          </a:p>
          <a:p>
            <a:r>
              <a:rPr lang="en-GB" dirty="0"/>
              <a:t>Be honest</a:t>
            </a:r>
          </a:p>
          <a:p>
            <a:r>
              <a:rPr lang="en-GB" dirty="0"/>
              <a:t>Trust is reciprocal</a:t>
            </a:r>
          </a:p>
          <a:p>
            <a:r>
              <a:rPr lang="en-GB" dirty="0"/>
              <a:t>What do you want students to learn?</a:t>
            </a:r>
          </a:p>
          <a:p>
            <a:r>
              <a:rPr lang="en-GB" dirty="0"/>
              <a:t>Anywhere</a:t>
            </a:r>
          </a:p>
        </p:txBody>
      </p:sp>
      <p:pic>
        <p:nvPicPr>
          <p:cNvPr id="4" name="Picture 3">
            <a:extLst>
              <a:ext uri="{FF2B5EF4-FFF2-40B4-BE49-F238E27FC236}">
                <a16:creationId xmlns:a16="http://schemas.microsoft.com/office/drawing/2014/main" id="{DB06BEC4-BF1F-574D-93DB-8FC9DD44EEFE}"/>
              </a:ext>
            </a:extLst>
          </p:cNvPr>
          <p:cNvPicPr>
            <a:picLocks noChangeAspect="1"/>
          </p:cNvPicPr>
          <p:nvPr/>
        </p:nvPicPr>
        <p:blipFill>
          <a:blip r:embed="rId2"/>
          <a:stretch>
            <a:fillRect/>
          </a:stretch>
        </p:blipFill>
        <p:spPr>
          <a:xfrm>
            <a:off x="7543800" y="0"/>
            <a:ext cx="4648200" cy="1660071"/>
          </a:xfrm>
          <a:prstGeom prst="rect">
            <a:avLst/>
          </a:prstGeom>
        </p:spPr>
      </p:pic>
      <p:sp>
        <p:nvSpPr>
          <p:cNvPr id="5" name="Rectangle 4">
            <a:extLst>
              <a:ext uri="{FF2B5EF4-FFF2-40B4-BE49-F238E27FC236}">
                <a16:creationId xmlns:a16="http://schemas.microsoft.com/office/drawing/2014/main" id="{3003963C-DB33-D04A-BFCC-027B4807F748}"/>
              </a:ext>
            </a:extLst>
          </p:cNvPr>
          <p:cNvSpPr/>
          <p:nvPr/>
        </p:nvSpPr>
        <p:spPr>
          <a:xfrm>
            <a:off x="677917" y="5486400"/>
            <a:ext cx="8797159" cy="8986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3716653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What I’ve learned </a:t>
            </a:r>
          </a:p>
        </p:txBody>
      </p:sp>
      <p:sp>
        <p:nvSpPr>
          <p:cNvPr id="3" name="Content Placeholder 2">
            <a:extLst>
              <a:ext uri="{FF2B5EF4-FFF2-40B4-BE49-F238E27FC236}">
                <a16:creationId xmlns:a16="http://schemas.microsoft.com/office/drawing/2014/main" id="{28BA5403-F0E4-AC49-BABD-D5E17F6B0AA3}"/>
              </a:ext>
            </a:extLst>
          </p:cNvPr>
          <p:cNvSpPr>
            <a:spLocks noGrp="1"/>
          </p:cNvSpPr>
          <p:nvPr>
            <p:ph idx="1"/>
          </p:nvPr>
        </p:nvSpPr>
        <p:spPr/>
        <p:txBody>
          <a:bodyPr>
            <a:normAutofit lnSpcReduction="10000"/>
          </a:bodyPr>
          <a:lstStyle/>
          <a:p>
            <a:r>
              <a:rPr lang="en-GB" dirty="0"/>
              <a:t>Listen</a:t>
            </a:r>
          </a:p>
          <a:p>
            <a:r>
              <a:rPr lang="en-GB" dirty="0"/>
              <a:t>Backup for backups</a:t>
            </a:r>
          </a:p>
          <a:p>
            <a:r>
              <a:rPr lang="en-GB" dirty="0"/>
              <a:t>Detach from ideas</a:t>
            </a:r>
          </a:p>
          <a:p>
            <a:r>
              <a:rPr lang="en-GB" dirty="0"/>
              <a:t>Be bold</a:t>
            </a:r>
          </a:p>
          <a:p>
            <a:r>
              <a:rPr lang="en-GB" dirty="0"/>
              <a:t>Be present</a:t>
            </a:r>
          </a:p>
          <a:p>
            <a:r>
              <a:rPr lang="en-GB" dirty="0"/>
              <a:t>Be honest</a:t>
            </a:r>
          </a:p>
          <a:p>
            <a:r>
              <a:rPr lang="en-GB" dirty="0"/>
              <a:t>Trust is reciprocal</a:t>
            </a:r>
          </a:p>
          <a:p>
            <a:r>
              <a:rPr lang="en-GB" dirty="0"/>
              <a:t>What do you want students to learn?</a:t>
            </a:r>
          </a:p>
          <a:p>
            <a:r>
              <a:rPr lang="en-GB" dirty="0"/>
              <a:t>We can teach anywhere</a:t>
            </a:r>
          </a:p>
        </p:txBody>
      </p:sp>
      <p:pic>
        <p:nvPicPr>
          <p:cNvPr id="4" name="Picture 3">
            <a:extLst>
              <a:ext uri="{FF2B5EF4-FFF2-40B4-BE49-F238E27FC236}">
                <a16:creationId xmlns:a16="http://schemas.microsoft.com/office/drawing/2014/main" id="{DB06BEC4-BF1F-574D-93DB-8FC9DD44EEFE}"/>
              </a:ext>
            </a:extLst>
          </p:cNvPr>
          <p:cNvPicPr>
            <a:picLocks noChangeAspect="1"/>
          </p:cNvPicPr>
          <p:nvPr/>
        </p:nvPicPr>
        <p:blipFill>
          <a:blip r:embed="rId2"/>
          <a:stretch>
            <a:fillRect/>
          </a:stretch>
        </p:blipFill>
        <p:spPr>
          <a:xfrm>
            <a:off x="7543800" y="0"/>
            <a:ext cx="4648200" cy="1660071"/>
          </a:xfrm>
          <a:prstGeom prst="rect">
            <a:avLst/>
          </a:prstGeom>
        </p:spPr>
      </p:pic>
    </p:spTree>
    <p:extLst>
      <p:ext uri="{BB962C8B-B14F-4D97-AF65-F5344CB8AC3E}">
        <p14:creationId xmlns:p14="http://schemas.microsoft.com/office/powerpoint/2010/main" val="143648280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7C782-7D4E-4749-95A1-AFAF7592EB12}"/>
              </a:ext>
            </a:extLst>
          </p:cNvPr>
          <p:cNvSpPr>
            <a:spLocks noGrp="1"/>
          </p:cNvSpPr>
          <p:nvPr>
            <p:ph type="ctrTitle"/>
          </p:nvPr>
        </p:nvSpPr>
        <p:spPr>
          <a:xfrm>
            <a:off x="0" y="-7188"/>
            <a:ext cx="12192000" cy="2387600"/>
          </a:xfrm>
        </p:spPr>
        <p:txBody>
          <a:bodyPr>
            <a:normAutofit/>
          </a:bodyPr>
          <a:lstStyle/>
          <a:p>
            <a:r>
              <a:rPr lang="en-CA" b="1" dirty="0"/>
              <a:t>What I’ve learned from teaching science in prison</a:t>
            </a:r>
            <a:endParaRPr lang="en-GB" dirty="0"/>
          </a:p>
        </p:txBody>
      </p:sp>
      <p:sp>
        <p:nvSpPr>
          <p:cNvPr id="3" name="Subtitle 2">
            <a:extLst>
              <a:ext uri="{FF2B5EF4-FFF2-40B4-BE49-F238E27FC236}">
                <a16:creationId xmlns:a16="http://schemas.microsoft.com/office/drawing/2014/main" id="{E0B71318-FB79-0C43-B4CD-7A194C5B8BF3}"/>
              </a:ext>
            </a:extLst>
          </p:cNvPr>
          <p:cNvSpPr>
            <a:spLocks noGrp="1"/>
          </p:cNvSpPr>
          <p:nvPr>
            <p:ph type="subTitle" idx="1"/>
          </p:nvPr>
        </p:nvSpPr>
        <p:spPr>
          <a:xfrm>
            <a:off x="1524000" y="2490418"/>
            <a:ext cx="9144000" cy="1655762"/>
          </a:xfrm>
        </p:spPr>
        <p:txBody>
          <a:bodyPr/>
          <a:lstStyle/>
          <a:p>
            <a:r>
              <a:rPr lang="en-GB" b="1" dirty="0"/>
              <a:t>Philip J. Heron </a:t>
            </a:r>
          </a:p>
        </p:txBody>
      </p:sp>
      <p:pic>
        <p:nvPicPr>
          <p:cNvPr id="5" name="Picture 4">
            <a:extLst>
              <a:ext uri="{FF2B5EF4-FFF2-40B4-BE49-F238E27FC236}">
                <a16:creationId xmlns:a16="http://schemas.microsoft.com/office/drawing/2014/main" id="{F958E1AE-46A4-1345-9212-AC47FFC4102B}"/>
              </a:ext>
            </a:extLst>
          </p:cNvPr>
          <p:cNvPicPr>
            <a:picLocks noChangeAspect="1"/>
          </p:cNvPicPr>
          <p:nvPr/>
        </p:nvPicPr>
        <p:blipFill rotWithShape="1">
          <a:blip r:embed="rId2"/>
          <a:srcRect r="59316"/>
          <a:stretch/>
        </p:blipFill>
        <p:spPr>
          <a:xfrm>
            <a:off x="609600" y="2692400"/>
            <a:ext cx="2232074" cy="1473200"/>
          </a:xfrm>
          <a:prstGeom prst="rect">
            <a:avLst/>
          </a:prstGeom>
        </p:spPr>
      </p:pic>
      <p:pic>
        <p:nvPicPr>
          <p:cNvPr id="7" name="Picture 6">
            <a:extLst>
              <a:ext uri="{FF2B5EF4-FFF2-40B4-BE49-F238E27FC236}">
                <a16:creationId xmlns:a16="http://schemas.microsoft.com/office/drawing/2014/main" id="{44E96C3E-6DFC-4749-8EB3-B68E898ED5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59906" y="2692400"/>
            <a:ext cx="3532094" cy="1524595"/>
          </a:xfrm>
          <a:prstGeom prst="rect">
            <a:avLst/>
          </a:prstGeom>
        </p:spPr>
      </p:pic>
      <p:pic>
        <p:nvPicPr>
          <p:cNvPr id="8" name="Picture 7">
            <a:extLst>
              <a:ext uri="{FF2B5EF4-FFF2-40B4-BE49-F238E27FC236}">
                <a16:creationId xmlns:a16="http://schemas.microsoft.com/office/drawing/2014/main" id="{3A9BFBA6-DB96-5048-B625-A7AACAE91386}"/>
              </a:ext>
            </a:extLst>
          </p:cNvPr>
          <p:cNvPicPr>
            <a:picLocks noChangeAspect="1"/>
          </p:cNvPicPr>
          <p:nvPr/>
        </p:nvPicPr>
        <p:blipFill>
          <a:blip r:embed="rId4"/>
          <a:stretch>
            <a:fillRect/>
          </a:stretch>
        </p:blipFill>
        <p:spPr>
          <a:xfrm>
            <a:off x="3756074" y="3039565"/>
            <a:ext cx="4648200" cy="1660071"/>
          </a:xfrm>
          <a:prstGeom prst="rect">
            <a:avLst/>
          </a:prstGeom>
        </p:spPr>
      </p:pic>
      <p:sp>
        <p:nvSpPr>
          <p:cNvPr id="10" name="Subtitle 2">
            <a:extLst>
              <a:ext uri="{FF2B5EF4-FFF2-40B4-BE49-F238E27FC236}">
                <a16:creationId xmlns:a16="http://schemas.microsoft.com/office/drawing/2014/main" id="{7AE97ADF-542A-3A40-A3B4-D1DB42354890}"/>
              </a:ext>
            </a:extLst>
          </p:cNvPr>
          <p:cNvSpPr txBox="1">
            <a:spLocks/>
          </p:cNvSpPr>
          <p:nvPr/>
        </p:nvSpPr>
        <p:spPr>
          <a:xfrm>
            <a:off x="0" y="4714394"/>
            <a:ext cx="12191999"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CA" sz="1900" b="1" dirty="0"/>
              <a:t>Prof Danielle George </a:t>
            </a:r>
            <a:r>
              <a:rPr lang="en-CA" sz="1900" dirty="0"/>
              <a:t>(Manchester University), </a:t>
            </a:r>
            <a:r>
              <a:rPr lang="en-CA" sz="1900" b="1" dirty="0" err="1"/>
              <a:t>Dr</a:t>
            </a:r>
            <a:r>
              <a:rPr lang="en-CA" sz="1900" b="1" dirty="0"/>
              <a:t> Hannah King </a:t>
            </a:r>
            <a:r>
              <a:rPr lang="en-CA" sz="1900" dirty="0"/>
              <a:t>(Sociology, Durham University), </a:t>
            </a:r>
            <a:r>
              <a:rPr lang="en-CA" sz="1900" b="1" dirty="0" err="1"/>
              <a:t>Dr</a:t>
            </a:r>
            <a:r>
              <a:rPr lang="en-CA" sz="1900" b="1" dirty="0"/>
              <a:t> Paula Street </a:t>
            </a:r>
            <a:r>
              <a:rPr lang="en-CA" sz="1900" dirty="0"/>
              <a:t>(Durham Uni), </a:t>
            </a:r>
            <a:r>
              <a:rPr lang="en-CA" sz="1900" b="1" dirty="0" err="1"/>
              <a:t>Dr</a:t>
            </a:r>
            <a:r>
              <a:rPr lang="en-CA" sz="1900" b="1" dirty="0"/>
              <a:t> Lorraine Coghill</a:t>
            </a:r>
            <a:r>
              <a:rPr lang="en-CA" sz="1900" dirty="0"/>
              <a:t> (Durham University), </a:t>
            </a:r>
            <a:r>
              <a:rPr lang="en-CA" sz="1900" b="1" dirty="0"/>
              <a:t>Prof Andy </a:t>
            </a:r>
            <a:r>
              <a:rPr lang="en-CA" sz="1900" b="1" dirty="0" err="1"/>
              <a:t>Aplin</a:t>
            </a:r>
            <a:r>
              <a:rPr lang="en-CA" sz="1900" b="1" dirty="0"/>
              <a:t> </a:t>
            </a:r>
            <a:r>
              <a:rPr lang="en-CA" sz="1900" dirty="0"/>
              <a:t>(Durham University), </a:t>
            </a:r>
            <a:r>
              <a:rPr lang="en-CA" sz="1900" b="1" dirty="0" err="1"/>
              <a:t>Dr</a:t>
            </a:r>
            <a:r>
              <a:rPr lang="en-CA" sz="1900" b="1" dirty="0"/>
              <a:t> </a:t>
            </a:r>
            <a:r>
              <a:rPr lang="en-CA" sz="1900" b="1" dirty="0" err="1"/>
              <a:t>Mhairi</a:t>
            </a:r>
            <a:r>
              <a:rPr lang="en-CA" sz="1900" b="1" dirty="0"/>
              <a:t> Stewart </a:t>
            </a:r>
            <a:r>
              <a:rPr lang="en-CA" sz="1900" dirty="0"/>
              <a:t>(Cell Block Science, St Andrews), </a:t>
            </a:r>
            <a:r>
              <a:rPr lang="en-CA" sz="1900" b="1" dirty="0" err="1"/>
              <a:t>Dr</a:t>
            </a:r>
            <a:r>
              <a:rPr lang="en-CA" sz="1900" b="1" dirty="0"/>
              <a:t> Fiona </a:t>
            </a:r>
            <a:r>
              <a:rPr lang="en-CA" sz="1900" b="1" dirty="0" err="1"/>
              <a:t>Measham</a:t>
            </a:r>
            <a:r>
              <a:rPr lang="en-CA" sz="1900" b="1" dirty="0"/>
              <a:t> &amp; </a:t>
            </a:r>
            <a:r>
              <a:rPr lang="en-CA" sz="1900" b="1" dirty="0" err="1"/>
              <a:t>Dr</a:t>
            </a:r>
            <a:r>
              <a:rPr lang="en-CA" sz="1900" b="1" dirty="0"/>
              <a:t> Kate O’Brien</a:t>
            </a:r>
            <a:r>
              <a:rPr lang="en-CA" sz="1900" dirty="0"/>
              <a:t> (Inside-Out Training Programme), </a:t>
            </a:r>
            <a:r>
              <a:rPr lang="en-CA" sz="1900" b="1" dirty="0"/>
              <a:t>British Geophysical Association</a:t>
            </a:r>
            <a:r>
              <a:rPr lang="en-CA" sz="1900" dirty="0"/>
              <a:t>, </a:t>
            </a:r>
            <a:r>
              <a:rPr lang="en-CA" sz="1900" b="1" dirty="0"/>
              <a:t>European Geosciences Union</a:t>
            </a:r>
            <a:r>
              <a:rPr lang="en-CA" sz="1900" dirty="0"/>
              <a:t>, </a:t>
            </a:r>
            <a:r>
              <a:rPr lang="en-CA" sz="1900" b="1" dirty="0"/>
              <a:t>European Union Horizon2020</a:t>
            </a:r>
            <a:r>
              <a:rPr lang="en-CA" sz="1900" dirty="0"/>
              <a:t>, </a:t>
            </a:r>
            <a:r>
              <a:rPr lang="en-CA" sz="1900" b="1" dirty="0"/>
              <a:t>Leila Cole &amp;</a:t>
            </a:r>
            <a:r>
              <a:rPr lang="en-CA" sz="1900" dirty="0"/>
              <a:t> </a:t>
            </a:r>
            <a:r>
              <a:rPr lang="en-CA" sz="1900" b="1" dirty="0"/>
              <a:t>Rachael Matthews </a:t>
            </a:r>
            <a:r>
              <a:rPr lang="en-CA" sz="1900" dirty="0"/>
              <a:t>(Research Office)</a:t>
            </a:r>
            <a:r>
              <a:rPr lang="en-CA" sz="1900" b="1" dirty="0"/>
              <a:t>, </a:t>
            </a:r>
            <a:r>
              <a:rPr lang="en-CA" sz="1900" b="1" dirty="0" err="1"/>
              <a:t>Dr</a:t>
            </a:r>
            <a:r>
              <a:rPr lang="en-CA" sz="1900" b="1" dirty="0"/>
              <a:t> Ivan Hill </a:t>
            </a:r>
            <a:r>
              <a:rPr lang="en-CA" sz="1900" dirty="0"/>
              <a:t>(Criminology, Durham University)</a:t>
            </a:r>
            <a:r>
              <a:rPr lang="en-CA" sz="1900" b="1" dirty="0"/>
              <a:t>, The amazing Earth Science Finance team, Marianne Burrows &amp; Sarah Blackman </a:t>
            </a:r>
            <a:r>
              <a:rPr lang="en-CA" sz="1900" dirty="0"/>
              <a:t>(HMP Low Newton)</a:t>
            </a:r>
            <a:r>
              <a:rPr lang="en-CA" sz="1900" b="1" dirty="0"/>
              <a:t>, Lynda Elliott </a:t>
            </a:r>
            <a:r>
              <a:rPr lang="en-CA" sz="1900" dirty="0"/>
              <a:t>(HMP Durham)</a:t>
            </a:r>
            <a:r>
              <a:rPr lang="en-CA" sz="1900" b="1" dirty="0"/>
              <a:t>, Cheryl Adamson </a:t>
            </a:r>
            <a:r>
              <a:rPr lang="en-CA" sz="1900" dirty="0"/>
              <a:t>(HMP/YOI </a:t>
            </a:r>
            <a:r>
              <a:rPr lang="en-CA" sz="1900" dirty="0" err="1"/>
              <a:t>Deerbolt</a:t>
            </a:r>
            <a:r>
              <a:rPr lang="en-CA" sz="1900" dirty="0"/>
              <a:t>)</a:t>
            </a:r>
            <a:r>
              <a:rPr lang="en-CA" sz="1900" b="1" dirty="0"/>
              <a:t>, VC Stuart Corbridge </a:t>
            </a:r>
            <a:r>
              <a:rPr lang="en-CA" sz="1900" dirty="0"/>
              <a:t>(Durham University), </a:t>
            </a:r>
            <a:r>
              <a:rPr lang="en-CA" sz="1900" b="1" dirty="0" err="1"/>
              <a:t>Dr</a:t>
            </a:r>
            <a:r>
              <a:rPr lang="en-CA" sz="1900" b="1" dirty="0"/>
              <a:t> Adam Robinson </a:t>
            </a:r>
            <a:r>
              <a:rPr lang="en-CA" sz="1900" dirty="0"/>
              <a:t>(Durham University). </a:t>
            </a:r>
            <a:r>
              <a:rPr lang="en-CA" sz="1900" b="1" dirty="0"/>
              <a:t>Prof</a:t>
            </a:r>
            <a:r>
              <a:rPr lang="en-CA" sz="1900" dirty="0"/>
              <a:t> </a:t>
            </a:r>
            <a:r>
              <a:rPr lang="en-CA" sz="1900" b="1" dirty="0"/>
              <a:t>Jeroen van </a:t>
            </a:r>
            <a:r>
              <a:rPr lang="en-CA" sz="1900" b="1" dirty="0" err="1"/>
              <a:t>Hunen</a:t>
            </a:r>
            <a:r>
              <a:rPr lang="en-CA" sz="1900" b="1" dirty="0"/>
              <a:t> </a:t>
            </a:r>
            <a:r>
              <a:rPr lang="en-CA" sz="1900" dirty="0"/>
              <a:t>(Durham University), </a:t>
            </a:r>
            <a:r>
              <a:rPr lang="en-CA" sz="1900" b="1" dirty="0"/>
              <a:t>Prof Tony Key </a:t>
            </a:r>
            <a:r>
              <a:rPr lang="en-CA" sz="1900" dirty="0"/>
              <a:t>(University of Toronto), </a:t>
            </a:r>
            <a:r>
              <a:rPr lang="en-CA" sz="1900" b="1" dirty="0" err="1"/>
              <a:t>Dr</a:t>
            </a:r>
            <a:r>
              <a:rPr lang="en-CA" sz="1900" b="1" dirty="0"/>
              <a:t> Chris Saville </a:t>
            </a:r>
            <a:r>
              <a:rPr lang="en-CA" sz="1900" dirty="0"/>
              <a:t>(Durham University).</a:t>
            </a:r>
          </a:p>
        </p:txBody>
      </p:sp>
    </p:spTree>
    <p:extLst>
      <p:ext uri="{BB962C8B-B14F-4D97-AF65-F5344CB8AC3E}">
        <p14:creationId xmlns:p14="http://schemas.microsoft.com/office/powerpoint/2010/main" val="404859397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dirty="0"/>
              <a:t>Homework examples</a:t>
            </a:r>
          </a:p>
        </p:txBody>
      </p:sp>
      <p:sp>
        <p:nvSpPr>
          <p:cNvPr id="3" name="Content Placeholder 2">
            <a:extLst>
              <a:ext uri="{FF2B5EF4-FFF2-40B4-BE49-F238E27FC236}">
                <a16:creationId xmlns:a16="http://schemas.microsoft.com/office/drawing/2014/main" id="{28BA5403-F0E4-AC49-BABD-D5E17F6B0AA3}"/>
              </a:ext>
            </a:extLst>
          </p:cNvPr>
          <p:cNvSpPr>
            <a:spLocks noGrp="1"/>
          </p:cNvSpPr>
          <p:nvPr>
            <p:ph idx="1"/>
          </p:nvPr>
        </p:nvSpPr>
        <p:spPr/>
        <p:txBody>
          <a:bodyPr/>
          <a:lstStyle/>
          <a:p>
            <a:r>
              <a:rPr lang="en-GB" dirty="0"/>
              <a:t>Write up</a:t>
            </a:r>
          </a:p>
        </p:txBody>
      </p:sp>
    </p:spTree>
    <p:extLst>
      <p:ext uri="{BB962C8B-B14F-4D97-AF65-F5344CB8AC3E}">
        <p14:creationId xmlns:p14="http://schemas.microsoft.com/office/powerpoint/2010/main" val="167275847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3E0A9-36EA-F542-9A5E-53EAC43E844B}"/>
              </a:ext>
            </a:extLst>
          </p:cNvPr>
          <p:cNvSpPr>
            <a:spLocks noGrp="1"/>
          </p:cNvSpPr>
          <p:nvPr>
            <p:ph type="ctrTitle"/>
          </p:nvPr>
        </p:nvSpPr>
        <p:spPr>
          <a:xfrm>
            <a:off x="3162689" y="1141024"/>
            <a:ext cx="5829300" cy="2387600"/>
          </a:xfrm>
        </p:spPr>
        <p:txBody>
          <a:bodyPr/>
          <a:lstStyle/>
          <a:p>
            <a:endParaRPr lang="en-GB"/>
          </a:p>
        </p:txBody>
      </p:sp>
      <p:sp>
        <p:nvSpPr>
          <p:cNvPr id="3" name="Subtitle 2">
            <a:extLst>
              <a:ext uri="{FF2B5EF4-FFF2-40B4-BE49-F238E27FC236}">
                <a16:creationId xmlns:a16="http://schemas.microsoft.com/office/drawing/2014/main" id="{C648F751-42BF-044C-B5DE-E19B5652C5AD}"/>
              </a:ext>
            </a:extLst>
          </p:cNvPr>
          <p:cNvSpPr>
            <a:spLocks noGrp="1"/>
          </p:cNvSpPr>
          <p:nvPr>
            <p:ph type="subTitle" idx="1"/>
          </p:nvPr>
        </p:nvSpPr>
        <p:spPr>
          <a:xfrm>
            <a:off x="3505589" y="3620699"/>
            <a:ext cx="5143500" cy="1655762"/>
          </a:xfrm>
        </p:spPr>
        <p:txBody>
          <a:bodyPr/>
          <a:lstStyle/>
          <a:p>
            <a:endParaRPr lang="en-GB"/>
          </a:p>
        </p:txBody>
      </p:sp>
      <p:pic>
        <p:nvPicPr>
          <p:cNvPr id="6" name="Picture 5">
            <a:extLst>
              <a:ext uri="{FF2B5EF4-FFF2-40B4-BE49-F238E27FC236}">
                <a16:creationId xmlns:a16="http://schemas.microsoft.com/office/drawing/2014/main" id="{1BE4C887-1B05-FB43-9634-5949C5745D33}"/>
              </a:ext>
            </a:extLst>
          </p:cNvPr>
          <p:cNvPicPr>
            <a:picLocks noChangeAspect="1"/>
          </p:cNvPicPr>
          <p:nvPr/>
        </p:nvPicPr>
        <p:blipFill>
          <a:blip r:embed="rId2"/>
          <a:stretch>
            <a:fillRect/>
          </a:stretch>
        </p:blipFill>
        <p:spPr>
          <a:xfrm>
            <a:off x="2667000" y="0"/>
            <a:ext cx="6858000" cy="6858000"/>
          </a:xfrm>
          <a:prstGeom prst="rect">
            <a:avLst/>
          </a:prstGeom>
        </p:spPr>
      </p:pic>
      <p:pic>
        <p:nvPicPr>
          <p:cNvPr id="8" name="Picture 7">
            <a:extLst>
              <a:ext uri="{FF2B5EF4-FFF2-40B4-BE49-F238E27FC236}">
                <a16:creationId xmlns:a16="http://schemas.microsoft.com/office/drawing/2014/main" id="{D91AF5FF-5EC0-6944-99C8-1F31775034EF}"/>
              </a:ext>
            </a:extLst>
          </p:cNvPr>
          <p:cNvPicPr/>
          <p:nvPr/>
        </p:nvPicPr>
        <p:blipFill rotWithShape="1">
          <a:blip r:embed="rId3" cstate="print">
            <a:extLst>
              <a:ext uri="{28A0092B-C50C-407E-A947-70E740481C1C}">
                <a14:useLocalDpi xmlns:a14="http://schemas.microsoft.com/office/drawing/2010/main" val="0"/>
              </a:ext>
            </a:extLst>
          </a:blip>
          <a:srcRect l="8153" t="21833" r="7324" b="22369"/>
          <a:stretch/>
        </p:blipFill>
        <p:spPr bwMode="auto">
          <a:xfrm>
            <a:off x="7770973" y="5989068"/>
            <a:ext cx="1670050" cy="785495"/>
          </a:xfrm>
          <a:prstGeom prst="rect">
            <a:avLst/>
          </a:prstGeom>
          <a:ln>
            <a:noFill/>
          </a:ln>
          <a:extLst>
            <a:ext uri="{53640926-AAD7-44D8-BBD7-CCE9431645EC}">
              <a14:shadowObscured xmlns:a14="http://schemas.microsoft.com/office/drawing/2010/main"/>
            </a:ext>
          </a:extLst>
        </p:spPr>
      </p:pic>
      <p:sp>
        <p:nvSpPr>
          <p:cNvPr id="10" name="TextBox 9">
            <a:extLst>
              <a:ext uri="{FF2B5EF4-FFF2-40B4-BE49-F238E27FC236}">
                <a16:creationId xmlns:a16="http://schemas.microsoft.com/office/drawing/2014/main" id="{BFA14FC2-01A1-8449-97D4-411263C4919D}"/>
              </a:ext>
            </a:extLst>
          </p:cNvPr>
          <p:cNvSpPr txBox="1"/>
          <p:nvPr/>
        </p:nvSpPr>
        <p:spPr>
          <a:xfrm>
            <a:off x="2691715" y="1822628"/>
            <a:ext cx="6774023" cy="2954655"/>
          </a:xfrm>
          <a:prstGeom prst="rect">
            <a:avLst/>
          </a:prstGeom>
          <a:noFill/>
        </p:spPr>
        <p:txBody>
          <a:bodyPr wrap="square" rtlCol="0">
            <a:spAutoFit/>
          </a:bodyPr>
          <a:lstStyle/>
          <a:p>
            <a:pPr algn="ctr"/>
            <a:r>
              <a:rPr lang="en-CA" sz="2800" dirty="0">
                <a:solidFill>
                  <a:schemeClr val="bg1"/>
                </a:solidFill>
              </a:rPr>
              <a:t>“The course has given me more confidence and made me understand and see the world and universe around me in a different light”</a:t>
            </a:r>
          </a:p>
          <a:p>
            <a:pPr algn="ctr"/>
            <a:endParaRPr lang="en-CA" sz="2800" dirty="0">
              <a:solidFill>
                <a:schemeClr val="bg1"/>
              </a:solidFill>
            </a:endParaRPr>
          </a:p>
          <a:p>
            <a:pPr algn="ctr"/>
            <a:endParaRPr lang="en-CA" sz="2800" dirty="0">
              <a:solidFill>
                <a:schemeClr val="bg1"/>
              </a:solidFill>
            </a:endParaRPr>
          </a:p>
          <a:p>
            <a:pPr algn="ctr"/>
            <a:r>
              <a:rPr lang="en-CA" sz="2800" dirty="0">
                <a:solidFill>
                  <a:schemeClr val="bg1"/>
                </a:solidFill>
              </a:rPr>
              <a:t>Student, HMP Low Newton</a:t>
            </a:r>
          </a:p>
          <a:p>
            <a:endParaRPr lang="en-GB" dirty="0"/>
          </a:p>
        </p:txBody>
      </p:sp>
      <p:sp>
        <p:nvSpPr>
          <p:cNvPr id="11" name="TextBox 10">
            <a:extLst>
              <a:ext uri="{FF2B5EF4-FFF2-40B4-BE49-F238E27FC236}">
                <a16:creationId xmlns:a16="http://schemas.microsoft.com/office/drawing/2014/main" id="{6903C3A5-FBB5-8045-84C2-2E6B22410B58}"/>
              </a:ext>
            </a:extLst>
          </p:cNvPr>
          <p:cNvSpPr txBox="1"/>
          <p:nvPr/>
        </p:nvSpPr>
        <p:spPr>
          <a:xfrm>
            <a:off x="2648339" y="-45479"/>
            <a:ext cx="4184928" cy="861774"/>
          </a:xfrm>
          <a:prstGeom prst="rect">
            <a:avLst/>
          </a:prstGeom>
          <a:noFill/>
        </p:spPr>
        <p:txBody>
          <a:bodyPr wrap="none" rtlCol="0">
            <a:spAutoFit/>
          </a:bodyPr>
          <a:lstStyle/>
          <a:p>
            <a:r>
              <a:rPr lang="en-GB" sz="3200" b="1" dirty="0">
                <a:solidFill>
                  <a:srgbClr val="FFFF00"/>
                </a:solidFill>
              </a:rPr>
              <a:t>THINK LIKE A SCIENTIST</a:t>
            </a:r>
          </a:p>
          <a:p>
            <a:endParaRPr lang="en-GB" dirty="0"/>
          </a:p>
        </p:txBody>
      </p:sp>
      <p:sp>
        <p:nvSpPr>
          <p:cNvPr id="12" name="TextBox 11">
            <a:extLst>
              <a:ext uri="{FF2B5EF4-FFF2-40B4-BE49-F238E27FC236}">
                <a16:creationId xmlns:a16="http://schemas.microsoft.com/office/drawing/2014/main" id="{8397CC78-C79D-3A4A-923E-C174196E0E88}"/>
              </a:ext>
            </a:extLst>
          </p:cNvPr>
          <p:cNvSpPr txBox="1"/>
          <p:nvPr/>
        </p:nvSpPr>
        <p:spPr>
          <a:xfrm>
            <a:off x="2648339" y="6358025"/>
            <a:ext cx="3951302" cy="830997"/>
          </a:xfrm>
          <a:prstGeom prst="rect">
            <a:avLst/>
          </a:prstGeom>
          <a:noFill/>
        </p:spPr>
        <p:txBody>
          <a:bodyPr wrap="square" rtlCol="0">
            <a:spAutoFit/>
          </a:bodyPr>
          <a:lstStyle/>
          <a:p>
            <a:r>
              <a:rPr lang="en-GB" sz="2000" b="1" dirty="0" err="1">
                <a:solidFill>
                  <a:srgbClr val="FFFF00"/>
                </a:solidFill>
              </a:rPr>
              <a:t>philheron.com</a:t>
            </a:r>
            <a:r>
              <a:rPr lang="en-GB" sz="2000" b="1" dirty="0">
                <a:solidFill>
                  <a:srgbClr val="FFFF00"/>
                </a:solidFill>
              </a:rPr>
              <a:t>/</a:t>
            </a:r>
            <a:r>
              <a:rPr lang="en-GB" sz="2000" b="1" dirty="0" err="1">
                <a:solidFill>
                  <a:srgbClr val="FFFF00"/>
                </a:solidFill>
              </a:rPr>
              <a:t>thinklikeascientist</a:t>
            </a:r>
            <a:endParaRPr lang="en-GB" sz="2000" b="1" dirty="0">
              <a:solidFill>
                <a:srgbClr val="FFFF00"/>
              </a:solidFill>
            </a:endParaRPr>
          </a:p>
          <a:p>
            <a:endParaRPr lang="en-GB" sz="2800" dirty="0">
              <a:solidFill>
                <a:schemeClr val="bg1"/>
              </a:solidFill>
            </a:endParaRPr>
          </a:p>
        </p:txBody>
      </p:sp>
      <p:pic>
        <p:nvPicPr>
          <p:cNvPr id="13" name="Picture 12">
            <a:extLst>
              <a:ext uri="{FF2B5EF4-FFF2-40B4-BE49-F238E27FC236}">
                <a16:creationId xmlns:a16="http://schemas.microsoft.com/office/drawing/2014/main" id="{E20C33B7-389C-4F4E-9BB5-30711961584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59293"/>
          <a:stretch/>
        </p:blipFill>
        <p:spPr bwMode="auto">
          <a:xfrm>
            <a:off x="6439290" y="5976740"/>
            <a:ext cx="1281919" cy="85094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1916301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3E0A9-36EA-F542-9A5E-53EAC43E844B}"/>
              </a:ext>
            </a:extLst>
          </p:cNvPr>
          <p:cNvSpPr>
            <a:spLocks noGrp="1"/>
          </p:cNvSpPr>
          <p:nvPr>
            <p:ph type="ctrTitle"/>
          </p:nvPr>
        </p:nvSpPr>
        <p:spPr>
          <a:xfrm>
            <a:off x="3162689" y="1141024"/>
            <a:ext cx="5829300" cy="2387600"/>
          </a:xfrm>
        </p:spPr>
        <p:txBody>
          <a:bodyPr/>
          <a:lstStyle/>
          <a:p>
            <a:endParaRPr lang="en-GB"/>
          </a:p>
        </p:txBody>
      </p:sp>
      <p:sp>
        <p:nvSpPr>
          <p:cNvPr id="3" name="Subtitle 2">
            <a:extLst>
              <a:ext uri="{FF2B5EF4-FFF2-40B4-BE49-F238E27FC236}">
                <a16:creationId xmlns:a16="http://schemas.microsoft.com/office/drawing/2014/main" id="{C648F751-42BF-044C-B5DE-E19B5652C5AD}"/>
              </a:ext>
            </a:extLst>
          </p:cNvPr>
          <p:cNvSpPr>
            <a:spLocks noGrp="1"/>
          </p:cNvSpPr>
          <p:nvPr>
            <p:ph type="subTitle" idx="1"/>
          </p:nvPr>
        </p:nvSpPr>
        <p:spPr>
          <a:xfrm>
            <a:off x="3505589" y="3620699"/>
            <a:ext cx="5143500" cy="1655762"/>
          </a:xfrm>
        </p:spPr>
        <p:txBody>
          <a:bodyPr/>
          <a:lstStyle/>
          <a:p>
            <a:endParaRPr lang="en-GB"/>
          </a:p>
        </p:txBody>
      </p:sp>
      <p:pic>
        <p:nvPicPr>
          <p:cNvPr id="6" name="Picture 5">
            <a:extLst>
              <a:ext uri="{FF2B5EF4-FFF2-40B4-BE49-F238E27FC236}">
                <a16:creationId xmlns:a16="http://schemas.microsoft.com/office/drawing/2014/main" id="{1BE4C887-1B05-FB43-9634-5949C5745D33}"/>
              </a:ext>
            </a:extLst>
          </p:cNvPr>
          <p:cNvPicPr>
            <a:picLocks noChangeAspect="1"/>
          </p:cNvPicPr>
          <p:nvPr/>
        </p:nvPicPr>
        <p:blipFill>
          <a:blip r:embed="rId2"/>
          <a:stretch>
            <a:fillRect/>
          </a:stretch>
        </p:blipFill>
        <p:spPr>
          <a:xfrm>
            <a:off x="2667000" y="0"/>
            <a:ext cx="6858000" cy="6858000"/>
          </a:xfrm>
          <a:prstGeom prst="rect">
            <a:avLst/>
          </a:prstGeom>
        </p:spPr>
      </p:pic>
      <p:pic>
        <p:nvPicPr>
          <p:cNvPr id="8" name="Picture 7">
            <a:extLst>
              <a:ext uri="{FF2B5EF4-FFF2-40B4-BE49-F238E27FC236}">
                <a16:creationId xmlns:a16="http://schemas.microsoft.com/office/drawing/2014/main" id="{D91AF5FF-5EC0-6944-99C8-1F31775034EF}"/>
              </a:ext>
            </a:extLst>
          </p:cNvPr>
          <p:cNvPicPr/>
          <p:nvPr/>
        </p:nvPicPr>
        <p:blipFill rotWithShape="1">
          <a:blip r:embed="rId3" cstate="print">
            <a:extLst>
              <a:ext uri="{28A0092B-C50C-407E-A947-70E740481C1C}">
                <a14:useLocalDpi xmlns:a14="http://schemas.microsoft.com/office/drawing/2010/main" val="0"/>
              </a:ext>
            </a:extLst>
          </a:blip>
          <a:srcRect l="8153" t="21833" r="7324" b="22369"/>
          <a:stretch/>
        </p:blipFill>
        <p:spPr bwMode="auto">
          <a:xfrm>
            <a:off x="7770973" y="5989068"/>
            <a:ext cx="1670050" cy="785495"/>
          </a:xfrm>
          <a:prstGeom prst="rect">
            <a:avLst/>
          </a:prstGeom>
          <a:ln>
            <a:noFill/>
          </a:ln>
          <a:extLst>
            <a:ext uri="{53640926-AAD7-44D8-BBD7-CCE9431645EC}">
              <a14:shadowObscured xmlns:a14="http://schemas.microsoft.com/office/drawing/2010/main"/>
            </a:ext>
          </a:extLst>
        </p:spPr>
      </p:pic>
      <p:sp>
        <p:nvSpPr>
          <p:cNvPr id="10" name="TextBox 9">
            <a:extLst>
              <a:ext uri="{FF2B5EF4-FFF2-40B4-BE49-F238E27FC236}">
                <a16:creationId xmlns:a16="http://schemas.microsoft.com/office/drawing/2014/main" id="{BFA14FC2-01A1-8449-97D4-411263C4919D}"/>
              </a:ext>
            </a:extLst>
          </p:cNvPr>
          <p:cNvSpPr txBox="1"/>
          <p:nvPr/>
        </p:nvSpPr>
        <p:spPr>
          <a:xfrm>
            <a:off x="2691715" y="1402496"/>
            <a:ext cx="6774023" cy="3385542"/>
          </a:xfrm>
          <a:prstGeom prst="rect">
            <a:avLst/>
          </a:prstGeom>
          <a:noFill/>
        </p:spPr>
        <p:txBody>
          <a:bodyPr wrap="square" rtlCol="0">
            <a:spAutoFit/>
          </a:bodyPr>
          <a:lstStyle/>
          <a:p>
            <a:pPr algn="ctr"/>
            <a:r>
              <a:rPr lang="en-CA" sz="2800" dirty="0">
                <a:solidFill>
                  <a:schemeClr val="bg1"/>
                </a:solidFill>
              </a:rPr>
              <a:t>“I never got to go to college or university the way I planned when I was younger - this gave me a tick on the bucket list and for a few hours I felt like I lived a dream”</a:t>
            </a:r>
          </a:p>
          <a:p>
            <a:pPr algn="ctr"/>
            <a:endParaRPr lang="en-CA" sz="2800" dirty="0">
              <a:solidFill>
                <a:schemeClr val="bg1"/>
              </a:solidFill>
            </a:endParaRPr>
          </a:p>
          <a:p>
            <a:pPr algn="ctr"/>
            <a:endParaRPr lang="en-CA" sz="2800" dirty="0">
              <a:solidFill>
                <a:schemeClr val="bg1"/>
              </a:solidFill>
            </a:endParaRPr>
          </a:p>
          <a:p>
            <a:pPr algn="ctr"/>
            <a:r>
              <a:rPr lang="en-CA" sz="2800" dirty="0">
                <a:solidFill>
                  <a:schemeClr val="bg1"/>
                </a:solidFill>
              </a:rPr>
              <a:t>Student, HMP Low Newton</a:t>
            </a:r>
          </a:p>
          <a:p>
            <a:endParaRPr lang="en-GB" dirty="0"/>
          </a:p>
        </p:txBody>
      </p:sp>
      <p:sp>
        <p:nvSpPr>
          <p:cNvPr id="11" name="TextBox 10">
            <a:extLst>
              <a:ext uri="{FF2B5EF4-FFF2-40B4-BE49-F238E27FC236}">
                <a16:creationId xmlns:a16="http://schemas.microsoft.com/office/drawing/2014/main" id="{6903C3A5-FBB5-8045-84C2-2E6B22410B58}"/>
              </a:ext>
            </a:extLst>
          </p:cNvPr>
          <p:cNvSpPr txBox="1"/>
          <p:nvPr/>
        </p:nvSpPr>
        <p:spPr>
          <a:xfrm>
            <a:off x="2648339" y="-45479"/>
            <a:ext cx="4184928" cy="861774"/>
          </a:xfrm>
          <a:prstGeom prst="rect">
            <a:avLst/>
          </a:prstGeom>
          <a:noFill/>
        </p:spPr>
        <p:txBody>
          <a:bodyPr wrap="none" rtlCol="0">
            <a:spAutoFit/>
          </a:bodyPr>
          <a:lstStyle/>
          <a:p>
            <a:r>
              <a:rPr lang="en-GB" sz="3200" b="1" dirty="0">
                <a:solidFill>
                  <a:srgbClr val="FFFF00"/>
                </a:solidFill>
              </a:rPr>
              <a:t>THINK LIKE A SCIENTIST</a:t>
            </a:r>
          </a:p>
          <a:p>
            <a:endParaRPr lang="en-GB" dirty="0"/>
          </a:p>
        </p:txBody>
      </p:sp>
      <p:pic>
        <p:nvPicPr>
          <p:cNvPr id="12" name="Picture 11">
            <a:extLst>
              <a:ext uri="{FF2B5EF4-FFF2-40B4-BE49-F238E27FC236}">
                <a16:creationId xmlns:a16="http://schemas.microsoft.com/office/drawing/2014/main" id="{0FC4AB77-DBF2-6049-AE8F-97523C9F7C7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59293"/>
          <a:stretch/>
        </p:blipFill>
        <p:spPr bwMode="auto">
          <a:xfrm>
            <a:off x="6439290" y="5976740"/>
            <a:ext cx="1281919" cy="850944"/>
          </a:xfrm>
          <a:prstGeom prst="rect">
            <a:avLst/>
          </a:prstGeom>
          <a:ln>
            <a:noFill/>
          </a:ln>
          <a:extLst>
            <a:ext uri="{53640926-AAD7-44D8-BBD7-CCE9431645EC}">
              <a14:shadowObscured xmlns:a14="http://schemas.microsoft.com/office/drawing/2010/main"/>
            </a:ext>
          </a:extLst>
        </p:spPr>
      </p:pic>
      <p:sp>
        <p:nvSpPr>
          <p:cNvPr id="13" name="TextBox 12">
            <a:extLst>
              <a:ext uri="{FF2B5EF4-FFF2-40B4-BE49-F238E27FC236}">
                <a16:creationId xmlns:a16="http://schemas.microsoft.com/office/drawing/2014/main" id="{D30E1FC7-FA77-194B-BCA5-5230E509999D}"/>
              </a:ext>
            </a:extLst>
          </p:cNvPr>
          <p:cNvSpPr txBox="1"/>
          <p:nvPr/>
        </p:nvSpPr>
        <p:spPr>
          <a:xfrm>
            <a:off x="2648339" y="6358025"/>
            <a:ext cx="3951302" cy="830997"/>
          </a:xfrm>
          <a:prstGeom prst="rect">
            <a:avLst/>
          </a:prstGeom>
          <a:noFill/>
        </p:spPr>
        <p:txBody>
          <a:bodyPr wrap="square" rtlCol="0">
            <a:spAutoFit/>
          </a:bodyPr>
          <a:lstStyle/>
          <a:p>
            <a:r>
              <a:rPr lang="en-GB" sz="2000" b="1" dirty="0" err="1">
                <a:solidFill>
                  <a:srgbClr val="FFFF00"/>
                </a:solidFill>
              </a:rPr>
              <a:t>philheron.com</a:t>
            </a:r>
            <a:r>
              <a:rPr lang="en-GB" sz="2000" b="1" dirty="0">
                <a:solidFill>
                  <a:srgbClr val="FFFF00"/>
                </a:solidFill>
              </a:rPr>
              <a:t>/</a:t>
            </a:r>
            <a:r>
              <a:rPr lang="en-GB" sz="2000" b="1" dirty="0" err="1">
                <a:solidFill>
                  <a:srgbClr val="FFFF00"/>
                </a:solidFill>
              </a:rPr>
              <a:t>thinklikeascientist</a:t>
            </a:r>
            <a:endParaRPr lang="en-GB" sz="2000" b="1" dirty="0">
              <a:solidFill>
                <a:srgbClr val="FFFF00"/>
              </a:solidFill>
            </a:endParaRPr>
          </a:p>
          <a:p>
            <a:endParaRPr lang="en-GB" sz="2800" dirty="0">
              <a:solidFill>
                <a:schemeClr val="bg1"/>
              </a:solidFill>
            </a:endParaRPr>
          </a:p>
        </p:txBody>
      </p:sp>
    </p:spTree>
    <p:extLst>
      <p:ext uri="{BB962C8B-B14F-4D97-AF65-F5344CB8AC3E}">
        <p14:creationId xmlns:p14="http://schemas.microsoft.com/office/powerpoint/2010/main" val="2147546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3E0A9-36EA-F542-9A5E-53EAC43E844B}"/>
              </a:ext>
            </a:extLst>
          </p:cNvPr>
          <p:cNvSpPr>
            <a:spLocks noGrp="1"/>
          </p:cNvSpPr>
          <p:nvPr>
            <p:ph type="ctrTitle"/>
          </p:nvPr>
        </p:nvSpPr>
        <p:spPr>
          <a:xfrm>
            <a:off x="3162689" y="1141024"/>
            <a:ext cx="5829300" cy="2387600"/>
          </a:xfrm>
        </p:spPr>
        <p:txBody>
          <a:bodyPr/>
          <a:lstStyle/>
          <a:p>
            <a:endParaRPr lang="en-GB"/>
          </a:p>
        </p:txBody>
      </p:sp>
      <p:sp>
        <p:nvSpPr>
          <p:cNvPr id="3" name="Subtitle 2">
            <a:extLst>
              <a:ext uri="{FF2B5EF4-FFF2-40B4-BE49-F238E27FC236}">
                <a16:creationId xmlns:a16="http://schemas.microsoft.com/office/drawing/2014/main" id="{C648F751-42BF-044C-B5DE-E19B5652C5AD}"/>
              </a:ext>
            </a:extLst>
          </p:cNvPr>
          <p:cNvSpPr>
            <a:spLocks noGrp="1"/>
          </p:cNvSpPr>
          <p:nvPr>
            <p:ph type="subTitle" idx="1"/>
          </p:nvPr>
        </p:nvSpPr>
        <p:spPr>
          <a:xfrm>
            <a:off x="3505589" y="3620699"/>
            <a:ext cx="5143500" cy="1655762"/>
          </a:xfrm>
        </p:spPr>
        <p:txBody>
          <a:bodyPr/>
          <a:lstStyle/>
          <a:p>
            <a:endParaRPr lang="en-GB"/>
          </a:p>
        </p:txBody>
      </p:sp>
      <p:pic>
        <p:nvPicPr>
          <p:cNvPr id="6" name="Picture 5">
            <a:extLst>
              <a:ext uri="{FF2B5EF4-FFF2-40B4-BE49-F238E27FC236}">
                <a16:creationId xmlns:a16="http://schemas.microsoft.com/office/drawing/2014/main" id="{1BE4C887-1B05-FB43-9634-5949C5745D33}"/>
              </a:ext>
            </a:extLst>
          </p:cNvPr>
          <p:cNvPicPr>
            <a:picLocks noChangeAspect="1"/>
          </p:cNvPicPr>
          <p:nvPr/>
        </p:nvPicPr>
        <p:blipFill>
          <a:blip r:embed="rId2"/>
          <a:stretch>
            <a:fillRect/>
          </a:stretch>
        </p:blipFill>
        <p:spPr>
          <a:xfrm>
            <a:off x="2667000" y="0"/>
            <a:ext cx="6858000" cy="6858000"/>
          </a:xfrm>
          <a:prstGeom prst="rect">
            <a:avLst/>
          </a:prstGeom>
        </p:spPr>
      </p:pic>
      <p:pic>
        <p:nvPicPr>
          <p:cNvPr id="8" name="Picture 7">
            <a:extLst>
              <a:ext uri="{FF2B5EF4-FFF2-40B4-BE49-F238E27FC236}">
                <a16:creationId xmlns:a16="http://schemas.microsoft.com/office/drawing/2014/main" id="{D91AF5FF-5EC0-6944-99C8-1F31775034EF}"/>
              </a:ext>
            </a:extLst>
          </p:cNvPr>
          <p:cNvPicPr/>
          <p:nvPr/>
        </p:nvPicPr>
        <p:blipFill rotWithShape="1">
          <a:blip r:embed="rId3" cstate="print">
            <a:extLst>
              <a:ext uri="{28A0092B-C50C-407E-A947-70E740481C1C}">
                <a14:useLocalDpi xmlns:a14="http://schemas.microsoft.com/office/drawing/2010/main" val="0"/>
              </a:ext>
            </a:extLst>
          </a:blip>
          <a:srcRect l="8153" t="21833" r="7324" b="22369"/>
          <a:stretch/>
        </p:blipFill>
        <p:spPr bwMode="auto">
          <a:xfrm>
            <a:off x="7770973" y="5989068"/>
            <a:ext cx="1670050" cy="785495"/>
          </a:xfrm>
          <a:prstGeom prst="rect">
            <a:avLst/>
          </a:prstGeom>
          <a:ln>
            <a:noFill/>
          </a:ln>
          <a:extLst>
            <a:ext uri="{53640926-AAD7-44D8-BBD7-CCE9431645EC}">
              <a14:shadowObscured xmlns:a14="http://schemas.microsoft.com/office/drawing/2010/main"/>
            </a:ext>
          </a:extLst>
        </p:spPr>
      </p:pic>
      <p:sp>
        <p:nvSpPr>
          <p:cNvPr id="10" name="TextBox 9">
            <a:extLst>
              <a:ext uri="{FF2B5EF4-FFF2-40B4-BE49-F238E27FC236}">
                <a16:creationId xmlns:a16="http://schemas.microsoft.com/office/drawing/2014/main" id="{BFA14FC2-01A1-8449-97D4-411263C4919D}"/>
              </a:ext>
            </a:extLst>
          </p:cNvPr>
          <p:cNvSpPr txBox="1"/>
          <p:nvPr/>
        </p:nvSpPr>
        <p:spPr>
          <a:xfrm>
            <a:off x="2691715" y="1402496"/>
            <a:ext cx="6774023" cy="3385542"/>
          </a:xfrm>
          <a:prstGeom prst="rect">
            <a:avLst/>
          </a:prstGeom>
          <a:noFill/>
        </p:spPr>
        <p:txBody>
          <a:bodyPr wrap="square" rtlCol="0">
            <a:spAutoFit/>
          </a:bodyPr>
          <a:lstStyle/>
          <a:p>
            <a:pPr algn="ctr"/>
            <a:r>
              <a:rPr lang="en-CA" sz="2800" dirty="0">
                <a:solidFill>
                  <a:schemeClr val="bg1"/>
                </a:solidFill>
              </a:rPr>
              <a:t>“My mind feels like it has expanded, and I no longer feel like that stupid kid that never holds their hand up and holds their breath when the teacher asks a question”</a:t>
            </a:r>
          </a:p>
          <a:p>
            <a:pPr algn="ctr"/>
            <a:endParaRPr lang="en-CA" sz="2800" dirty="0">
              <a:solidFill>
                <a:schemeClr val="bg1"/>
              </a:solidFill>
            </a:endParaRPr>
          </a:p>
          <a:p>
            <a:pPr algn="ctr"/>
            <a:endParaRPr lang="en-CA" sz="2800" dirty="0">
              <a:solidFill>
                <a:schemeClr val="bg1"/>
              </a:solidFill>
            </a:endParaRPr>
          </a:p>
          <a:p>
            <a:pPr algn="ctr"/>
            <a:r>
              <a:rPr lang="en-CA" sz="2800" dirty="0">
                <a:solidFill>
                  <a:schemeClr val="bg1"/>
                </a:solidFill>
              </a:rPr>
              <a:t>Student, HMP Low Newton</a:t>
            </a:r>
          </a:p>
          <a:p>
            <a:endParaRPr lang="en-GB" dirty="0"/>
          </a:p>
        </p:txBody>
      </p:sp>
      <p:sp>
        <p:nvSpPr>
          <p:cNvPr id="11" name="TextBox 10">
            <a:extLst>
              <a:ext uri="{FF2B5EF4-FFF2-40B4-BE49-F238E27FC236}">
                <a16:creationId xmlns:a16="http://schemas.microsoft.com/office/drawing/2014/main" id="{6903C3A5-FBB5-8045-84C2-2E6B22410B58}"/>
              </a:ext>
            </a:extLst>
          </p:cNvPr>
          <p:cNvSpPr txBox="1"/>
          <p:nvPr/>
        </p:nvSpPr>
        <p:spPr>
          <a:xfrm>
            <a:off x="2648339" y="-45479"/>
            <a:ext cx="4184928" cy="861774"/>
          </a:xfrm>
          <a:prstGeom prst="rect">
            <a:avLst/>
          </a:prstGeom>
          <a:noFill/>
        </p:spPr>
        <p:txBody>
          <a:bodyPr wrap="none" rtlCol="0">
            <a:spAutoFit/>
          </a:bodyPr>
          <a:lstStyle/>
          <a:p>
            <a:r>
              <a:rPr lang="en-GB" sz="3200" b="1" dirty="0">
                <a:solidFill>
                  <a:srgbClr val="FFFF00"/>
                </a:solidFill>
              </a:rPr>
              <a:t>THINK LIKE A SCIENTIST</a:t>
            </a:r>
          </a:p>
          <a:p>
            <a:endParaRPr lang="en-GB" dirty="0"/>
          </a:p>
        </p:txBody>
      </p:sp>
      <p:pic>
        <p:nvPicPr>
          <p:cNvPr id="13" name="Picture 12">
            <a:extLst>
              <a:ext uri="{FF2B5EF4-FFF2-40B4-BE49-F238E27FC236}">
                <a16:creationId xmlns:a16="http://schemas.microsoft.com/office/drawing/2014/main" id="{5690618D-85FB-924B-8507-ECF4390E736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59293"/>
          <a:stretch/>
        </p:blipFill>
        <p:spPr bwMode="auto">
          <a:xfrm>
            <a:off x="6439290" y="5976740"/>
            <a:ext cx="1281919" cy="850944"/>
          </a:xfrm>
          <a:prstGeom prst="rect">
            <a:avLst/>
          </a:prstGeom>
          <a:ln>
            <a:noFill/>
          </a:ln>
          <a:extLst>
            <a:ext uri="{53640926-AAD7-44D8-BBD7-CCE9431645EC}">
              <a14:shadowObscured xmlns:a14="http://schemas.microsoft.com/office/drawing/2010/main"/>
            </a:ext>
          </a:extLst>
        </p:spPr>
      </p:pic>
      <p:sp>
        <p:nvSpPr>
          <p:cNvPr id="14" name="TextBox 13">
            <a:extLst>
              <a:ext uri="{FF2B5EF4-FFF2-40B4-BE49-F238E27FC236}">
                <a16:creationId xmlns:a16="http://schemas.microsoft.com/office/drawing/2014/main" id="{F2B261D2-5D30-3A49-8F09-7B3BF0D7B2DB}"/>
              </a:ext>
            </a:extLst>
          </p:cNvPr>
          <p:cNvSpPr txBox="1"/>
          <p:nvPr/>
        </p:nvSpPr>
        <p:spPr>
          <a:xfrm>
            <a:off x="2648339" y="6358025"/>
            <a:ext cx="3951302" cy="830997"/>
          </a:xfrm>
          <a:prstGeom prst="rect">
            <a:avLst/>
          </a:prstGeom>
          <a:noFill/>
        </p:spPr>
        <p:txBody>
          <a:bodyPr wrap="square" rtlCol="0">
            <a:spAutoFit/>
          </a:bodyPr>
          <a:lstStyle/>
          <a:p>
            <a:r>
              <a:rPr lang="en-GB" sz="2000" b="1" dirty="0" err="1">
                <a:solidFill>
                  <a:srgbClr val="FFFF00"/>
                </a:solidFill>
              </a:rPr>
              <a:t>philheron.com</a:t>
            </a:r>
            <a:r>
              <a:rPr lang="en-GB" sz="2000" b="1" dirty="0">
                <a:solidFill>
                  <a:srgbClr val="FFFF00"/>
                </a:solidFill>
              </a:rPr>
              <a:t>/</a:t>
            </a:r>
            <a:r>
              <a:rPr lang="en-GB" sz="2000" b="1" dirty="0" err="1">
                <a:solidFill>
                  <a:srgbClr val="FFFF00"/>
                </a:solidFill>
              </a:rPr>
              <a:t>thinklikeascientist</a:t>
            </a:r>
            <a:endParaRPr lang="en-GB" sz="2000" b="1" dirty="0">
              <a:solidFill>
                <a:srgbClr val="FFFF00"/>
              </a:solidFill>
            </a:endParaRPr>
          </a:p>
          <a:p>
            <a:endParaRPr lang="en-GB" sz="2800" dirty="0">
              <a:solidFill>
                <a:schemeClr val="bg1"/>
              </a:solidFill>
            </a:endParaRPr>
          </a:p>
        </p:txBody>
      </p:sp>
    </p:spTree>
    <p:extLst>
      <p:ext uri="{BB962C8B-B14F-4D97-AF65-F5344CB8AC3E}">
        <p14:creationId xmlns:p14="http://schemas.microsoft.com/office/powerpoint/2010/main" val="173834522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3E0A9-36EA-F542-9A5E-53EAC43E844B}"/>
              </a:ext>
            </a:extLst>
          </p:cNvPr>
          <p:cNvSpPr>
            <a:spLocks noGrp="1"/>
          </p:cNvSpPr>
          <p:nvPr>
            <p:ph type="ctrTitle"/>
          </p:nvPr>
        </p:nvSpPr>
        <p:spPr>
          <a:xfrm>
            <a:off x="3162689" y="1141024"/>
            <a:ext cx="5829300" cy="2387600"/>
          </a:xfrm>
        </p:spPr>
        <p:txBody>
          <a:bodyPr/>
          <a:lstStyle/>
          <a:p>
            <a:endParaRPr lang="en-GB"/>
          </a:p>
        </p:txBody>
      </p:sp>
      <p:sp>
        <p:nvSpPr>
          <p:cNvPr id="3" name="Subtitle 2">
            <a:extLst>
              <a:ext uri="{FF2B5EF4-FFF2-40B4-BE49-F238E27FC236}">
                <a16:creationId xmlns:a16="http://schemas.microsoft.com/office/drawing/2014/main" id="{C648F751-42BF-044C-B5DE-E19B5652C5AD}"/>
              </a:ext>
            </a:extLst>
          </p:cNvPr>
          <p:cNvSpPr>
            <a:spLocks noGrp="1"/>
          </p:cNvSpPr>
          <p:nvPr>
            <p:ph type="subTitle" idx="1"/>
          </p:nvPr>
        </p:nvSpPr>
        <p:spPr>
          <a:xfrm>
            <a:off x="3505589" y="3620699"/>
            <a:ext cx="5143500" cy="1655762"/>
          </a:xfrm>
        </p:spPr>
        <p:txBody>
          <a:bodyPr/>
          <a:lstStyle/>
          <a:p>
            <a:endParaRPr lang="en-GB"/>
          </a:p>
        </p:txBody>
      </p:sp>
      <p:pic>
        <p:nvPicPr>
          <p:cNvPr id="6" name="Picture 5">
            <a:extLst>
              <a:ext uri="{FF2B5EF4-FFF2-40B4-BE49-F238E27FC236}">
                <a16:creationId xmlns:a16="http://schemas.microsoft.com/office/drawing/2014/main" id="{1BE4C887-1B05-FB43-9634-5949C5745D33}"/>
              </a:ext>
            </a:extLst>
          </p:cNvPr>
          <p:cNvPicPr>
            <a:picLocks noChangeAspect="1"/>
          </p:cNvPicPr>
          <p:nvPr/>
        </p:nvPicPr>
        <p:blipFill>
          <a:blip r:embed="rId2"/>
          <a:stretch>
            <a:fillRect/>
          </a:stretch>
        </p:blipFill>
        <p:spPr>
          <a:xfrm>
            <a:off x="2667000" y="0"/>
            <a:ext cx="6858000" cy="6858000"/>
          </a:xfrm>
          <a:prstGeom prst="rect">
            <a:avLst/>
          </a:prstGeom>
        </p:spPr>
      </p:pic>
      <p:pic>
        <p:nvPicPr>
          <p:cNvPr id="8" name="Picture 7">
            <a:extLst>
              <a:ext uri="{FF2B5EF4-FFF2-40B4-BE49-F238E27FC236}">
                <a16:creationId xmlns:a16="http://schemas.microsoft.com/office/drawing/2014/main" id="{D91AF5FF-5EC0-6944-99C8-1F31775034EF}"/>
              </a:ext>
            </a:extLst>
          </p:cNvPr>
          <p:cNvPicPr/>
          <p:nvPr/>
        </p:nvPicPr>
        <p:blipFill rotWithShape="1">
          <a:blip r:embed="rId3" cstate="print">
            <a:extLst>
              <a:ext uri="{28A0092B-C50C-407E-A947-70E740481C1C}">
                <a14:useLocalDpi xmlns:a14="http://schemas.microsoft.com/office/drawing/2010/main" val="0"/>
              </a:ext>
            </a:extLst>
          </a:blip>
          <a:srcRect l="8153" t="21833" r="7324" b="22369"/>
          <a:stretch/>
        </p:blipFill>
        <p:spPr bwMode="auto">
          <a:xfrm>
            <a:off x="7770973" y="5989068"/>
            <a:ext cx="1670050" cy="785495"/>
          </a:xfrm>
          <a:prstGeom prst="rect">
            <a:avLst/>
          </a:prstGeom>
          <a:ln>
            <a:noFill/>
          </a:ln>
          <a:extLst>
            <a:ext uri="{53640926-AAD7-44D8-BBD7-CCE9431645EC}">
              <a14:shadowObscured xmlns:a14="http://schemas.microsoft.com/office/drawing/2010/main"/>
            </a:ext>
          </a:extLst>
        </p:spPr>
      </p:pic>
      <p:sp>
        <p:nvSpPr>
          <p:cNvPr id="10" name="TextBox 9">
            <a:extLst>
              <a:ext uri="{FF2B5EF4-FFF2-40B4-BE49-F238E27FC236}">
                <a16:creationId xmlns:a16="http://schemas.microsoft.com/office/drawing/2014/main" id="{BFA14FC2-01A1-8449-97D4-411263C4919D}"/>
              </a:ext>
            </a:extLst>
          </p:cNvPr>
          <p:cNvSpPr txBox="1"/>
          <p:nvPr/>
        </p:nvSpPr>
        <p:spPr>
          <a:xfrm>
            <a:off x="2691715" y="1402496"/>
            <a:ext cx="6774023" cy="3385542"/>
          </a:xfrm>
          <a:prstGeom prst="rect">
            <a:avLst/>
          </a:prstGeom>
          <a:noFill/>
        </p:spPr>
        <p:txBody>
          <a:bodyPr wrap="square" rtlCol="0">
            <a:spAutoFit/>
          </a:bodyPr>
          <a:lstStyle/>
          <a:p>
            <a:pPr algn="ctr"/>
            <a:endParaRPr lang="en-CA" sz="2800" dirty="0">
              <a:solidFill>
                <a:schemeClr val="bg1"/>
              </a:solidFill>
            </a:endParaRPr>
          </a:p>
          <a:p>
            <a:pPr algn="ctr"/>
            <a:r>
              <a:rPr lang="en-CA" sz="2800" dirty="0">
                <a:solidFill>
                  <a:schemeClr val="bg1"/>
                </a:solidFill>
              </a:rPr>
              <a:t>“The feedback I received each week was like receiving a prize - I've never felt like this and it means so much to me.”</a:t>
            </a:r>
          </a:p>
          <a:p>
            <a:pPr algn="ctr"/>
            <a:endParaRPr lang="en-CA" sz="2800" dirty="0">
              <a:solidFill>
                <a:schemeClr val="bg1"/>
              </a:solidFill>
            </a:endParaRPr>
          </a:p>
          <a:p>
            <a:pPr algn="ctr"/>
            <a:endParaRPr lang="en-CA" sz="2800" dirty="0">
              <a:solidFill>
                <a:schemeClr val="bg1"/>
              </a:solidFill>
            </a:endParaRPr>
          </a:p>
          <a:p>
            <a:pPr algn="ctr"/>
            <a:r>
              <a:rPr lang="en-CA" sz="2800" dirty="0">
                <a:solidFill>
                  <a:schemeClr val="bg1"/>
                </a:solidFill>
              </a:rPr>
              <a:t>Student, HMP Low Newton</a:t>
            </a:r>
          </a:p>
          <a:p>
            <a:endParaRPr lang="en-GB" dirty="0"/>
          </a:p>
        </p:txBody>
      </p:sp>
      <p:sp>
        <p:nvSpPr>
          <p:cNvPr id="11" name="TextBox 10">
            <a:extLst>
              <a:ext uri="{FF2B5EF4-FFF2-40B4-BE49-F238E27FC236}">
                <a16:creationId xmlns:a16="http://schemas.microsoft.com/office/drawing/2014/main" id="{6903C3A5-FBB5-8045-84C2-2E6B22410B58}"/>
              </a:ext>
            </a:extLst>
          </p:cNvPr>
          <p:cNvSpPr txBox="1"/>
          <p:nvPr/>
        </p:nvSpPr>
        <p:spPr>
          <a:xfrm>
            <a:off x="2648339" y="-45479"/>
            <a:ext cx="4184928" cy="861774"/>
          </a:xfrm>
          <a:prstGeom prst="rect">
            <a:avLst/>
          </a:prstGeom>
          <a:noFill/>
        </p:spPr>
        <p:txBody>
          <a:bodyPr wrap="none" rtlCol="0">
            <a:spAutoFit/>
          </a:bodyPr>
          <a:lstStyle/>
          <a:p>
            <a:r>
              <a:rPr lang="en-GB" sz="3200" b="1" dirty="0">
                <a:solidFill>
                  <a:srgbClr val="FFFF00"/>
                </a:solidFill>
              </a:rPr>
              <a:t>THINK LIKE A SCIENTIST</a:t>
            </a:r>
          </a:p>
          <a:p>
            <a:endParaRPr lang="en-GB" dirty="0"/>
          </a:p>
        </p:txBody>
      </p:sp>
      <p:pic>
        <p:nvPicPr>
          <p:cNvPr id="13" name="Picture 12">
            <a:extLst>
              <a:ext uri="{FF2B5EF4-FFF2-40B4-BE49-F238E27FC236}">
                <a16:creationId xmlns:a16="http://schemas.microsoft.com/office/drawing/2014/main" id="{5690618D-85FB-924B-8507-ECF4390E736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59293"/>
          <a:stretch/>
        </p:blipFill>
        <p:spPr bwMode="auto">
          <a:xfrm>
            <a:off x="6439290" y="5976740"/>
            <a:ext cx="1281919" cy="850944"/>
          </a:xfrm>
          <a:prstGeom prst="rect">
            <a:avLst/>
          </a:prstGeom>
          <a:ln>
            <a:noFill/>
          </a:ln>
          <a:extLst>
            <a:ext uri="{53640926-AAD7-44D8-BBD7-CCE9431645EC}">
              <a14:shadowObscured xmlns:a14="http://schemas.microsoft.com/office/drawing/2010/main"/>
            </a:ext>
          </a:extLst>
        </p:spPr>
      </p:pic>
      <p:sp>
        <p:nvSpPr>
          <p:cNvPr id="14" name="TextBox 13">
            <a:extLst>
              <a:ext uri="{FF2B5EF4-FFF2-40B4-BE49-F238E27FC236}">
                <a16:creationId xmlns:a16="http://schemas.microsoft.com/office/drawing/2014/main" id="{F2B261D2-5D30-3A49-8F09-7B3BF0D7B2DB}"/>
              </a:ext>
            </a:extLst>
          </p:cNvPr>
          <p:cNvSpPr txBox="1"/>
          <p:nvPr/>
        </p:nvSpPr>
        <p:spPr>
          <a:xfrm>
            <a:off x="2648339" y="6358025"/>
            <a:ext cx="3951302" cy="830997"/>
          </a:xfrm>
          <a:prstGeom prst="rect">
            <a:avLst/>
          </a:prstGeom>
          <a:noFill/>
        </p:spPr>
        <p:txBody>
          <a:bodyPr wrap="square" rtlCol="0">
            <a:spAutoFit/>
          </a:bodyPr>
          <a:lstStyle/>
          <a:p>
            <a:r>
              <a:rPr lang="en-GB" sz="2000" b="1" dirty="0" err="1">
                <a:solidFill>
                  <a:srgbClr val="FFFF00"/>
                </a:solidFill>
              </a:rPr>
              <a:t>philheron.com</a:t>
            </a:r>
            <a:r>
              <a:rPr lang="en-GB" sz="2000" b="1" dirty="0">
                <a:solidFill>
                  <a:srgbClr val="FFFF00"/>
                </a:solidFill>
              </a:rPr>
              <a:t>/</a:t>
            </a:r>
            <a:r>
              <a:rPr lang="en-GB" sz="2000" b="1" dirty="0" err="1">
                <a:solidFill>
                  <a:srgbClr val="FFFF00"/>
                </a:solidFill>
              </a:rPr>
              <a:t>thinklikeascientist</a:t>
            </a:r>
            <a:endParaRPr lang="en-GB" sz="2000" b="1" dirty="0">
              <a:solidFill>
                <a:srgbClr val="FFFF00"/>
              </a:solidFill>
            </a:endParaRPr>
          </a:p>
          <a:p>
            <a:endParaRPr lang="en-GB" sz="2800" dirty="0">
              <a:solidFill>
                <a:schemeClr val="bg1"/>
              </a:solidFill>
            </a:endParaRPr>
          </a:p>
        </p:txBody>
      </p:sp>
    </p:spTree>
    <p:extLst>
      <p:ext uri="{BB962C8B-B14F-4D97-AF65-F5344CB8AC3E}">
        <p14:creationId xmlns:p14="http://schemas.microsoft.com/office/powerpoint/2010/main" val="78780895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dirty="0"/>
              <a:t>Questionnaires </a:t>
            </a:r>
          </a:p>
        </p:txBody>
      </p:sp>
      <p:pic>
        <p:nvPicPr>
          <p:cNvPr id="5" name="Picture 4">
            <a:extLst>
              <a:ext uri="{FF2B5EF4-FFF2-40B4-BE49-F238E27FC236}">
                <a16:creationId xmlns:a16="http://schemas.microsoft.com/office/drawing/2014/main" id="{3C112830-AD22-9B41-9566-CE489127F759}"/>
              </a:ext>
            </a:extLst>
          </p:cNvPr>
          <p:cNvPicPr>
            <a:picLocks noChangeAspect="1"/>
          </p:cNvPicPr>
          <p:nvPr/>
        </p:nvPicPr>
        <p:blipFill>
          <a:blip r:embed="rId2"/>
          <a:stretch>
            <a:fillRect/>
          </a:stretch>
        </p:blipFill>
        <p:spPr>
          <a:xfrm>
            <a:off x="0" y="0"/>
            <a:ext cx="8877049" cy="6858000"/>
          </a:xfrm>
          <a:prstGeom prst="rect">
            <a:avLst/>
          </a:prstGeom>
        </p:spPr>
      </p:pic>
      <p:sp>
        <p:nvSpPr>
          <p:cNvPr id="6" name="TextBox 5">
            <a:extLst>
              <a:ext uri="{FF2B5EF4-FFF2-40B4-BE49-F238E27FC236}">
                <a16:creationId xmlns:a16="http://schemas.microsoft.com/office/drawing/2014/main" id="{73AAF316-3157-BC47-9AC5-766D6421F2BA}"/>
              </a:ext>
            </a:extLst>
          </p:cNvPr>
          <p:cNvSpPr txBox="1"/>
          <p:nvPr/>
        </p:nvSpPr>
        <p:spPr>
          <a:xfrm>
            <a:off x="9082769" y="566241"/>
            <a:ext cx="3109232" cy="3785652"/>
          </a:xfrm>
          <a:prstGeom prst="rect">
            <a:avLst/>
          </a:prstGeom>
          <a:noFill/>
        </p:spPr>
        <p:txBody>
          <a:bodyPr wrap="square" rtlCol="0">
            <a:spAutoFit/>
          </a:bodyPr>
          <a:lstStyle/>
          <a:p>
            <a:r>
              <a:rPr lang="en-GB" sz="2400" b="1" dirty="0"/>
              <a:t>Pre-course:</a:t>
            </a:r>
          </a:p>
          <a:p>
            <a:endParaRPr lang="en-GB" b="1" dirty="0"/>
          </a:p>
          <a:p>
            <a:r>
              <a:rPr lang="en-GB" dirty="0"/>
              <a:t>- Why do you want to take this course? </a:t>
            </a:r>
          </a:p>
          <a:p>
            <a:r>
              <a:rPr lang="en-GB" dirty="0"/>
              <a:t>- What are your expectations?</a:t>
            </a:r>
          </a:p>
          <a:p>
            <a:r>
              <a:rPr lang="en-GB" dirty="0"/>
              <a:t>- What is the best way to learn new things? </a:t>
            </a:r>
          </a:p>
          <a:p>
            <a:endParaRPr lang="en-GB" dirty="0"/>
          </a:p>
          <a:p>
            <a:r>
              <a:rPr lang="en-GB" b="1" dirty="0"/>
              <a:t>Post-course:</a:t>
            </a:r>
          </a:p>
          <a:p>
            <a:r>
              <a:rPr lang="en-GB" dirty="0"/>
              <a:t>- What was the best part of the course? </a:t>
            </a:r>
          </a:p>
          <a:p>
            <a:r>
              <a:rPr lang="en-GB" dirty="0"/>
              <a:t>- Did the course help you in any way? </a:t>
            </a:r>
          </a:p>
        </p:txBody>
      </p:sp>
    </p:spTree>
    <p:extLst>
      <p:ext uri="{BB962C8B-B14F-4D97-AF65-F5344CB8AC3E}">
        <p14:creationId xmlns:p14="http://schemas.microsoft.com/office/powerpoint/2010/main" val="226453439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1E5A7-17FF-6D4D-88B3-822641900E21}"/>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7428E309-FC7D-9843-AFD9-7274DC91FFAB}"/>
              </a:ext>
            </a:extLst>
          </p:cNvPr>
          <p:cNvPicPr>
            <a:picLocks noGrp="1" noChangeAspect="1"/>
          </p:cNvPicPr>
          <p:nvPr>
            <p:ph idx="1"/>
          </p:nvPr>
        </p:nvPicPr>
        <p:blipFill>
          <a:blip r:embed="rId2"/>
          <a:stretch>
            <a:fillRect/>
          </a:stretch>
        </p:blipFill>
        <p:spPr>
          <a:xfrm>
            <a:off x="-25400" y="50800"/>
            <a:ext cx="6197600" cy="6694865"/>
          </a:xfrm>
        </p:spPr>
      </p:pic>
    </p:spTree>
    <p:extLst>
      <p:ext uri="{BB962C8B-B14F-4D97-AF65-F5344CB8AC3E}">
        <p14:creationId xmlns:p14="http://schemas.microsoft.com/office/powerpoint/2010/main" val="339855892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7EB04B52-37A9-AA45-8C49-3C39A00BB2D0}"/>
              </a:ext>
            </a:extLst>
          </p:cNvPr>
          <p:cNvSpPr txBox="1"/>
          <p:nvPr/>
        </p:nvSpPr>
        <p:spPr>
          <a:xfrm>
            <a:off x="2289891" y="989622"/>
            <a:ext cx="444352" cy="369332"/>
          </a:xfrm>
          <a:prstGeom prst="rect">
            <a:avLst/>
          </a:prstGeom>
          <a:noFill/>
        </p:spPr>
        <p:txBody>
          <a:bodyPr wrap="none" rtlCol="0">
            <a:spAutoFit/>
          </a:bodyPr>
          <a:lstStyle/>
          <a:p>
            <a:r>
              <a:rPr lang="en-GB" b="1" dirty="0"/>
              <a:t>EU</a:t>
            </a:r>
          </a:p>
        </p:txBody>
      </p:sp>
      <p:sp>
        <p:nvSpPr>
          <p:cNvPr id="24" name="TextBox 23">
            <a:extLst>
              <a:ext uri="{FF2B5EF4-FFF2-40B4-BE49-F238E27FC236}">
                <a16:creationId xmlns:a16="http://schemas.microsoft.com/office/drawing/2014/main" id="{4EF1DD46-B539-5A46-B644-A97C5F573503}"/>
              </a:ext>
            </a:extLst>
          </p:cNvPr>
          <p:cNvSpPr txBox="1"/>
          <p:nvPr/>
        </p:nvSpPr>
        <p:spPr>
          <a:xfrm>
            <a:off x="537669" y="1606465"/>
            <a:ext cx="809837" cy="369332"/>
          </a:xfrm>
          <a:prstGeom prst="rect">
            <a:avLst/>
          </a:prstGeom>
          <a:noFill/>
        </p:spPr>
        <p:txBody>
          <a:bodyPr wrap="none" rtlCol="0">
            <a:spAutoFit/>
          </a:bodyPr>
          <a:lstStyle/>
          <a:p>
            <a:r>
              <a:rPr lang="en-GB" i="1" dirty="0"/>
              <a:t>Jeroen</a:t>
            </a:r>
          </a:p>
        </p:txBody>
      </p:sp>
      <p:pic>
        <p:nvPicPr>
          <p:cNvPr id="29" name="Picture 28">
            <a:extLst>
              <a:ext uri="{FF2B5EF4-FFF2-40B4-BE49-F238E27FC236}">
                <a16:creationId xmlns:a16="http://schemas.microsoft.com/office/drawing/2014/main" id="{94F41BCC-E33E-614E-8095-A085614DD5C6}"/>
              </a:ext>
            </a:extLst>
          </p:cNvPr>
          <p:cNvPicPr>
            <a:picLocks noChangeAspect="1"/>
          </p:cNvPicPr>
          <p:nvPr/>
        </p:nvPicPr>
        <p:blipFill rotWithShape="1">
          <a:blip r:embed="rId2"/>
          <a:srcRect r="59316"/>
          <a:stretch/>
        </p:blipFill>
        <p:spPr>
          <a:xfrm>
            <a:off x="1864603" y="168790"/>
            <a:ext cx="1332613" cy="879543"/>
          </a:xfrm>
          <a:prstGeom prst="rect">
            <a:avLst/>
          </a:prstGeom>
        </p:spPr>
      </p:pic>
      <p:pic>
        <p:nvPicPr>
          <p:cNvPr id="31" name="Picture 30">
            <a:extLst>
              <a:ext uri="{FF2B5EF4-FFF2-40B4-BE49-F238E27FC236}">
                <a16:creationId xmlns:a16="http://schemas.microsoft.com/office/drawing/2014/main" id="{3BDC4523-3BF1-8C46-A0EF-05D81A4A0240}"/>
              </a:ext>
            </a:extLst>
          </p:cNvPr>
          <p:cNvPicPr>
            <a:picLocks noChangeAspect="1"/>
          </p:cNvPicPr>
          <p:nvPr/>
        </p:nvPicPr>
        <p:blipFill>
          <a:blip r:embed="rId3"/>
          <a:stretch>
            <a:fillRect/>
          </a:stretch>
        </p:blipFill>
        <p:spPr>
          <a:xfrm>
            <a:off x="275801" y="39023"/>
            <a:ext cx="1417659" cy="1667834"/>
          </a:xfrm>
          <a:prstGeom prst="rect">
            <a:avLst/>
          </a:prstGeom>
        </p:spPr>
      </p:pic>
    </p:spTree>
    <p:extLst>
      <p:ext uri="{BB962C8B-B14F-4D97-AF65-F5344CB8AC3E}">
        <p14:creationId xmlns:p14="http://schemas.microsoft.com/office/powerpoint/2010/main" val="279309349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4C087F3-BF2E-3D45-B27A-F3D339D9B8F2}"/>
              </a:ext>
            </a:extLst>
          </p:cNvPr>
          <p:cNvSpPr txBox="1"/>
          <p:nvPr/>
        </p:nvSpPr>
        <p:spPr>
          <a:xfrm>
            <a:off x="3340736" y="3169240"/>
            <a:ext cx="1648272" cy="369332"/>
          </a:xfrm>
          <a:prstGeom prst="rect">
            <a:avLst/>
          </a:prstGeom>
          <a:noFill/>
        </p:spPr>
        <p:txBody>
          <a:bodyPr wrap="none" rtlCol="0">
            <a:spAutoFit/>
          </a:bodyPr>
          <a:lstStyle/>
          <a:p>
            <a:r>
              <a:rPr lang="en-GB" i="1" dirty="0"/>
              <a:t>Lorraine Coghill</a:t>
            </a:r>
          </a:p>
        </p:txBody>
      </p:sp>
      <p:sp>
        <p:nvSpPr>
          <p:cNvPr id="23" name="TextBox 22">
            <a:extLst>
              <a:ext uri="{FF2B5EF4-FFF2-40B4-BE49-F238E27FC236}">
                <a16:creationId xmlns:a16="http://schemas.microsoft.com/office/drawing/2014/main" id="{7EB04B52-37A9-AA45-8C49-3C39A00BB2D0}"/>
              </a:ext>
            </a:extLst>
          </p:cNvPr>
          <p:cNvSpPr txBox="1"/>
          <p:nvPr/>
        </p:nvSpPr>
        <p:spPr>
          <a:xfrm>
            <a:off x="2289891" y="989622"/>
            <a:ext cx="444352" cy="369332"/>
          </a:xfrm>
          <a:prstGeom prst="rect">
            <a:avLst/>
          </a:prstGeom>
          <a:noFill/>
        </p:spPr>
        <p:txBody>
          <a:bodyPr wrap="none" rtlCol="0">
            <a:spAutoFit/>
          </a:bodyPr>
          <a:lstStyle/>
          <a:p>
            <a:r>
              <a:rPr lang="en-GB" b="1" dirty="0"/>
              <a:t>EU</a:t>
            </a:r>
          </a:p>
        </p:txBody>
      </p:sp>
      <p:sp>
        <p:nvSpPr>
          <p:cNvPr id="24" name="TextBox 23">
            <a:extLst>
              <a:ext uri="{FF2B5EF4-FFF2-40B4-BE49-F238E27FC236}">
                <a16:creationId xmlns:a16="http://schemas.microsoft.com/office/drawing/2014/main" id="{4EF1DD46-B539-5A46-B644-A97C5F573503}"/>
              </a:ext>
            </a:extLst>
          </p:cNvPr>
          <p:cNvSpPr txBox="1"/>
          <p:nvPr/>
        </p:nvSpPr>
        <p:spPr>
          <a:xfrm>
            <a:off x="537669" y="1606465"/>
            <a:ext cx="809837" cy="369332"/>
          </a:xfrm>
          <a:prstGeom prst="rect">
            <a:avLst/>
          </a:prstGeom>
          <a:noFill/>
        </p:spPr>
        <p:txBody>
          <a:bodyPr wrap="none" rtlCol="0">
            <a:spAutoFit/>
          </a:bodyPr>
          <a:lstStyle/>
          <a:p>
            <a:r>
              <a:rPr lang="en-GB" i="1" dirty="0"/>
              <a:t>Jeroen</a:t>
            </a:r>
          </a:p>
        </p:txBody>
      </p:sp>
      <p:pic>
        <p:nvPicPr>
          <p:cNvPr id="29" name="Picture 28">
            <a:extLst>
              <a:ext uri="{FF2B5EF4-FFF2-40B4-BE49-F238E27FC236}">
                <a16:creationId xmlns:a16="http://schemas.microsoft.com/office/drawing/2014/main" id="{94F41BCC-E33E-614E-8095-A085614DD5C6}"/>
              </a:ext>
            </a:extLst>
          </p:cNvPr>
          <p:cNvPicPr>
            <a:picLocks noChangeAspect="1"/>
          </p:cNvPicPr>
          <p:nvPr/>
        </p:nvPicPr>
        <p:blipFill rotWithShape="1">
          <a:blip r:embed="rId2"/>
          <a:srcRect r="59316"/>
          <a:stretch/>
        </p:blipFill>
        <p:spPr>
          <a:xfrm>
            <a:off x="1864603" y="168790"/>
            <a:ext cx="1332613" cy="879543"/>
          </a:xfrm>
          <a:prstGeom prst="rect">
            <a:avLst/>
          </a:prstGeom>
        </p:spPr>
      </p:pic>
      <p:pic>
        <p:nvPicPr>
          <p:cNvPr id="18" name="Picture 17">
            <a:extLst>
              <a:ext uri="{FF2B5EF4-FFF2-40B4-BE49-F238E27FC236}">
                <a16:creationId xmlns:a16="http://schemas.microsoft.com/office/drawing/2014/main" id="{7F81BAFC-800E-6946-A4E3-2351D689EF12}"/>
              </a:ext>
            </a:extLst>
          </p:cNvPr>
          <p:cNvPicPr>
            <a:picLocks noChangeAspect="1"/>
          </p:cNvPicPr>
          <p:nvPr/>
        </p:nvPicPr>
        <p:blipFill>
          <a:blip r:embed="rId3"/>
          <a:stretch>
            <a:fillRect/>
          </a:stretch>
        </p:blipFill>
        <p:spPr>
          <a:xfrm>
            <a:off x="3539502" y="-3699"/>
            <a:ext cx="1206584" cy="1594415"/>
          </a:xfrm>
          <a:prstGeom prst="rect">
            <a:avLst/>
          </a:prstGeom>
        </p:spPr>
      </p:pic>
      <p:pic>
        <p:nvPicPr>
          <p:cNvPr id="31" name="Picture 30">
            <a:extLst>
              <a:ext uri="{FF2B5EF4-FFF2-40B4-BE49-F238E27FC236}">
                <a16:creationId xmlns:a16="http://schemas.microsoft.com/office/drawing/2014/main" id="{3BDC4523-3BF1-8C46-A0EF-05D81A4A0240}"/>
              </a:ext>
            </a:extLst>
          </p:cNvPr>
          <p:cNvPicPr>
            <a:picLocks noChangeAspect="1"/>
          </p:cNvPicPr>
          <p:nvPr/>
        </p:nvPicPr>
        <p:blipFill>
          <a:blip r:embed="rId4"/>
          <a:stretch>
            <a:fillRect/>
          </a:stretch>
        </p:blipFill>
        <p:spPr>
          <a:xfrm>
            <a:off x="275801" y="39023"/>
            <a:ext cx="1417659" cy="1667834"/>
          </a:xfrm>
          <a:prstGeom prst="rect">
            <a:avLst/>
          </a:prstGeom>
        </p:spPr>
      </p:pic>
      <p:pic>
        <p:nvPicPr>
          <p:cNvPr id="41" name="Picture 40">
            <a:extLst>
              <a:ext uri="{FF2B5EF4-FFF2-40B4-BE49-F238E27FC236}">
                <a16:creationId xmlns:a16="http://schemas.microsoft.com/office/drawing/2014/main" id="{D5FAF4A2-97DC-7343-AC7C-BECFB5591F24}"/>
              </a:ext>
            </a:extLst>
          </p:cNvPr>
          <p:cNvPicPr>
            <a:picLocks noChangeAspect="1"/>
          </p:cNvPicPr>
          <p:nvPr/>
        </p:nvPicPr>
        <p:blipFill rotWithShape="1">
          <a:blip r:embed="rId5"/>
          <a:srcRect r="32413"/>
          <a:stretch/>
        </p:blipFill>
        <p:spPr>
          <a:xfrm>
            <a:off x="3583659" y="1799110"/>
            <a:ext cx="1162427" cy="1439911"/>
          </a:xfrm>
          <a:prstGeom prst="rect">
            <a:avLst/>
          </a:prstGeom>
        </p:spPr>
      </p:pic>
      <p:sp>
        <p:nvSpPr>
          <p:cNvPr id="42" name="TextBox 41">
            <a:extLst>
              <a:ext uri="{FF2B5EF4-FFF2-40B4-BE49-F238E27FC236}">
                <a16:creationId xmlns:a16="http://schemas.microsoft.com/office/drawing/2014/main" id="{15B8FE96-FE72-EC45-BE13-ACC02D37D91C}"/>
              </a:ext>
            </a:extLst>
          </p:cNvPr>
          <p:cNvSpPr txBox="1"/>
          <p:nvPr/>
        </p:nvSpPr>
        <p:spPr>
          <a:xfrm>
            <a:off x="3485979" y="1514472"/>
            <a:ext cx="1313629" cy="369332"/>
          </a:xfrm>
          <a:prstGeom prst="rect">
            <a:avLst/>
          </a:prstGeom>
          <a:noFill/>
        </p:spPr>
        <p:txBody>
          <a:bodyPr wrap="none" rtlCol="0">
            <a:spAutoFit/>
          </a:bodyPr>
          <a:lstStyle/>
          <a:p>
            <a:r>
              <a:rPr lang="en-GB" i="1" dirty="0"/>
              <a:t>Paula Street</a:t>
            </a:r>
          </a:p>
        </p:txBody>
      </p:sp>
    </p:spTree>
    <p:extLst>
      <p:ext uri="{BB962C8B-B14F-4D97-AF65-F5344CB8AC3E}">
        <p14:creationId xmlns:p14="http://schemas.microsoft.com/office/powerpoint/2010/main" val="174026676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4C087F3-BF2E-3D45-B27A-F3D339D9B8F2}"/>
              </a:ext>
            </a:extLst>
          </p:cNvPr>
          <p:cNvSpPr txBox="1"/>
          <p:nvPr/>
        </p:nvSpPr>
        <p:spPr>
          <a:xfrm>
            <a:off x="3340736" y="3169240"/>
            <a:ext cx="1648272" cy="369332"/>
          </a:xfrm>
          <a:prstGeom prst="rect">
            <a:avLst/>
          </a:prstGeom>
          <a:noFill/>
        </p:spPr>
        <p:txBody>
          <a:bodyPr wrap="none" rtlCol="0">
            <a:spAutoFit/>
          </a:bodyPr>
          <a:lstStyle/>
          <a:p>
            <a:r>
              <a:rPr lang="en-GB" i="1" dirty="0"/>
              <a:t>Lorraine Coghill</a:t>
            </a:r>
          </a:p>
        </p:txBody>
      </p:sp>
      <p:sp>
        <p:nvSpPr>
          <p:cNvPr id="23" name="TextBox 22">
            <a:extLst>
              <a:ext uri="{FF2B5EF4-FFF2-40B4-BE49-F238E27FC236}">
                <a16:creationId xmlns:a16="http://schemas.microsoft.com/office/drawing/2014/main" id="{7EB04B52-37A9-AA45-8C49-3C39A00BB2D0}"/>
              </a:ext>
            </a:extLst>
          </p:cNvPr>
          <p:cNvSpPr txBox="1"/>
          <p:nvPr/>
        </p:nvSpPr>
        <p:spPr>
          <a:xfrm>
            <a:off x="2289891" y="989622"/>
            <a:ext cx="444352" cy="369332"/>
          </a:xfrm>
          <a:prstGeom prst="rect">
            <a:avLst/>
          </a:prstGeom>
          <a:noFill/>
        </p:spPr>
        <p:txBody>
          <a:bodyPr wrap="none" rtlCol="0">
            <a:spAutoFit/>
          </a:bodyPr>
          <a:lstStyle/>
          <a:p>
            <a:r>
              <a:rPr lang="en-GB" b="1" dirty="0"/>
              <a:t>EU</a:t>
            </a:r>
          </a:p>
        </p:txBody>
      </p:sp>
      <p:sp>
        <p:nvSpPr>
          <p:cNvPr id="24" name="TextBox 23">
            <a:extLst>
              <a:ext uri="{FF2B5EF4-FFF2-40B4-BE49-F238E27FC236}">
                <a16:creationId xmlns:a16="http://schemas.microsoft.com/office/drawing/2014/main" id="{4EF1DD46-B539-5A46-B644-A97C5F573503}"/>
              </a:ext>
            </a:extLst>
          </p:cNvPr>
          <p:cNvSpPr txBox="1"/>
          <p:nvPr/>
        </p:nvSpPr>
        <p:spPr>
          <a:xfrm>
            <a:off x="537669" y="1606465"/>
            <a:ext cx="809837" cy="369332"/>
          </a:xfrm>
          <a:prstGeom prst="rect">
            <a:avLst/>
          </a:prstGeom>
          <a:noFill/>
        </p:spPr>
        <p:txBody>
          <a:bodyPr wrap="none" rtlCol="0">
            <a:spAutoFit/>
          </a:bodyPr>
          <a:lstStyle/>
          <a:p>
            <a:r>
              <a:rPr lang="en-GB" i="1" dirty="0"/>
              <a:t>Jeroen</a:t>
            </a:r>
          </a:p>
        </p:txBody>
      </p:sp>
      <p:pic>
        <p:nvPicPr>
          <p:cNvPr id="29" name="Picture 28">
            <a:extLst>
              <a:ext uri="{FF2B5EF4-FFF2-40B4-BE49-F238E27FC236}">
                <a16:creationId xmlns:a16="http://schemas.microsoft.com/office/drawing/2014/main" id="{94F41BCC-E33E-614E-8095-A085614DD5C6}"/>
              </a:ext>
            </a:extLst>
          </p:cNvPr>
          <p:cNvPicPr>
            <a:picLocks noChangeAspect="1"/>
          </p:cNvPicPr>
          <p:nvPr/>
        </p:nvPicPr>
        <p:blipFill rotWithShape="1">
          <a:blip r:embed="rId2"/>
          <a:srcRect r="59316"/>
          <a:stretch/>
        </p:blipFill>
        <p:spPr>
          <a:xfrm>
            <a:off x="1864603" y="168790"/>
            <a:ext cx="1332613" cy="879543"/>
          </a:xfrm>
          <a:prstGeom prst="rect">
            <a:avLst/>
          </a:prstGeom>
        </p:spPr>
      </p:pic>
      <p:pic>
        <p:nvPicPr>
          <p:cNvPr id="18" name="Picture 17">
            <a:extLst>
              <a:ext uri="{FF2B5EF4-FFF2-40B4-BE49-F238E27FC236}">
                <a16:creationId xmlns:a16="http://schemas.microsoft.com/office/drawing/2014/main" id="{7F81BAFC-800E-6946-A4E3-2351D689EF12}"/>
              </a:ext>
            </a:extLst>
          </p:cNvPr>
          <p:cNvPicPr>
            <a:picLocks noChangeAspect="1"/>
          </p:cNvPicPr>
          <p:nvPr/>
        </p:nvPicPr>
        <p:blipFill>
          <a:blip r:embed="rId3"/>
          <a:stretch>
            <a:fillRect/>
          </a:stretch>
        </p:blipFill>
        <p:spPr>
          <a:xfrm>
            <a:off x="3539502" y="-3699"/>
            <a:ext cx="1206584" cy="1594415"/>
          </a:xfrm>
          <a:prstGeom prst="rect">
            <a:avLst/>
          </a:prstGeom>
        </p:spPr>
      </p:pic>
      <p:pic>
        <p:nvPicPr>
          <p:cNvPr id="31" name="Picture 30">
            <a:extLst>
              <a:ext uri="{FF2B5EF4-FFF2-40B4-BE49-F238E27FC236}">
                <a16:creationId xmlns:a16="http://schemas.microsoft.com/office/drawing/2014/main" id="{3BDC4523-3BF1-8C46-A0EF-05D81A4A0240}"/>
              </a:ext>
            </a:extLst>
          </p:cNvPr>
          <p:cNvPicPr>
            <a:picLocks noChangeAspect="1"/>
          </p:cNvPicPr>
          <p:nvPr/>
        </p:nvPicPr>
        <p:blipFill>
          <a:blip r:embed="rId4"/>
          <a:stretch>
            <a:fillRect/>
          </a:stretch>
        </p:blipFill>
        <p:spPr>
          <a:xfrm>
            <a:off x="275801" y="39023"/>
            <a:ext cx="1417659" cy="1667834"/>
          </a:xfrm>
          <a:prstGeom prst="rect">
            <a:avLst/>
          </a:prstGeom>
        </p:spPr>
      </p:pic>
      <p:pic>
        <p:nvPicPr>
          <p:cNvPr id="41" name="Picture 40">
            <a:extLst>
              <a:ext uri="{FF2B5EF4-FFF2-40B4-BE49-F238E27FC236}">
                <a16:creationId xmlns:a16="http://schemas.microsoft.com/office/drawing/2014/main" id="{D5FAF4A2-97DC-7343-AC7C-BECFB5591F24}"/>
              </a:ext>
            </a:extLst>
          </p:cNvPr>
          <p:cNvPicPr>
            <a:picLocks noChangeAspect="1"/>
          </p:cNvPicPr>
          <p:nvPr/>
        </p:nvPicPr>
        <p:blipFill rotWithShape="1">
          <a:blip r:embed="rId5"/>
          <a:srcRect r="32413"/>
          <a:stretch/>
        </p:blipFill>
        <p:spPr>
          <a:xfrm>
            <a:off x="3583659" y="1799110"/>
            <a:ext cx="1162427" cy="1439911"/>
          </a:xfrm>
          <a:prstGeom prst="rect">
            <a:avLst/>
          </a:prstGeom>
        </p:spPr>
      </p:pic>
      <p:sp>
        <p:nvSpPr>
          <p:cNvPr id="42" name="TextBox 41">
            <a:extLst>
              <a:ext uri="{FF2B5EF4-FFF2-40B4-BE49-F238E27FC236}">
                <a16:creationId xmlns:a16="http://schemas.microsoft.com/office/drawing/2014/main" id="{15B8FE96-FE72-EC45-BE13-ACC02D37D91C}"/>
              </a:ext>
            </a:extLst>
          </p:cNvPr>
          <p:cNvSpPr txBox="1"/>
          <p:nvPr/>
        </p:nvSpPr>
        <p:spPr>
          <a:xfrm>
            <a:off x="3485979" y="1514472"/>
            <a:ext cx="1313629" cy="369332"/>
          </a:xfrm>
          <a:prstGeom prst="rect">
            <a:avLst/>
          </a:prstGeom>
          <a:noFill/>
        </p:spPr>
        <p:txBody>
          <a:bodyPr wrap="none" rtlCol="0">
            <a:spAutoFit/>
          </a:bodyPr>
          <a:lstStyle/>
          <a:p>
            <a:r>
              <a:rPr lang="en-GB" i="1" dirty="0"/>
              <a:t>Paula Street</a:t>
            </a:r>
          </a:p>
        </p:txBody>
      </p:sp>
      <p:sp>
        <p:nvSpPr>
          <p:cNvPr id="10" name="TextBox 9">
            <a:extLst>
              <a:ext uri="{FF2B5EF4-FFF2-40B4-BE49-F238E27FC236}">
                <a16:creationId xmlns:a16="http://schemas.microsoft.com/office/drawing/2014/main" id="{88B86B7B-59FC-7245-9933-9B0E835CFC5F}"/>
              </a:ext>
            </a:extLst>
          </p:cNvPr>
          <p:cNvSpPr txBox="1"/>
          <p:nvPr/>
        </p:nvSpPr>
        <p:spPr>
          <a:xfrm>
            <a:off x="4344329" y="4813842"/>
            <a:ext cx="1577868" cy="369332"/>
          </a:xfrm>
          <a:prstGeom prst="rect">
            <a:avLst/>
          </a:prstGeom>
          <a:noFill/>
        </p:spPr>
        <p:txBody>
          <a:bodyPr wrap="none" rtlCol="0">
            <a:spAutoFit/>
          </a:bodyPr>
          <a:lstStyle/>
          <a:p>
            <a:r>
              <a:rPr lang="en-GB" i="1" dirty="0" err="1"/>
              <a:t>Mhairi</a:t>
            </a:r>
            <a:r>
              <a:rPr lang="en-GB" i="1" dirty="0"/>
              <a:t> Stewart</a:t>
            </a:r>
          </a:p>
        </p:txBody>
      </p:sp>
      <p:pic>
        <p:nvPicPr>
          <p:cNvPr id="11" name="Picture 10">
            <a:extLst>
              <a:ext uri="{FF2B5EF4-FFF2-40B4-BE49-F238E27FC236}">
                <a16:creationId xmlns:a16="http://schemas.microsoft.com/office/drawing/2014/main" id="{60DAC991-FC1F-624E-9099-F9BD42A0D3B8}"/>
              </a:ext>
            </a:extLst>
          </p:cNvPr>
          <p:cNvPicPr>
            <a:picLocks noChangeAspect="1"/>
          </p:cNvPicPr>
          <p:nvPr/>
        </p:nvPicPr>
        <p:blipFill rotWithShape="1">
          <a:blip r:embed="rId6"/>
          <a:srcRect r="35676"/>
          <a:stretch/>
        </p:blipFill>
        <p:spPr>
          <a:xfrm>
            <a:off x="4875286" y="2282080"/>
            <a:ext cx="2402202" cy="894625"/>
          </a:xfrm>
          <a:prstGeom prst="rect">
            <a:avLst/>
          </a:prstGeom>
        </p:spPr>
      </p:pic>
      <p:pic>
        <p:nvPicPr>
          <p:cNvPr id="12" name="Picture 11">
            <a:extLst>
              <a:ext uri="{FF2B5EF4-FFF2-40B4-BE49-F238E27FC236}">
                <a16:creationId xmlns:a16="http://schemas.microsoft.com/office/drawing/2014/main" id="{56546393-1355-CF49-9B82-ED5398665950}"/>
              </a:ext>
            </a:extLst>
          </p:cNvPr>
          <p:cNvPicPr>
            <a:picLocks noChangeAspect="1"/>
          </p:cNvPicPr>
          <p:nvPr/>
        </p:nvPicPr>
        <p:blipFill>
          <a:blip r:embed="rId7"/>
          <a:stretch>
            <a:fillRect/>
          </a:stretch>
        </p:blipFill>
        <p:spPr>
          <a:xfrm>
            <a:off x="4155034" y="3522027"/>
            <a:ext cx="1973738" cy="1315825"/>
          </a:xfrm>
          <a:prstGeom prst="rect">
            <a:avLst/>
          </a:prstGeom>
        </p:spPr>
      </p:pic>
      <p:sp>
        <p:nvSpPr>
          <p:cNvPr id="13" name="TextBox 12">
            <a:extLst>
              <a:ext uri="{FF2B5EF4-FFF2-40B4-BE49-F238E27FC236}">
                <a16:creationId xmlns:a16="http://schemas.microsoft.com/office/drawing/2014/main" id="{31825D3E-056C-3348-AF83-5FA9B60682BB}"/>
              </a:ext>
            </a:extLst>
          </p:cNvPr>
          <p:cNvSpPr txBox="1"/>
          <p:nvPr/>
        </p:nvSpPr>
        <p:spPr>
          <a:xfrm>
            <a:off x="5211361" y="3026774"/>
            <a:ext cx="1867819" cy="369332"/>
          </a:xfrm>
          <a:prstGeom prst="rect">
            <a:avLst/>
          </a:prstGeom>
          <a:noFill/>
        </p:spPr>
        <p:txBody>
          <a:bodyPr wrap="none" rtlCol="0">
            <a:spAutoFit/>
          </a:bodyPr>
          <a:lstStyle/>
          <a:p>
            <a:r>
              <a:rPr lang="en-GB" b="1" dirty="0"/>
              <a:t>Cell Block Science</a:t>
            </a:r>
          </a:p>
        </p:txBody>
      </p:sp>
    </p:spTree>
    <p:extLst>
      <p:ext uri="{BB962C8B-B14F-4D97-AF65-F5344CB8AC3E}">
        <p14:creationId xmlns:p14="http://schemas.microsoft.com/office/powerpoint/2010/main" val="173523022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4C087F3-BF2E-3D45-B27A-F3D339D9B8F2}"/>
              </a:ext>
            </a:extLst>
          </p:cNvPr>
          <p:cNvSpPr txBox="1"/>
          <p:nvPr/>
        </p:nvSpPr>
        <p:spPr>
          <a:xfrm>
            <a:off x="3340736" y="3169240"/>
            <a:ext cx="1648272" cy="369332"/>
          </a:xfrm>
          <a:prstGeom prst="rect">
            <a:avLst/>
          </a:prstGeom>
          <a:noFill/>
        </p:spPr>
        <p:txBody>
          <a:bodyPr wrap="none" rtlCol="0">
            <a:spAutoFit/>
          </a:bodyPr>
          <a:lstStyle/>
          <a:p>
            <a:r>
              <a:rPr lang="en-GB" i="1" dirty="0"/>
              <a:t>Lorraine Coghill</a:t>
            </a:r>
          </a:p>
        </p:txBody>
      </p:sp>
      <p:sp>
        <p:nvSpPr>
          <p:cNvPr id="23" name="TextBox 22">
            <a:extLst>
              <a:ext uri="{FF2B5EF4-FFF2-40B4-BE49-F238E27FC236}">
                <a16:creationId xmlns:a16="http://schemas.microsoft.com/office/drawing/2014/main" id="{7EB04B52-37A9-AA45-8C49-3C39A00BB2D0}"/>
              </a:ext>
            </a:extLst>
          </p:cNvPr>
          <p:cNvSpPr txBox="1"/>
          <p:nvPr/>
        </p:nvSpPr>
        <p:spPr>
          <a:xfrm>
            <a:off x="2289891" y="989622"/>
            <a:ext cx="444352" cy="369332"/>
          </a:xfrm>
          <a:prstGeom prst="rect">
            <a:avLst/>
          </a:prstGeom>
          <a:noFill/>
        </p:spPr>
        <p:txBody>
          <a:bodyPr wrap="none" rtlCol="0">
            <a:spAutoFit/>
          </a:bodyPr>
          <a:lstStyle/>
          <a:p>
            <a:r>
              <a:rPr lang="en-GB" b="1" dirty="0"/>
              <a:t>EU</a:t>
            </a:r>
          </a:p>
        </p:txBody>
      </p:sp>
      <p:sp>
        <p:nvSpPr>
          <p:cNvPr id="24" name="TextBox 23">
            <a:extLst>
              <a:ext uri="{FF2B5EF4-FFF2-40B4-BE49-F238E27FC236}">
                <a16:creationId xmlns:a16="http://schemas.microsoft.com/office/drawing/2014/main" id="{4EF1DD46-B539-5A46-B644-A97C5F573503}"/>
              </a:ext>
            </a:extLst>
          </p:cNvPr>
          <p:cNvSpPr txBox="1"/>
          <p:nvPr/>
        </p:nvSpPr>
        <p:spPr>
          <a:xfrm>
            <a:off x="537669" y="1606465"/>
            <a:ext cx="809837" cy="369332"/>
          </a:xfrm>
          <a:prstGeom prst="rect">
            <a:avLst/>
          </a:prstGeom>
          <a:noFill/>
        </p:spPr>
        <p:txBody>
          <a:bodyPr wrap="none" rtlCol="0">
            <a:spAutoFit/>
          </a:bodyPr>
          <a:lstStyle/>
          <a:p>
            <a:r>
              <a:rPr lang="en-GB" i="1" dirty="0"/>
              <a:t>Jeroen</a:t>
            </a:r>
          </a:p>
        </p:txBody>
      </p:sp>
      <p:pic>
        <p:nvPicPr>
          <p:cNvPr id="29" name="Picture 28">
            <a:extLst>
              <a:ext uri="{FF2B5EF4-FFF2-40B4-BE49-F238E27FC236}">
                <a16:creationId xmlns:a16="http://schemas.microsoft.com/office/drawing/2014/main" id="{94F41BCC-E33E-614E-8095-A085614DD5C6}"/>
              </a:ext>
            </a:extLst>
          </p:cNvPr>
          <p:cNvPicPr>
            <a:picLocks noChangeAspect="1"/>
          </p:cNvPicPr>
          <p:nvPr/>
        </p:nvPicPr>
        <p:blipFill rotWithShape="1">
          <a:blip r:embed="rId2"/>
          <a:srcRect r="59316"/>
          <a:stretch/>
        </p:blipFill>
        <p:spPr>
          <a:xfrm>
            <a:off x="1864603" y="168790"/>
            <a:ext cx="1332613" cy="879543"/>
          </a:xfrm>
          <a:prstGeom prst="rect">
            <a:avLst/>
          </a:prstGeom>
        </p:spPr>
      </p:pic>
      <p:pic>
        <p:nvPicPr>
          <p:cNvPr id="18" name="Picture 17">
            <a:extLst>
              <a:ext uri="{FF2B5EF4-FFF2-40B4-BE49-F238E27FC236}">
                <a16:creationId xmlns:a16="http://schemas.microsoft.com/office/drawing/2014/main" id="{7F81BAFC-800E-6946-A4E3-2351D689EF12}"/>
              </a:ext>
            </a:extLst>
          </p:cNvPr>
          <p:cNvPicPr>
            <a:picLocks noChangeAspect="1"/>
          </p:cNvPicPr>
          <p:nvPr/>
        </p:nvPicPr>
        <p:blipFill>
          <a:blip r:embed="rId3"/>
          <a:stretch>
            <a:fillRect/>
          </a:stretch>
        </p:blipFill>
        <p:spPr>
          <a:xfrm>
            <a:off x="3539502" y="-3699"/>
            <a:ext cx="1206584" cy="1594415"/>
          </a:xfrm>
          <a:prstGeom prst="rect">
            <a:avLst/>
          </a:prstGeom>
        </p:spPr>
      </p:pic>
      <p:pic>
        <p:nvPicPr>
          <p:cNvPr id="31" name="Picture 30">
            <a:extLst>
              <a:ext uri="{FF2B5EF4-FFF2-40B4-BE49-F238E27FC236}">
                <a16:creationId xmlns:a16="http://schemas.microsoft.com/office/drawing/2014/main" id="{3BDC4523-3BF1-8C46-A0EF-05D81A4A0240}"/>
              </a:ext>
            </a:extLst>
          </p:cNvPr>
          <p:cNvPicPr>
            <a:picLocks noChangeAspect="1"/>
          </p:cNvPicPr>
          <p:nvPr/>
        </p:nvPicPr>
        <p:blipFill>
          <a:blip r:embed="rId4"/>
          <a:stretch>
            <a:fillRect/>
          </a:stretch>
        </p:blipFill>
        <p:spPr>
          <a:xfrm>
            <a:off x="275801" y="39023"/>
            <a:ext cx="1417659" cy="1667834"/>
          </a:xfrm>
          <a:prstGeom prst="rect">
            <a:avLst/>
          </a:prstGeom>
        </p:spPr>
      </p:pic>
      <p:pic>
        <p:nvPicPr>
          <p:cNvPr id="41" name="Picture 40">
            <a:extLst>
              <a:ext uri="{FF2B5EF4-FFF2-40B4-BE49-F238E27FC236}">
                <a16:creationId xmlns:a16="http://schemas.microsoft.com/office/drawing/2014/main" id="{D5FAF4A2-97DC-7343-AC7C-BECFB5591F24}"/>
              </a:ext>
            </a:extLst>
          </p:cNvPr>
          <p:cNvPicPr>
            <a:picLocks noChangeAspect="1"/>
          </p:cNvPicPr>
          <p:nvPr/>
        </p:nvPicPr>
        <p:blipFill rotWithShape="1">
          <a:blip r:embed="rId5"/>
          <a:srcRect r="32413"/>
          <a:stretch/>
        </p:blipFill>
        <p:spPr>
          <a:xfrm>
            <a:off x="3583659" y="1799110"/>
            <a:ext cx="1162427" cy="1439911"/>
          </a:xfrm>
          <a:prstGeom prst="rect">
            <a:avLst/>
          </a:prstGeom>
        </p:spPr>
      </p:pic>
      <p:sp>
        <p:nvSpPr>
          <p:cNvPr id="42" name="TextBox 41">
            <a:extLst>
              <a:ext uri="{FF2B5EF4-FFF2-40B4-BE49-F238E27FC236}">
                <a16:creationId xmlns:a16="http://schemas.microsoft.com/office/drawing/2014/main" id="{15B8FE96-FE72-EC45-BE13-ACC02D37D91C}"/>
              </a:ext>
            </a:extLst>
          </p:cNvPr>
          <p:cNvSpPr txBox="1"/>
          <p:nvPr/>
        </p:nvSpPr>
        <p:spPr>
          <a:xfrm>
            <a:off x="3485979" y="1514472"/>
            <a:ext cx="1313629" cy="369332"/>
          </a:xfrm>
          <a:prstGeom prst="rect">
            <a:avLst/>
          </a:prstGeom>
          <a:noFill/>
        </p:spPr>
        <p:txBody>
          <a:bodyPr wrap="none" rtlCol="0">
            <a:spAutoFit/>
          </a:bodyPr>
          <a:lstStyle/>
          <a:p>
            <a:r>
              <a:rPr lang="en-GB" i="1" dirty="0"/>
              <a:t>Paula Street</a:t>
            </a:r>
          </a:p>
        </p:txBody>
      </p:sp>
      <p:sp>
        <p:nvSpPr>
          <p:cNvPr id="10" name="TextBox 9">
            <a:extLst>
              <a:ext uri="{FF2B5EF4-FFF2-40B4-BE49-F238E27FC236}">
                <a16:creationId xmlns:a16="http://schemas.microsoft.com/office/drawing/2014/main" id="{88B86B7B-59FC-7245-9933-9B0E835CFC5F}"/>
              </a:ext>
            </a:extLst>
          </p:cNvPr>
          <p:cNvSpPr txBox="1"/>
          <p:nvPr/>
        </p:nvSpPr>
        <p:spPr>
          <a:xfrm>
            <a:off x="4344329" y="4813842"/>
            <a:ext cx="1577868" cy="369332"/>
          </a:xfrm>
          <a:prstGeom prst="rect">
            <a:avLst/>
          </a:prstGeom>
          <a:noFill/>
        </p:spPr>
        <p:txBody>
          <a:bodyPr wrap="none" rtlCol="0">
            <a:spAutoFit/>
          </a:bodyPr>
          <a:lstStyle/>
          <a:p>
            <a:r>
              <a:rPr lang="en-GB" i="1" dirty="0" err="1"/>
              <a:t>Mhairi</a:t>
            </a:r>
            <a:r>
              <a:rPr lang="en-GB" i="1" dirty="0"/>
              <a:t> Stewart</a:t>
            </a:r>
          </a:p>
        </p:txBody>
      </p:sp>
      <p:pic>
        <p:nvPicPr>
          <p:cNvPr id="11" name="Picture 10">
            <a:extLst>
              <a:ext uri="{FF2B5EF4-FFF2-40B4-BE49-F238E27FC236}">
                <a16:creationId xmlns:a16="http://schemas.microsoft.com/office/drawing/2014/main" id="{60DAC991-FC1F-624E-9099-F9BD42A0D3B8}"/>
              </a:ext>
            </a:extLst>
          </p:cNvPr>
          <p:cNvPicPr>
            <a:picLocks noChangeAspect="1"/>
          </p:cNvPicPr>
          <p:nvPr/>
        </p:nvPicPr>
        <p:blipFill rotWithShape="1">
          <a:blip r:embed="rId6"/>
          <a:srcRect r="35676"/>
          <a:stretch/>
        </p:blipFill>
        <p:spPr>
          <a:xfrm>
            <a:off x="4875286" y="2282080"/>
            <a:ext cx="2402202" cy="894625"/>
          </a:xfrm>
          <a:prstGeom prst="rect">
            <a:avLst/>
          </a:prstGeom>
        </p:spPr>
      </p:pic>
      <p:pic>
        <p:nvPicPr>
          <p:cNvPr id="12" name="Picture 11">
            <a:extLst>
              <a:ext uri="{FF2B5EF4-FFF2-40B4-BE49-F238E27FC236}">
                <a16:creationId xmlns:a16="http://schemas.microsoft.com/office/drawing/2014/main" id="{56546393-1355-CF49-9B82-ED5398665950}"/>
              </a:ext>
            </a:extLst>
          </p:cNvPr>
          <p:cNvPicPr>
            <a:picLocks noChangeAspect="1"/>
          </p:cNvPicPr>
          <p:nvPr/>
        </p:nvPicPr>
        <p:blipFill>
          <a:blip r:embed="rId7"/>
          <a:stretch>
            <a:fillRect/>
          </a:stretch>
        </p:blipFill>
        <p:spPr>
          <a:xfrm>
            <a:off x="4155034" y="3522027"/>
            <a:ext cx="1973738" cy="1315825"/>
          </a:xfrm>
          <a:prstGeom prst="rect">
            <a:avLst/>
          </a:prstGeom>
        </p:spPr>
      </p:pic>
      <p:sp>
        <p:nvSpPr>
          <p:cNvPr id="13" name="TextBox 12">
            <a:extLst>
              <a:ext uri="{FF2B5EF4-FFF2-40B4-BE49-F238E27FC236}">
                <a16:creationId xmlns:a16="http://schemas.microsoft.com/office/drawing/2014/main" id="{31825D3E-056C-3348-AF83-5FA9B60682BB}"/>
              </a:ext>
            </a:extLst>
          </p:cNvPr>
          <p:cNvSpPr txBox="1"/>
          <p:nvPr/>
        </p:nvSpPr>
        <p:spPr>
          <a:xfrm>
            <a:off x="5211361" y="3026774"/>
            <a:ext cx="1867819" cy="369332"/>
          </a:xfrm>
          <a:prstGeom prst="rect">
            <a:avLst/>
          </a:prstGeom>
          <a:noFill/>
        </p:spPr>
        <p:txBody>
          <a:bodyPr wrap="none" rtlCol="0">
            <a:spAutoFit/>
          </a:bodyPr>
          <a:lstStyle/>
          <a:p>
            <a:r>
              <a:rPr lang="en-GB" b="1" dirty="0"/>
              <a:t>Cell Block Science</a:t>
            </a:r>
          </a:p>
        </p:txBody>
      </p:sp>
      <p:sp>
        <p:nvSpPr>
          <p:cNvPr id="14" name="TextBox 13">
            <a:extLst>
              <a:ext uri="{FF2B5EF4-FFF2-40B4-BE49-F238E27FC236}">
                <a16:creationId xmlns:a16="http://schemas.microsoft.com/office/drawing/2014/main" id="{1F1D0D59-0AC9-3643-BBA3-6B7BDC2CC908}"/>
              </a:ext>
            </a:extLst>
          </p:cNvPr>
          <p:cNvSpPr txBox="1"/>
          <p:nvPr/>
        </p:nvSpPr>
        <p:spPr>
          <a:xfrm>
            <a:off x="5786719" y="1638241"/>
            <a:ext cx="931473" cy="369332"/>
          </a:xfrm>
          <a:prstGeom prst="rect">
            <a:avLst/>
          </a:prstGeom>
          <a:noFill/>
        </p:spPr>
        <p:txBody>
          <a:bodyPr wrap="none" rtlCol="0">
            <a:spAutoFit/>
          </a:bodyPr>
          <a:lstStyle/>
          <a:p>
            <a:r>
              <a:rPr lang="en-GB" i="1" dirty="0"/>
              <a:t>Ivan Hill</a:t>
            </a:r>
          </a:p>
        </p:txBody>
      </p:sp>
      <p:pic>
        <p:nvPicPr>
          <p:cNvPr id="15" name="Picture 14">
            <a:extLst>
              <a:ext uri="{FF2B5EF4-FFF2-40B4-BE49-F238E27FC236}">
                <a16:creationId xmlns:a16="http://schemas.microsoft.com/office/drawing/2014/main" id="{F6E8B380-F03F-0143-BBC7-D7E0BE1219DB}"/>
              </a:ext>
            </a:extLst>
          </p:cNvPr>
          <p:cNvPicPr>
            <a:picLocks noChangeAspect="1"/>
          </p:cNvPicPr>
          <p:nvPr/>
        </p:nvPicPr>
        <p:blipFill>
          <a:blip r:embed="rId8"/>
          <a:stretch>
            <a:fillRect/>
          </a:stretch>
        </p:blipFill>
        <p:spPr>
          <a:xfrm>
            <a:off x="5542236" y="10732"/>
            <a:ext cx="1348896" cy="1680592"/>
          </a:xfrm>
          <a:prstGeom prst="rect">
            <a:avLst/>
          </a:prstGeom>
        </p:spPr>
      </p:pic>
    </p:spTree>
    <p:extLst>
      <p:ext uri="{BB962C8B-B14F-4D97-AF65-F5344CB8AC3E}">
        <p14:creationId xmlns:p14="http://schemas.microsoft.com/office/powerpoint/2010/main" val="175478397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4C087F3-BF2E-3D45-B27A-F3D339D9B8F2}"/>
              </a:ext>
            </a:extLst>
          </p:cNvPr>
          <p:cNvSpPr txBox="1"/>
          <p:nvPr/>
        </p:nvSpPr>
        <p:spPr>
          <a:xfrm>
            <a:off x="3340736" y="3169240"/>
            <a:ext cx="1648272" cy="369332"/>
          </a:xfrm>
          <a:prstGeom prst="rect">
            <a:avLst/>
          </a:prstGeom>
          <a:noFill/>
        </p:spPr>
        <p:txBody>
          <a:bodyPr wrap="none" rtlCol="0">
            <a:spAutoFit/>
          </a:bodyPr>
          <a:lstStyle/>
          <a:p>
            <a:r>
              <a:rPr lang="en-GB" i="1" dirty="0"/>
              <a:t>Lorraine Coghill</a:t>
            </a:r>
          </a:p>
        </p:txBody>
      </p:sp>
      <p:sp>
        <p:nvSpPr>
          <p:cNvPr id="23" name="TextBox 22">
            <a:extLst>
              <a:ext uri="{FF2B5EF4-FFF2-40B4-BE49-F238E27FC236}">
                <a16:creationId xmlns:a16="http://schemas.microsoft.com/office/drawing/2014/main" id="{7EB04B52-37A9-AA45-8C49-3C39A00BB2D0}"/>
              </a:ext>
            </a:extLst>
          </p:cNvPr>
          <p:cNvSpPr txBox="1"/>
          <p:nvPr/>
        </p:nvSpPr>
        <p:spPr>
          <a:xfrm>
            <a:off x="2289891" y="989622"/>
            <a:ext cx="444352" cy="369332"/>
          </a:xfrm>
          <a:prstGeom prst="rect">
            <a:avLst/>
          </a:prstGeom>
          <a:noFill/>
        </p:spPr>
        <p:txBody>
          <a:bodyPr wrap="none" rtlCol="0">
            <a:spAutoFit/>
          </a:bodyPr>
          <a:lstStyle/>
          <a:p>
            <a:r>
              <a:rPr lang="en-GB" b="1" dirty="0"/>
              <a:t>EU</a:t>
            </a:r>
          </a:p>
        </p:txBody>
      </p:sp>
      <p:sp>
        <p:nvSpPr>
          <p:cNvPr id="24" name="TextBox 23">
            <a:extLst>
              <a:ext uri="{FF2B5EF4-FFF2-40B4-BE49-F238E27FC236}">
                <a16:creationId xmlns:a16="http://schemas.microsoft.com/office/drawing/2014/main" id="{4EF1DD46-B539-5A46-B644-A97C5F573503}"/>
              </a:ext>
            </a:extLst>
          </p:cNvPr>
          <p:cNvSpPr txBox="1"/>
          <p:nvPr/>
        </p:nvSpPr>
        <p:spPr>
          <a:xfrm>
            <a:off x="537669" y="1606465"/>
            <a:ext cx="809837" cy="369332"/>
          </a:xfrm>
          <a:prstGeom prst="rect">
            <a:avLst/>
          </a:prstGeom>
          <a:noFill/>
        </p:spPr>
        <p:txBody>
          <a:bodyPr wrap="none" rtlCol="0">
            <a:spAutoFit/>
          </a:bodyPr>
          <a:lstStyle/>
          <a:p>
            <a:r>
              <a:rPr lang="en-GB" i="1" dirty="0"/>
              <a:t>Jeroen</a:t>
            </a:r>
          </a:p>
        </p:txBody>
      </p:sp>
      <p:pic>
        <p:nvPicPr>
          <p:cNvPr id="29" name="Picture 28">
            <a:extLst>
              <a:ext uri="{FF2B5EF4-FFF2-40B4-BE49-F238E27FC236}">
                <a16:creationId xmlns:a16="http://schemas.microsoft.com/office/drawing/2014/main" id="{94F41BCC-E33E-614E-8095-A085614DD5C6}"/>
              </a:ext>
            </a:extLst>
          </p:cNvPr>
          <p:cNvPicPr>
            <a:picLocks noChangeAspect="1"/>
          </p:cNvPicPr>
          <p:nvPr/>
        </p:nvPicPr>
        <p:blipFill rotWithShape="1">
          <a:blip r:embed="rId2"/>
          <a:srcRect r="59316"/>
          <a:stretch/>
        </p:blipFill>
        <p:spPr>
          <a:xfrm>
            <a:off x="1864603" y="168790"/>
            <a:ext cx="1332613" cy="879543"/>
          </a:xfrm>
          <a:prstGeom prst="rect">
            <a:avLst/>
          </a:prstGeom>
        </p:spPr>
      </p:pic>
      <p:pic>
        <p:nvPicPr>
          <p:cNvPr id="18" name="Picture 17">
            <a:extLst>
              <a:ext uri="{FF2B5EF4-FFF2-40B4-BE49-F238E27FC236}">
                <a16:creationId xmlns:a16="http://schemas.microsoft.com/office/drawing/2014/main" id="{7F81BAFC-800E-6946-A4E3-2351D689EF12}"/>
              </a:ext>
            </a:extLst>
          </p:cNvPr>
          <p:cNvPicPr>
            <a:picLocks noChangeAspect="1"/>
          </p:cNvPicPr>
          <p:nvPr/>
        </p:nvPicPr>
        <p:blipFill>
          <a:blip r:embed="rId3"/>
          <a:stretch>
            <a:fillRect/>
          </a:stretch>
        </p:blipFill>
        <p:spPr>
          <a:xfrm>
            <a:off x="3539502" y="-3699"/>
            <a:ext cx="1206584" cy="1594415"/>
          </a:xfrm>
          <a:prstGeom prst="rect">
            <a:avLst/>
          </a:prstGeom>
        </p:spPr>
      </p:pic>
      <p:pic>
        <p:nvPicPr>
          <p:cNvPr id="31" name="Picture 30">
            <a:extLst>
              <a:ext uri="{FF2B5EF4-FFF2-40B4-BE49-F238E27FC236}">
                <a16:creationId xmlns:a16="http://schemas.microsoft.com/office/drawing/2014/main" id="{3BDC4523-3BF1-8C46-A0EF-05D81A4A0240}"/>
              </a:ext>
            </a:extLst>
          </p:cNvPr>
          <p:cNvPicPr>
            <a:picLocks noChangeAspect="1"/>
          </p:cNvPicPr>
          <p:nvPr/>
        </p:nvPicPr>
        <p:blipFill>
          <a:blip r:embed="rId4"/>
          <a:stretch>
            <a:fillRect/>
          </a:stretch>
        </p:blipFill>
        <p:spPr>
          <a:xfrm>
            <a:off x="275801" y="39023"/>
            <a:ext cx="1417659" cy="1667834"/>
          </a:xfrm>
          <a:prstGeom prst="rect">
            <a:avLst/>
          </a:prstGeom>
        </p:spPr>
      </p:pic>
      <p:pic>
        <p:nvPicPr>
          <p:cNvPr id="41" name="Picture 40">
            <a:extLst>
              <a:ext uri="{FF2B5EF4-FFF2-40B4-BE49-F238E27FC236}">
                <a16:creationId xmlns:a16="http://schemas.microsoft.com/office/drawing/2014/main" id="{D5FAF4A2-97DC-7343-AC7C-BECFB5591F24}"/>
              </a:ext>
            </a:extLst>
          </p:cNvPr>
          <p:cNvPicPr>
            <a:picLocks noChangeAspect="1"/>
          </p:cNvPicPr>
          <p:nvPr/>
        </p:nvPicPr>
        <p:blipFill rotWithShape="1">
          <a:blip r:embed="rId5"/>
          <a:srcRect r="32413"/>
          <a:stretch/>
        </p:blipFill>
        <p:spPr>
          <a:xfrm>
            <a:off x="3583659" y="1799110"/>
            <a:ext cx="1162427" cy="1439911"/>
          </a:xfrm>
          <a:prstGeom prst="rect">
            <a:avLst/>
          </a:prstGeom>
        </p:spPr>
      </p:pic>
      <p:sp>
        <p:nvSpPr>
          <p:cNvPr id="42" name="TextBox 41">
            <a:extLst>
              <a:ext uri="{FF2B5EF4-FFF2-40B4-BE49-F238E27FC236}">
                <a16:creationId xmlns:a16="http://schemas.microsoft.com/office/drawing/2014/main" id="{15B8FE96-FE72-EC45-BE13-ACC02D37D91C}"/>
              </a:ext>
            </a:extLst>
          </p:cNvPr>
          <p:cNvSpPr txBox="1"/>
          <p:nvPr/>
        </p:nvSpPr>
        <p:spPr>
          <a:xfrm>
            <a:off x="3485979" y="1514472"/>
            <a:ext cx="1313629" cy="369332"/>
          </a:xfrm>
          <a:prstGeom prst="rect">
            <a:avLst/>
          </a:prstGeom>
          <a:noFill/>
        </p:spPr>
        <p:txBody>
          <a:bodyPr wrap="none" rtlCol="0">
            <a:spAutoFit/>
          </a:bodyPr>
          <a:lstStyle/>
          <a:p>
            <a:r>
              <a:rPr lang="en-GB" i="1" dirty="0"/>
              <a:t>Paula Street</a:t>
            </a:r>
          </a:p>
        </p:txBody>
      </p:sp>
      <p:sp>
        <p:nvSpPr>
          <p:cNvPr id="10" name="TextBox 9">
            <a:extLst>
              <a:ext uri="{FF2B5EF4-FFF2-40B4-BE49-F238E27FC236}">
                <a16:creationId xmlns:a16="http://schemas.microsoft.com/office/drawing/2014/main" id="{88B86B7B-59FC-7245-9933-9B0E835CFC5F}"/>
              </a:ext>
            </a:extLst>
          </p:cNvPr>
          <p:cNvSpPr txBox="1"/>
          <p:nvPr/>
        </p:nvSpPr>
        <p:spPr>
          <a:xfrm>
            <a:off x="4344329" y="4813842"/>
            <a:ext cx="1577868" cy="369332"/>
          </a:xfrm>
          <a:prstGeom prst="rect">
            <a:avLst/>
          </a:prstGeom>
          <a:noFill/>
        </p:spPr>
        <p:txBody>
          <a:bodyPr wrap="none" rtlCol="0">
            <a:spAutoFit/>
          </a:bodyPr>
          <a:lstStyle/>
          <a:p>
            <a:r>
              <a:rPr lang="en-GB" i="1" dirty="0" err="1"/>
              <a:t>Mhairi</a:t>
            </a:r>
            <a:r>
              <a:rPr lang="en-GB" i="1" dirty="0"/>
              <a:t> Stewart</a:t>
            </a:r>
          </a:p>
        </p:txBody>
      </p:sp>
      <p:pic>
        <p:nvPicPr>
          <p:cNvPr id="11" name="Picture 10">
            <a:extLst>
              <a:ext uri="{FF2B5EF4-FFF2-40B4-BE49-F238E27FC236}">
                <a16:creationId xmlns:a16="http://schemas.microsoft.com/office/drawing/2014/main" id="{60DAC991-FC1F-624E-9099-F9BD42A0D3B8}"/>
              </a:ext>
            </a:extLst>
          </p:cNvPr>
          <p:cNvPicPr>
            <a:picLocks noChangeAspect="1"/>
          </p:cNvPicPr>
          <p:nvPr/>
        </p:nvPicPr>
        <p:blipFill rotWithShape="1">
          <a:blip r:embed="rId6"/>
          <a:srcRect r="35676"/>
          <a:stretch/>
        </p:blipFill>
        <p:spPr>
          <a:xfrm>
            <a:off x="4875286" y="2282080"/>
            <a:ext cx="2402202" cy="894625"/>
          </a:xfrm>
          <a:prstGeom prst="rect">
            <a:avLst/>
          </a:prstGeom>
        </p:spPr>
      </p:pic>
      <p:pic>
        <p:nvPicPr>
          <p:cNvPr id="12" name="Picture 11">
            <a:extLst>
              <a:ext uri="{FF2B5EF4-FFF2-40B4-BE49-F238E27FC236}">
                <a16:creationId xmlns:a16="http://schemas.microsoft.com/office/drawing/2014/main" id="{56546393-1355-CF49-9B82-ED5398665950}"/>
              </a:ext>
            </a:extLst>
          </p:cNvPr>
          <p:cNvPicPr>
            <a:picLocks noChangeAspect="1"/>
          </p:cNvPicPr>
          <p:nvPr/>
        </p:nvPicPr>
        <p:blipFill>
          <a:blip r:embed="rId7"/>
          <a:stretch>
            <a:fillRect/>
          </a:stretch>
        </p:blipFill>
        <p:spPr>
          <a:xfrm>
            <a:off x="4155034" y="3522027"/>
            <a:ext cx="1973738" cy="1315825"/>
          </a:xfrm>
          <a:prstGeom prst="rect">
            <a:avLst/>
          </a:prstGeom>
        </p:spPr>
      </p:pic>
      <p:sp>
        <p:nvSpPr>
          <p:cNvPr id="13" name="TextBox 12">
            <a:extLst>
              <a:ext uri="{FF2B5EF4-FFF2-40B4-BE49-F238E27FC236}">
                <a16:creationId xmlns:a16="http://schemas.microsoft.com/office/drawing/2014/main" id="{31825D3E-056C-3348-AF83-5FA9B60682BB}"/>
              </a:ext>
            </a:extLst>
          </p:cNvPr>
          <p:cNvSpPr txBox="1"/>
          <p:nvPr/>
        </p:nvSpPr>
        <p:spPr>
          <a:xfrm>
            <a:off x="5211361" y="3026774"/>
            <a:ext cx="1867819" cy="369332"/>
          </a:xfrm>
          <a:prstGeom prst="rect">
            <a:avLst/>
          </a:prstGeom>
          <a:noFill/>
        </p:spPr>
        <p:txBody>
          <a:bodyPr wrap="none" rtlCol="0">
            <a:spAutoFit/>
          </a:bodyPr>
          <a:lstStyle/>
          <a:p>
            <a:r>
              <a:rPr lang="en-GB" b="1" dirty="0"/>
              <a:t>Cell Block Science</a:t>
            </a:r>
          </a:p>
        </p:txBody>
      </p:sp>
      <p:sp>
        <p:nvSpPr>
          <p:cNvPr id="14" name="TextBox 13">
            <a:extLst>
              <a:ext uri="{FF2B5EF4-FFF2-40B4-BE49-F238E27FC236}">
                <a16:creationId xmlns:a16="http://schemas.microsoft.com/office/drawing/2014/main" id="{1F1D0D59-0AC9-3643-BBA3-6B7BDC2CC908}"/>
              </a:ext>
            </a:extLst>
          </p:cNvPr>
          <p:cNvSpPr txBox="1"/>
          <p:nvPr/>
        </p:nvSpPr>
        <p:spPr>
          <a:xfrm>
            <a:off x="5786719" y="1638241"/>
            <a:ext cx="931473" cy="369332"/>
          </a:xfrm>
          <a:prstGeom prst="rect">
            <a:avLst/>
          </a:prstGeom>
          <a:noFill/>
        </p:spPr>
        <p:txBody>
          <a:bodyPr wrap="none" rtlCol="0">
            <a:spAutoFit/>
          </a:bodyPr>
          <a:lstStyle/>
          <a:p>
            <a:r>
              <a:rPr lang="en-GB" i="1" dirty="0"/>
              <a:t>Ivan Hill</a:t>
            </a:r>
          </a:p>
        </p:txBody>
      </p:sp>
      <p:pic>
        <p:nvPicPr>
          <p:cNvPr id="15" name="Picture 14">
            <a:extLst>
              <a:ext uri="{FF2B5EF4-FFF2-40B4-BE49-F238E27FC236}">
                <a16:creationId xmlns:a16="http://schemas.microsoft.com/office/drawing/2014/main" id="{F6E8B380-F03F-0143-BBC7-D7E0BE1219DB}"/>
              </a:ext>
            </a:extLst>
          </p:cNvPr>
          <p:cNvPicPr>
            <a:picLocks noChangeAspect="1"/>
          </p:cNvPicPr>
          <p:nvPr/>
        </p:nvPicPr>
        <p:blipFill>
          <a:blip r:embed="rId8"/>
          <a:stretch>
            <a:fillRect/>
          </a:stretch>
        </p:blipFill>
        <p:spPr>
          <a:xfrm>
            <a:off x="5542236" y="10732"/>
            <a:ext cx="1348896" cy="1680592"/>
          </a:xfrm>
          <a:prstGeom prst="rect">
            <a:avLst/>
          </a:prstGeom>
        </p:spPr>
      </p:pic>
      <p:sp>
        <p:nvSpPr>
          <p:cNvPr id="16" name="TextBox 15">
            <a:extLst>
              <a:ext uri="{FF2B5EF4-FFF2-40B4-BE49-F238E27FC236}">
                <a16:creationId xmlns:a16="http://schemas.microsoft.com/office/drawing/2014/main" id="{1A2BDE18-42D4-6A43-A703-F4D0EC7EE9BC}"/>
              </a:ext>
            </a:extLst>
          </p:cNvPr>
          <p:cNvSpPr txBox="1"/>
          <p:nvPr/>
        </p:nvSpPr>
        <p:spPr>
          <a:xfrm>
            <a:off x="7487680" y="-35808"/>
            <a:ext cx="1381147" cy="369332"/>
          </a:xfrm>
          <a:prstGeom prst="rect">
            <a:avLst/>
          </a:prstGeom>
          <a:noFill/>
        </p:spPr>
        <p:txBody>
          <a:bodyPr wrap="none" rtlCol="0">
            <a:spAutoFit/>
          </a:bodyPr>
          <a:lstStyle/>
          <a:p>
            <a:r>
              <a:rPr lang="en-GB" dirty="0"/>
              <a:t>Lynda Elliott </a:t>
            </a:r>
          </a:p>
        </p:txBody>
      </p:sp>
      <p:sp>
        <p:nvSpPr>
          <p:cNvPr id="17" name="TextBox 16">
            <a:extLst>
              <a:ext uri="{FF2B5EF4-FFF2-40B4-BE49-F238E27FC236}">
                <a16:creationId xmlns:a16="http://schemas.microsoft.com/office/drawing/2014/main" id="{A209282F-E0D8-2547-9D77-9C35EAFF8F86}"/>
              </a:ext>
            </a:extLst>
          </p:cNvPr>
          <p:cNvSpPr txBox="1"/>
          <p:nvPr/>
        </p:nvSpPr>
        <p:spPr>
          <a:xfrm>
            <a:off x="7448727" y="232127"/>
            <a:ext cx="1459054" cy="369332"/>
          </a:xfrm>
          <a:prstGeom prst="rect">
            <a:avLst/>
          </a:prstGeom>
          <a:noFill/>
        </p:spPr>
        <p:txBody>
          <a:bodyPr wrap="none" rtlCol="0">
            <a:spAutoFit/>
          </a:bodyPr>
          <a:lstStyle/>
          <a:p>
            <a:r>
              <a:rPr lang="en-GB" dirty="0">
                <a:solidFill>
                  <a:srgbClr val="FF0000"/>
                </a:solidFill>
              </a:rPr>
              <a:t>HMP Durham</a:t>
            </a:r>
          </a:p>
        </p:txBody>
      </p:sp>
      <p:pic>
        <p:nvPicPr>
          <p:cNvPr id="19" name="Picture 18">
            <a:extLst>
              <a:ext uri="{FF2B5EF4-FFF2-40B4-BE49-F238E27FC236}">
                <a16:creationId xmlns:a16="http://schemas.microsoft.com/office/drawing/2014/main" id="{C9402945-5C53-9E41-85F1-28DC55324076}"/>
              </a:ext>
            </a:extLst>
          </p:cNvPr>
          <p:cNvPicPr>
            <a:picLocks noChangeAspect="1"/>
          </p:cNvPicPr>
          <p:nvPr/>
        </p:nvPicPr>
        <p:blipFill>
          <a:blip r:embed="rId9"/>
          <a:stretch>
            <a:fillRect/>
          </a:stretch>
        </p:blipFill>
        <p:spPr>
          <a:xfrm>
            <a:off x="7271337" y="539375"/>
            <a:ext cx="1947319" cy="1947319"/>
          </a:xfrm>
          <a:prstGeom prst="rect">
            <a:avLst/>
          </a:prstGeom>
        </p:spPr>
      </p:pic>
    </p:spTree>
    <p:extLst>
      <p:ext uri="{BB962C8B-B14F-4D97-AF65-F5344CB8AC3E}">
        <p14:creationId xmlns:p14="http://schemas.microsoft.com/office/powerpoint/2010/main" val="201947267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4C087F3-BF2E-3D45-B27A-F3D339D9B8F2}"/>
              </a:ext>
            </a:extLst>
          </p:cNvPr>
          <p:cNvSpPr txBox="1"/>
          <p:nvPr/>
        </p:nvSpPr>
        <p:spPr>
          <a:xfrm>
            <a:off x="3340736" y="3169240"/>
            <a:ext cx="1648272" cy="369332"/>
          </a:xfrm>
          <a:prstGeom prst="rect">
            <a:avLst/>
          </a:prstGeom>
          <a:noFill/>
        </p:spPr>
        <p:txBody>
          <a:bodyPr wrap="none" rtlCol="0">
            <a:spAutoFit/>
          </a:bodyPr>
          <a:lstStyle/>
          <a:p>
            <a:r>
              <a:rPr lang="en-GB" i="1" dirty="0"/>
              <a:t>Lorraine Coghill</a:t>
            </a:r>
          </a:p>
        </p:txBody>
      </p:sp>
      <p:sp>
        <p:nvSpPr>
          <p:cNvPr id="23" name="TextBox 22">
            <a:extLst>
              <a:ext uri="{FF2B5EF4-FFF2-40B4-BE49-F238E27FC236}">
                <a16:creationId xmlns:a16="http://schemas.microsoft.com/office/drawing/2014/main" id="{7EB04B52-37A9-AA45-8C49-3C39A00BB2D0}"/>
              </a:ext>
            </a:extLst>
          </p:cNvPr>
          <p:cNvSpPr txBox="1"/>
          <p:nvPr/>
        </p:nvSpPr>
        <p:spPr>
          <a:xfrm>
            <a:off x="2289891" y="989622"/>
            <a:ext cx="444352" cy="369332"/>
          </a:xfrm>
          <a:prstGeom prst="rect">
            <a:avLst/>
          </a:prstGeom>
          <a:noFill/>
        </p:spPr>
        <p:txBody>
          <a:bodyPr wrap="none" rtlCol="0">
            <a:spAutoFit/>
          </a:bodyPr>
          <a:lstStyle/>
          <a:p>
            <a:r>
              <a:rPr lang="en-GB" b="1" dirty="0"/>
              <a:t>EU</a:t>
            </a:r>
          </a:p>
        </p:txBody>
      </p:sp>
      <p:sp>
        <p:nvSpPr>
          <p:cNvPr id="24" name="TextBox 23">
            <a:extLst>
              <a:ext uri="{FF2B5EF4-FFF2-40B4-BE49-F238E27FC236}">
                <a16:creationId xmlns:a16="http://schemas.microsoft.com/office/drawing/2014/main" id="{4EF1DD46-B539-5A46-B644-A97C5F573503}"/>
              </a:ext>
            </a:extLst>
          </p:cNvPr>
          <p:cNvSpPr txBox="1"/>
          <p:nvPr/>
        </p:nvSpPr>
        <p:spPr>
          <a:xfrm>
            <a:off x="537669" y="1606465"/>
            <a:ext cx="809837" cy="369332"/>
          </a:xfrm>
          <a:prstGeom prst="rect">
            <a:avLst/>
          </a:prstGeom>
          <a:noFill/>
        </p:spPr>
        <p:txBody>
          <a:bodyPr wrap="none" rtlCol="0">
            <a:spAutoFit/>
          </a:bodyPr>
          <a:lstStyle/>
          <a:p>
            <a:r>
              <a:rPr lang="en-GB" i="1" dirty="0"/>
              <a:t>Jeroen</a:t>
            </a:r>
          </a:p>
        </p:txBody>
      </p:sp>
      <p:pic>
        <p:nvPicPr>
          <p:cNvPr id="29" name="Picture 28">
            <a:extLst>
              <a:ext uri="{FF2B5EF4-FFF2-40B4-BE49-F238E27FC236}">
                <a16:creationId xmlns:a16="http://schemas.microsoft.com/office/drawing/2014/main" id="{94F41BCC-E33E-614E-8095-A085614DD5C6}"/>
              </a:ext>
            </a:extLst>
          </p:cNvPr>
          <p:cNvPicPr>
            <a:picLocks noChangeAspect="1"/>
          </p:cNvPicPr>
          <p:nvPr/>
        </p:nvPicPr>
        <p:blipFill rotWithShape="1">
          <a:blip r:embed="rId2"/>
          <a:srcRect r="59316"/>
          <a:stretch/>
        </p:blipFill>
        <p:spPr>
          <a:xfrm>
            <a:off x="1864603" y="168790"/>
            <a:ext cx="1332613" cy="879543"/>
          </a:xfrm>
          <a:prstGeom prst="rect">
            <a:avLst/>
          </a:prstGeom>
        </p:spPr>
      </p:pic>
      <p:pic>
        <p:nvPicPr>
          <p:cNvPr id="18" name="Picture 17">
            <a:extLst>
              <a:ext uri="{FF2B5EF4-FFF2-40B4-BE49-F238E27FC236}">
                <a16:creationId xmlns:a16="http://schemas.microsoft.com/office/drawing/2014/main" id="{7F81BAFC-800E-6946-A4E3-2351D689EF12}"/>
              </a:ext>
            </a:extLst>
          </p:cNvPr>
          <p:cNvPicPr>
            <a:picLocks noChangeAspect="1"/>
          </p:cNvPicPr>
          <p:nvPr/>
        </p:nvPicPr>
        <p:blipFill>
          <a:blip r:embed="rId3"/>
          <a:stretch>
            <a:fillRect/>
          </a:stretch>
        </p:blipFill>
        <p:spPr>
          <a:xfrm>
            <a:off x="3539502" y="-3699"/>
            <a:ext cx="1206584" cy="1594415"/>
          </a:xfrm>
          <a:prstGeom prst="rect">
            <a:avLst/>
          </a:prstGeom>
        </p:spPr>
      </p:pic>
      <p:pic>
        <p:nvPicPr>
          <p:cNvPr id="31" name="Picture 30">
            <a:extLst>
              <a:ext uri="{FF2B5EF4-FFF2-40B4-BE49-F238E27FC236}">
                <a16:creationId xmlns:a16="http://schemas.microsoft.com/office/drawing/2014/main" id="{3BDC4523-3BF1-8C46-A0EF-05D81A4A0240}"/>
              </a:ext>
            </a:extLst>
          </p:cNvPr>
          <p:cNvPicPr>
            <a:picLocks noChangeAspect="1"/>
          </p:cNvPicPr>
          <p:nvPr/>
        </p:nvPicPr>
        <p:blipFill>
          <a:blip r:embed="rId4"/>
          <a:stretch>
            <a:fillRect/>
          </a:stretch>
        </p:blipFill>
        <p:spPr>
          <a:xfrm>
            <a:off x="275801" y="39023"/>
            <a:ext cx="1417659" cy="1667834"/>
          </a:xfrm>
          <a:prstGeom prst="rect">
            <a:avLst/>
          </a:prstGeom>
        </p:spPr>
      </p:pic>
      <p:pic>
        <p:nvPicPr>
          <p:cNvPr id="41" name="Picture 40">
            <a:extLst>
              <a:ext uri="{FF2B5EF4-FFF2-40B4-BE49-F238E27FC236}">
                <a16:creationId xmlns:a16="http://schemas.microsoft.com/office/drawing/2014/main" id="{D5FAF4A2-97DC-7343-AC7C-BECFB5591F24}"/>
              </a:ext>
            </a:extLst>
          </p:cNvPr>
          <p:cNvPicPr>
            <a:picLocks noChangeAspect="1"/>
          </p:cNvPicPr>
          <p:nvPr/>
        </p:nvPicPr>
        <p:blipFill rotWithShape="1">
          <a:blip r:embed="rId5"/>
          <a:srcRect r="32413"/>
          <a:stretch/>
        </p:blipFill>
        <p:spPr>
          <a:xfrm>
            <a:off x="3583659" y="1799110"/>
            <a:ext cx="1162427" cy="1439911"/>
          </a:xfrm>
          <a:prstGeom prst="rect">
            <a:avLst/>
          </a:prstGeom>
        </p:spPr>
      </p:pic>
      <p:sp>
        <p:nvSpPr>
          <p:cNvPr id="42" name="TextBox 41">
            <a:extLst>
              <a:ext uri="{FF2B5EF4-FFF2-40B4-BE49-F238E27FC236}">
                <a16:creationId xmlns:a16="http://schemas.microsoft.com/office/drawing/2014/main" id="{15B8FE96-FE72-EC45-BE13-ACC02D37D91C}"/>
              </a:ext>
            </a:extLst>
          </p:cNvPr>
          <p:cNvSpPr txBox="1"/>
          <p:nvPr/>
        </p:nvSpPr>
        <p:spPr>
          <a:xfrm>
            <a:off x="3485979" y="1514472"/>
            <a:ext cx="1313629" cy="369332"/>
          </a:xfrm>
          <a:prstGeom prst="rect">
            <a:avLst/>
          </a:prstGeom>
          <a:noFill/>
        </p:spPr>
        <p:txBody>
          <a:bodyPr wrap="none" rtlCol="0">
            <a:spAutoFit/>
          </a:bodyPr>
          <a:lstStyle/>
          <a:p>
            <a:r>
              <a:rPr lang="en-GB" i="1" dirty="0"/>
              <a:t>Paula Street</a:t>
            </a:r>
          </a:p>
        </p:txBody>
      </p:sp>
      <p:sp>
        <p:nvSpPr>
          <p:cNvPr id="10" name="TextBox 9">
            <a:extLst>
              <a:ext uri="{FF2B5EF4-FFF2-40B4-BE49-F238E27FC236}">
                <a16:creationId xmlns:a16="http://schemas.microsoft.com/office/drawing/2014/main" id="{88B86B7B-59FC-7245-9933-9B0E835CFC5F}"/>
              </a:ext>
            </a:extLst>
          </p:cNvPr>
          <p:cNvSpPr txBox="1"/>
          <p:nvPr/>
        </p:nvSpPr>
        <p:spPr>
          <a:xfrm>
            <a:off x="4344329" y="4813842"/>
            <a:ext cx="1577868" cy="369332"/>
          </a:xfrm>
          <a:prstGeom prst="rect">
            <a:avLst/>
          </a:prstGeom>
          <a:noFill/>
        </p:spPr>
        <p:txBody>
          <a:bodyPr wrap="none" rtlCol="0">
            <a:spAutoFit/>
          </a:bodyPr>
          <a:lstStyle/>
          <a:p>
            <a:r>
              <a:rPr lang="en-GB" i="1" dirty="0" err="1"/>
              <a:t>Mhairi</a:t>
            </a:r>
            <a:r>
              <a:rPr lang="en-GB" i="1" dirty="0"/>
              <a:t> Stewart</a:t>
            </a:r>
          </a:p>
        </p:txBody>
      </p:sp>
      <p:pic>
        <p:nvPicPr>
          <p:cNvPr id="11" name="Picture 10">
            <a:extLst>
              <a:ext uri="{FF2B5EF4-FFF2-40B4-BE49-F238E27FC236}">
                <a16:creationId xmlns:a16="http://schemas.microsoft.com/office/drawing/2014/main" id="{60DAC991-FC1F-624E-9099-F9BD42A0D3B8}"/>
              </a:ext>
            </a:extLst>
          </p:cNvPr>
          <p:cNvPicPr>
            <a:picLocks noChangeAspect="1"/>
          </p:cNvPicPr>
          <p:nvPr/>
        </p:nvPicPr>
        <p:blipFill rotWithShape="1">
          <a:blip r:embed="rId6"/>
          <a:srcRect r="35676"/>
          <a:stretch/>
        </p:blipFill>
        <p:spPr>
          <a:xfrm>
            <a:off x="4875286" y="2282080"/>
            <a:ext cx="2402202" cy="894625"/>
          </a:xfrm>
          <a:prstGeom prst="rect">
            <a:avLst/>
          </a:prstGeom>
        </p:spPr>
      </p:pic>
      <p:pic>
        <p:nvPicPr>
          <p:cNvPr id="12" name="Picture 11">
            <a:extLst>
              <a:ext uri="{FF2B5EF4-FFF2-40B4-BE49-F238E27FC236}">
                <a16:creationId xmlns:a16="http://schemas.microsoft.com/office/drawing/2014/main" id="{56546393-1355-CF49-9B82-ED5398665950}"/>
              </a:ext>
            </a:extLst>
          </p:cNvPr>
          <p:cNvPicPr>
            <a:picLocks noChangeAspect="1"/>
          </p:cNvPicPr>
          <p:nvPr/>
        </p:nvPicPr>
        <p:blipFill>
          <a:blip r:embed="rId7"/>
          <a:stretch>
            <a:fillRect/>
          </a:stretch>
        </p:blipFill>
        <p:spPr>
          <a:xfrm>
            <a:off x="4155034" y="3522027"/>
            <a:ext cx="1973738" cy="1315825"/>
          </a:xfrm>
          <a:prstGeom prst="rect">
            <a:avLst/>
          </a:prstGeom>
        </p:spPr>
      </p:pic>
      <p:sp>
        <p:nvSpPr>
          <p:cNvPr id="13" name="TextBox 12">
            <a:extLst>
              <a:ext uri="{FF2B5EF4-FFF2-40B4-BE49-F238E27FC236}">
                <a16:creationId xmlns:a16="http://schemas.microsoft.com/office/drawing/2014/main" id="{31825D3E-056C-3348-AF83-5FA9B60682BB}"/>
              </a:ext>
            </a:extLst>
          </p:cNvPr>
          <p:cNvSpPr txBox="1"/>
          <p:nvPr/>
        </p:nvSpPr>
        <p:spPr>
          <a:xfrm>
            <a:off x="5211361" y="3026774"/>
            <a:ext cx="1867819" cy="369332"/>
          </a:xfrm>
          <a:prstGeom prst="rect">
            <a:avLst/>
          </a:prstGeom>
          <a:noFill/>
        </p:spPr>
        <p:txBody>
          <a:bodyPr wrap="none" rtlCol="0">
            <a:spAutoFit/>
          </a:bodyPr>
          <a:lstStyle/>
          <a:p>
            <a:r>
              <a:rPr lang="en-GB" b="1" dirty="0"/>
              <a:t>Cell Block Science</a:t>
            </a:r>
          </a:p>
        </p:txBody>
      </p:sp>
      <p:sp>
        <p:nvSpPr>
          <p:cNvPr id="14" name="TextBox 13">
            <a:extLst>
              <a:ext uri="{FF2B5EF4-FFF2-40B4-BE49-F238E27FC236}">
                <a16:creationId xmlns:a16="http://schemas.microsoft.com/office/drawing/2014/main" id="{1F1D0D59-0AC9-3643-BBA3-6B7BDC2CC908}"/>
              </a:ext>
            </a:extLst>
          </p:cNvPr>
          <p:cNvSpPr txBox="1"/>
          <p:nvPr/>
        </p:nvSpPr>
        <p:spPr>
          <a:xfrm>
            <a:off x="5786719" y="1638241"/>
            <a:ext cx="931473" cy="369332"/>
          </a:xfrm>
          <a:prstGeom prst="rect">
            <a:avLst/>
          </a:prstGeom>
          <a:noFill/>
        </p:spPr>
        <p:txBody>
          <a:bodyPr wrap="none" rtlCol="0">
            <a:spAutoFit/>
          </a:bodyPr>
          <a:lstStyle/>
          <a:p>
            <a:r>
              <a:rPr lang="en-GB" i="1" dirty="0"/>
              <a:t>Ivan Hill</a:t>
            </a:r>
          </a:p>
        </p:txBody>
      </p:sp>
      <p:pic>
        <p:nvPicPr>
          <p:cNvPr id="15" name="Picture 14">
            <a:extLst>
              <a:ext uri="{FF2B5EF4-FFF2-40B4-BE49-F238E27FC236}">
                <a16:creationId xmlns:a16="http://schemas.microsoft.com/office/drawing/2014/main" id="{F6E8B380-F03F-0143-BBC7-D7E0BE1219DB}"/>
              </a:ext>
            </a:extLst>
          </p:cNvPr>
          <p:cNvPicPr>
            <a:picLocks noChangeAspect="1"/>
          </p:cNvPicPr>
          <p:nvPr/>
        </p:nvPicPr>
        <p:blipFill>
          <a:blip r:embed="rId8"/>
          <a:stretch>
            <a:fillRect/>
          </a:stretch>
        </p:blipFill>
        <p:spPr>
          <a:xfrm>
            <a:off x="5542236" y="10732"/>
            <a:ext cx="1348896" cy="1680592"/>
          </a:xfrm>
          <a:prstGeom prst="rect">
            <a:avLst/>
          </a:prstGeom>
        </p:spPr>
      </p:pic>
      <p:sp>
        <p:nvSpPr>
          <p:cNvPr id="16" name="TextBox 15">
            <a:extLst>
              <a:ext uri="{FF2B5EF4-FFF2-40B4-BE49-F238E27FC236}">
                <a16:creationId xmlns:a16="http://schemas.microsoft.com/office/drawing/2014/main" id="{1A2BDE18-42D4-6A43-A703-F4D0EC7EE9BC}"/>
              </a:ext>
            </a:extLst>
          </p:cNvPr>
          <p:cNvSpPr txBox="1"/>
          <p:nvPr/>
        </p:nvSpPr>
        <p:spPr>
          <a:xfrm>
            <a:off x="7487680" y="-35808"/>
            <a:ext cx="1381147" cy="369332"/>
          </a:xfrm>
          <a:prstGeom prst="rect">
            <a:avLst/>
          </a:prstGeom>
          <a:noFill/>
        </p:spPr>
        <p:txBody>
          <a:bodyPr wrap="none" rtlCol="0">
            <a:spAutoFit/>
          </a:bodyPr>
          <a:lstStyle/>
          <a:p>
            <a:r>
              <a:rPr lang="en-GB" dirty="0"/>
              <a:t>Lynda Elliott </a:t>
            </a:r>
          </a:p>
        </p:txBody>
      </p:sp>
      <p:sp>
        <p:nvSpPr>
          <p:cNvPr id="17" name="TextBox 16">
            <a:extLst>
              <a:ext uri="{FF2B5EF4-FFF2-40B4-BE49-F238E27FC236}">
                <a16:creationId xmlns:a16="http://schemas.microsoft.com/office/drawing/2014/main" id="{A209282F-E0D8-2547-9D77-9C35EAFF8F86}"/>
              </a:ext>
            </a:extLst>
          </p:cNvPr>
          <p:cNvSpPr txBox="1"/>
          <p:nvPr/>
        </p:nvSpPr>
        <p:spPr>
          <a:xfrm>
            <a:off x="7448727" y="232127"/>
            <a:ext cx="1459054" cy="369332"/>
          </a:xfrm>
          <a:prstGeom prst="rect">
            <a:avLst/>
          </a:prstGeom>
          <a:noFill/>
        </p:spPr>
        <p:txBody>
          <a:bodyPr wrap="none" rtlCol="0">
            <a:spAutoFit/>
          </a:bodyPr>
          <a:lstStyle/>
          <a:p>
            <a:r>
              <a:rPr lang="en-GB" dirty="0">
                <a:solidFill>
                  <a:srgbClr val="FF0000"/>
                </a:solidFill>
              </a:rPr>
              <a:t>HMP Durham</a:t>
            </a:r>
          </a:p>
        </p:txBody>
      </p:sp>
      <p:pic>
        <p:nvPicPr>
          <p:cNvPr id="19" name="Picture 18">
            <a:extLst>
              <a:ext uri="{FF2B5EF4-FFF2-40B4-BE49-F238E27FC236}">
                <a16:creationId xmlns:a16="http://schemas.microsoft.com/office/drawing/2014/main" id="{C9402945-5C53-9E41-85F1-28DC55324076}"/>
              </a:ext>
            </a:extLst>
          </p:cNvPr>
          <p:cNvPicPr>
            <a:picLocks noChangeAspect="1"/>
          </p:cNvPicPr>
          <p:nvPr/>
        </p:nvPicPr>
        <p:blipFill>
          <a:blip r:embed="rId9"/>
          <a:stretch>
            <a:fillRect/>
          </a:stretch>
        </p:blipFill>
        <p:spPr>
          <a:xfrm>
            <a:off x="7271337" y="539375"/>
            <a:ext cx="1947319" cy="1947319"/>
          </a:xfrm>
          <a:prstGeom prst="rect">
            <a:avLst/>
          </a:prstGeom>
        </p:spPr>
      </p:pic>
      <p:sp>
        <p:nvSpPr>
          <p:cNvPr id="32" name="TextBox 31">
            <a:extLst>
              <a:ext uri="{FF2B5EF4-FFF2-40B4-BE49-F238E27FC236}">
                <a16:creationId xmlns:a16="http://schemas.microsoft.com/office/drawing/2014/main" id="{072C9CB5-8736-0F44-B9F4-AB63B31F914D}"/>
              </a:ext>
            </a:extLst>
          </p:cNvPr>
          <p:cNvSpPr txBox="1"/>
          <p:nvPr/>
        </p:nvSpPr>
        <p:spPr>
          <a:xfrm>
            <a:off x="7326926" y="4145330"/>
            <a:ext cx="2050690" cy="369332"/>
          </a:xfrm>
          <a:prstGeom prst="rect">
            <a:avLst/>
          </a:prstGeom>
          <a:noFill/>
        </p:spPr>
        <p:txBody>
          <a:bodyPr wrap="none" rtlCol="0">
            <a:spAutoFit/>
          </a:bodyPr>
          <a:lstStyle/>
          <a:p>
            <a:r>
              <a:rPr lang="en-GB" b="1" dirty="0"/>
              <a:t>Inside-Out Program</a:t>
            </a:r>
          </a:p>
        </p:txBody>
      </p:sp>
      <p:sp>
        <p:nvSpPr>
          <p:cNvPr id="33" name="TextBox 32">
            <a:extLst>
              <a:ext uri="{FF2B5EF4-FFF2-40B4-BE49-F238E27FC236}">
                <a16:creationId xmlns:a16="http://schemas.microsoft.com/office/drawing/2014/main" id="{D81E4D15-5E3B-2F4F-AD1A-704600D353E6}"/>
              </a:ext>
            </a:extLst>
          </p:cNvPr>
          <p:cNvSpPr txBox="1"/>
          <p:nvPr/>
        </p:nvSpPr>
        <p:spPr>
          <a:xfrm>
            <a:off x="9401297" y="4158804"/>
            <a:ext cx="1372492" cy="369332"/>
          </a:xfrm>
          <a:prstGeom prst="rect">
            <a:avLst/>
          </a:prstGeom>
          <a:noFill/>
        </p:spPr>
        <p:txBody>
          <a:bodyPr wrap="none" rtlCol="0">
            <a:spAutoFit/>
          </a:bodyPr>
          <a:lstStyle/>
          <a:p>
            <a:r>
              <a:rPr lang="en-GB" i="1" dirty="0"/>
              <a:t>Hannah King</a:t>
            </a:r>
          </a:p>
        </p:txBody>
      </p:sp>
      <p:pic>
        <p:nvPicPr>
          <p:cNvPr id="34" name="Picture 33">
            <a:extLst>
              <a:ext uri="{FF2B5EF4-FFF2-40B4-BE49-F238E27FC236}">
                <a16:creationId xmlns:a16="http://schemas.microsoft.com/office/drawing/2014/main" id="{A0C2DB4C-1F43-A243-8443-AC50CDCA31E4}"/>
              </a:ext>
            </a:extLst>
          </p:cNvPr>
          <p:cNvPicPr>
            <a:picLocks noChangeAspect="1"/>
          </p:cNvPicPr>
          <p:nvPr/>
        </p:nvPicPr>
        <p:blipFill rotWithShape="1">
          <a:blip r:embed="rId10"/>
          <a:srcRect r="90421"/>
          <a:stretch/>
        </p:blipFill>
        <p:spPr>
          <a:xfrm>
            <a:off x="7741045" y="2517426"/>
            <a:ext cx="1125256" cy="1689100"/>
          </a:xfrm>
          <a:prstGeom prst="rect">
            <a:avLst/>
          </a:prstGeom>
        </p:spPr>
      </p:pic>
      <p:pic>
        <p:nvPicPr>
          <p:cNvPr id="35" name="Picture 34">
            <a:extLst>
              <a:ext uri="{FF2B5EF4-FFF2-40B4-BE49-F238E27FC236}">
                <a16:creationId xmlns:a16="http://schemas.microsoft.com/office/drawing/2014/main" id="{FA6EEF66-2564-224C-88F0-87806460E63A}"/>
              </a:ext>
            </a:extLst>
          </p:cNvPr>
          <p:cNvPicPr>
            <a:picLocks noChangeAspect="1"/>
          </p:cNvPicPr>
          <p:nvPr/>
        </p:nvPicPr>
        <p:blipFill rotWithShape="1">
          <a:blip r:embed="rId11"/>
          <a:srcRect l="11513" t="23583" r="8087"/>
          <a:stretch/>
        </p:blipFill>
        <p:spPr>
          <a:xfrm>
            <a:off x="9355551" y="2483712"/>
            <a:ext cx="1557259" cy="1749230"/>
          </a:xfrm>
          <a:prstGeom prst="rect">
            <a:avLst/>
          </a:prstGeom>
        </p:spPr>
      </p:pic>
    </p:spTree>
    <p:extLst>
      <p:ext uri="{BB962C8B-B14F-4D97-AF65-F5344CB8AC3E}">
        <p14:creationId xmlns:p14="http://schemas.microsoft.com/office/powerpoint/2010/main" val="39359025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4C087F3-BF2E-3D45-B27A-F3D339D9B8F2}"/>
              </a:ext>
            </a:extLst>
          </p:cNvPr>
          <p:cNvSpPr txBox="1"/>
          <p:nvPr/>
        </p:nvSpPr>
        <p:spPr>
          <a:xfrm>
            <a:off x="3340736" y="3169240"/>
            <a:ext cx="1648272" cy="369332"/>
          </a:xfrm>
          <a:prstGeom prst="rect">
            <a:avLst/>
          </a:prstGeom>
          <a:noFill/>
        </p:spPr>
        <p:txBody>
          <a:bodyPr wrap="none" rtlCol="0">
            <a:spAutoFit/>
          </a:bodyPr>
          <a:lstStyle/>
          <a:p>
            <a:r>
              <a:rPr lang="en-GB" i="1" dirty="0"/>
              <a:t>Lorraine Coghill</a:t>
            </a:r>
          </a:p>
        </p:txBody>
      </p:sp>
      <p:sp>
        <p:nvSpPr>
          <p:cNvPr id="23" name="TextBox 22">
            <a:extLst>
              <a:ext uri="{FF2B5EF4-FFF2-40B4-BE49-F238E27FC236}">
                <a16:creationId xmlns:a16="http://schemas.microsoft.com/office/drawing/2014/main" id="{7EB04B52-37A9-AA45-8C49-3C39A00BB2D0}"/>
              </a:ext>
            </a:extLst>
          </p:cNvPr>
          <p:cNvSpPr txBox="1"/>
          <p:nvPr/>
        </p:nvSpPr>
        <p:spPr>
          <a:xfrm>
            <a:off x="2289891" y="989622"/>
            <a:ext cx="444352" cy="369332"/>
          </a:xfrm>
          <a:prstGeom prst="rect">
            <a:avLst/>
          </a:prstGeom>
          <a:noFill/>
        </p:spPr>
        <p:txBody>
          <a:bodyPr wrap="none" rtlCol="0">
            <a:spAutoFit/>
          </a:bodyPr>
          <a:lstStyle/>
          <a:p>
            <a:r>
              <a:rPr lang="en-GB" b="1" dirty="0"/>
              <a:t>EU</a:t>
            </a:r>
          </a:p>
        </p:txBody>
      </p:sp>
      <p:sp>
        <p:nvSpPr>
          <p:cNvPr id="24" name="TextBox 23">
            <a:extLst>
              <a:ext uri="{FF2B5EF4-FFF2-40B4-BE49-F238E27FC236}">
                <a16:creationId xmlns:a16="http://schemas.microsoft.com/office/drawing/2014/main" id="{4EF1DD46-B539-5A46-B644-A97C5F573503}"/>
              </a:ext>
            </a:extLst>
          </p:cNvPr>
          <p:cNvSpPr txBox="1"/>
          <p:nvPr/>
        </p:nvSpPr>
        <p:spPr>
          <a:xfrm>
            <a:off x="537669" y="1606465"/>
            <a:ext cx="809837" cy="369332"/>
          </a:xfrm>
          <a:prstGeom prst="rect">
            <a:avLst/>
          </a:prstGeom>
          <a:noFill/>
        </p:spPr>
        <p:txBody>
          <a:bodyPr wrap="none" rtlCol="0">
            <a:spAutoFit/>
          </a:bodyPr>
          <a:lstStyle/>
          <a:p>
            <a:r>
              <a:rPr lang="en-GB" i="1" dirty="0"/>
              <a:t>Jeroen</a:t>
            </a:r>
          </a:p>
        </p:txBody>
      </p:sp>
      <p:pic>
        <p:nvPicPr>
          <p:cNvPr id="29" name="Picture 28">
            <a:extLst>
              <a:ext uri="{FF2B5EF4-FFF2-40B4-BE49-F238E27FC236}">
                <a16:creationId xmlns:a16="http://schemas.microsoft.com/office/drawing/2014/main" id="{94F41BCC-E33E-614E-8095-A085614DD5C6}"/>
              </a:ext>
            </a:extLst>
          </p:cNvPr>
          <p:cNvPicPr>
            <a:picLocks noChangeAspect="1"/>
          </p:cNvPicPr>
          <p:nvPr/>
        </p:nvPicPr>
        <p:blipFill rotWithShape="1">
          <a:blip r:embed="rId2"/>
          <a:srcRect r="59316"/>
          <a:stretch/>
        </p:blipFill>
        <p:spPr>
          <a:xfrm>
            <a:off x="1864603" y="168790"/>
            <a:ext cx="1332613" cy="879543"/>
          </a:xfrm>
          <a:prstGeom prst="rect">
            <a:avLst/>
          </a:prstGeom>
        </p:spPr>
      </p:pic>
      <p:pic>
        <p:nvPicPr>
          <p:cNvPr id="18" name="Picture 17">
            <a:extLst>
              <a:ext uri="{FF2B5EF4-FFF2-40B4-BE49-F238E27FC236}">
                <a16:creationId xmlns:a16="http://schemas.microsoft.com/office/drawing/2014/main" id="{7F81BAFC-800E-6946-A4E3-2351D689EF12}"/>
              </a:ext>
            </a:extLst>
          </p:cNvPr>
          <p:cNvPicPr>
            <a:picLocks noChangeAspect="1"/>
          </p:cNvPicPr>
          <p:nvPr/>
        </p:nvPicPr>
        <p:blipFill>
          <a:blip r:embed="rId3"/>
          <a:stretch>
            <a:fillRect/>
          </a:stretch>
        </p:blipFill>
        <p:spPr>
          <a:xfrm>
            <a:off x="3539502" y="-3699"/>
            <a:ext cx="1206584" cy="1594415"/>
          </a:xfrm>
          <a:prstGeom prst="rect">
            <a:avLst/>
          </a:prstGeom>
        </p:spPr>
      </p:pic>
      <p:pic>
        <p:nvPicPr>
          <p:cNvPr id="31" name="Picture 30">
            <a:extLst>
              <a:ext uri="{FF2B5EF4-FFF2-40B4-BE49-F238E27FC236}">
                <a16:creationId xmlns:a16="http://schemas.microsoft.com/office/drawing/2014/main" id="{3BDC4523-3BF1-8C46-A0EF-05D81A4A0240}"/>
              </a:ext>
            </a:extLst>
          </p:cNvPr>
          <p:cNvPicPr>
            <a:picLocks noChangeAspect="1"/>
          </p:cNvPicPr>
          <p:nvPr/>
        </p:nvPicPr>
        <p:blipFill>
          <a:blip r:embed="rId4"/>
          <a:stretch>
            <a:fillRect/>
          </a:stretch>
        </p:blipFill>
        <p:spPr>
          <a:xfrm>
            <a:off x="275801" y="39023"/>
            <a:ext cx="1417659" cy="1667834"/>
          </a:xfrm>
          <a:prstGeom prst="rect">
            <a:avLst/>
          </a:prstGeom>
        </p:spPr>
      </p:pic>
      <p:pic>
        <p:nvPicPr>
          <p:cNvPr id="41" name="Picture 40">
            <a:extLst>
              <a:ext uri="{FF2B5EF4-FFF2-40B4-BE49-F238E27FC236}">
                <a16:creationId xmlns:a16="http://schemas.microsoft.com/office/drawing/2014/main" id="{D5FAF4A2-97DC-7343-AC7C-BECFB5591F24}"/>
              </a:ext>
            </a:extLst>
          </p:cNvPr>
          <p:cNvPicPr>
            <a:picLocks noChangeAspect="1"/>
          </p:cNvPicPr>
          <p:nvPr/>
        </p:nvPicPr>
        <p:blipFill rotWithShape="1">
          <a:blip r:embed="rId5"/>
          <a:srcRect r="32413"/>
          <a:stretch/>
        </p:blipFill>
        <p:spPr>
          <a:xfrm>
            <a:off x="3583659" y="1799110"/>
            <a:ext cx="1162427" cy="1439911"/>
          </a:xfrm>
          <a:prstGeom prst="rect">
            <a:avLst/>
          </a:prstGeom>
        </p:spPr>
      </p:pic>
      <p:sp>
        <p:nvSpPr>
          <p:cNvPr id="42" name="TextBox 41">
            <a:extLst>
              <a:ext uri="{FF2B5EF4-FFF2-40B4-BE49-F238E27FC236}">
                <a16:creationId xmlns:a16="http://schemas.microsoft.com/office/drawing/2014/main" id="{15B8FE96-FE72-EC45-BE13-ACC02D37D91C}"/>
              </a:ext>
            </a:extLst>
          </p:cNvPr>
          <p:cNvSpPr txBox="1"/>
          <p:nvPr/>
        </p:nvSpPr>
        <p:spPr>
          <a:xfrm>
            <a:off x="3485979" y="1514472"/>
            <a:ext cx="1313629" cy="369332"/>
          </a:xfrm>
          <a:prstGeom prst="rect">
            <a:avLst/>
          </a:prstGeom>
          <a:noFill/>
        </p:spPr>
        <p:txBody>
          <a:bodyPr wrap="none" rtlCol="0">
            <a:spAutoFit/>
          </a:bodyPr>
          <a:lstStyle/>
          <a:p>
            <a:r>
              <a:rPr lang="en-GB" i="1" dirty="0"/>
              <a:t>Paula Street</a:t>
            </a:r>
          </a:p>
        </p:txBody>
      </p:sp>
      <p:sp>
        <p:nvSpPr>
          <p:cNvPr id="10" name="TextBox 9">
            <a:extLst>
              <a:ext uri="{FF2B5EF4-FFF2-40B4-BE49-F238E27FC236}">
                <a16:creationId xmlns:a16="http://schemas.microsoft.com/office/drawing/2014/main" id="{88B86B7B-59FC-7245-9933-9B0E835CFC5F}"/>
              </a:ext>
            </a:extLst>
          </p:cNvPr>
          <p:cNvSpPr txBox="1"/>
          <p:nvPr/>
        </p:nvSpPr>
        <p:spPr>
          <a:xfrm>
            <a:off x="4344329" y="4813842"/>
            <a:ext cx="1577868" cy="369332"/>
          </a:xfrm>
          <a:prstGeom prst="rect">
            <a:avLst/>
          </a:prstGeom>
          <a:noFill/>
        </p:spPr>
        <p:txBody>
          <a:bodyPr wrap="none" rtlCol="0">
            <a:spAutoFit/>
          </a:bodyPr>
          <a:lstStyle/>
          <a:p>
            <a:r>
              <a:rPr lang="en-GB" i="1" dirty="0" err="1"/>
              <a:t>Mhairi</a:t>
            </a:r>
            <a:r>
              <a:rPr lang="en-GB" i="1" dirty="0"/>
              <a:t> Stewart</a:t>
            </a:r>
          </a:p>
        </p:txBody>
      </p:sp>
      <p:pic>
        <p:nvPicPr>
          <p:cNvPr id="11" name="Picture 10">
            <a:extLst>
              <a:ext uri="{FF2B5EF4-FFF2-40B4-BE49-F238E27FC236}">
                <a16:creationId xmlns:a16="http://schemas.microsoft.com/office/drawing/2014/main" id="{60DAC991-FC1F-624E-9099-F9BD42A0D3B8}"/>
              </a:ext>
            </a:extLst>
          </p:cNvPr>
          <p:cNvPicPr>
            <a:picLocks noChangeAspect="1"/>
          </p:cNvPicPr>
          <p:nvPr/>
        </p:nvPicPr>
        <p:blipFill rotWithShape="1">
          <a:blip r:embed="rId6"/>
          <a:srcRect r="35676"/>
          <a:stretch/>
        </p:blipFill>
        <p:spPr>
          <a:xfrm>
            <a:off x="4875286" y="2282080"/>
            <a:ext cx="2402202" cy="894625"/>
          </a:xfrm>
          <a:prstGeom prst="rect">
            <a:avLst/>
          </a:prstGeom>
        </p:spPr>
      </p:pic>
      <p:pic>
        <p:nvPicPr>
          <p:cNvPr id="12" name="Picture 11">
            <a:extLst>
              <a:ext uri="{FF2B5EF4-FFF2-40B4-BE49-F238E27FC236}">
                <a16:creationId xmlns:a16="http://schemas.microsoft.com/office/drawing/2014/main" id="{56546393-1355-CF49-9B82-ED5398665950}"/>
              </a:ext>
            </a:extLst>
          </p:cNvPr>
          <p:cNvPicPr>
            <a:picLocks noChangeAspect="1"/>
          </p:cNvPicPr>
          <p:nvPr/>
        </p:nvPicPr>
        <p:blipFill>
          <a:blip r:embed="rId7"/>
          <a:stretch>
            <a:fillRect/>
          </a:stretch>
        </p:blipFill>
        <p:spPr>
          <a:xfrm>
            <a:off x="4155034" y="3522027"/>
            <a:ext cx="1973738" cy="1315825"/>
          </a:xfrm>
          <a:prstGeom prst="rect">
            <a:avLst/>
          </a:prstGeom>
        </p:spPr>
      </p:pic>
      <p:sp>
        <p:nvSpPr>
          <p:cNvPr id="13" name="TextBox 12">
            <a:extLst>
              <a:ext uri="{FF2B5EF4-FFF2-40B4-BE49-F238E27FC236}">
                <a16:creationId xmlns:a16="http://schemas.microsoft.com/office/drawing/2014/main" id="{31825D3E-056C-3348-AF83-5FA9B60682BB}"/>
              </a:ext>
            </a:extLst>
          </p:cNvPr>
          <p:cNvSpPr txBox="1"/>
          <p:nvPr/>
        </p:nvSpPr>
        <p:spPr>
          <a:xfrm>
            <a:off x="5211361" y="3026774"/>
            <a:ext cx="1867819" cy="369332"/>
          </a:xfrm>
          <a:prstGeom prst="rect">
            <a:avLst/>
          </a:prstGeom>
          <a:noFill/>
        </p:spPr>
        <p:txBody>
          <a:bodyPr wrap="none" rtlCol="0">
            <a:spAutoFit/>
          </a:bodyPr>
          <a:lstStyle/>
          <a:p>
            <a:r>
              <a:rPr lang="en-GB" b="1" dirty="0"/>
              <a:t>Cell Block Science</a:t>
            </a:r>
          </a:p>
        </p:txBody>
      </p:sp>
      <p:sp>
        <p:nvSpPr>
          <p:cNvPr id="14" name="TextBox 13">
            <a:extLst>
              <a:ext uri="{FF2B5EF4-FFF2-40B4-BE49-F238E27FC236}">
                <a16:creationId xmlns:a16="http://schemas.microsoft.com/office/drawing/2014/main" id="{1F1D0D59-0AC9-3643-BBA3-6B7BDC2CC908}"/>
              </a:ext>
            </a:extLst>
          </p:cNvPr>
          <p:cNvSpPr txBox="1"/>
          <p:nvPr/>
        </p:nvSpPr>
        <p:spPr>
          <a:xfrm>
            <a:off x="5786719" y="1638241"/>
            <a:ext cx="931473" cy="369332"/>
          </a:xfrm>
          <a:prstGeom prst="rect">
            <a:avLst/>
          </a:prstGeom>
          <a:noFill/>
        </p:spPr>
        <p:txBody>
          <a:bodyPr wrap="none" rtlCol="0">
            <a:spAutoFit/>
          </a:bodyPr>
          <a:lstStyle/>
          <a:p>
            <a:r>
              <a:rPr lang="en-GB" i="1" dirty="0"/>
              <a:t>Ivan Hill</a:t>
            </a:r>
          </a:p>
        </p:txBody>
      </p:sp>
      <p:pic>
        <p:nvPicPr>
          <p:cNvPr id="15" name="Picture 14">
            <a:extLst>
              <a:ext uri="{FF2B5EF4-FFF2-40B4-BE49-F238E27FC236}">
                <a16:creationId xmlns:a16="http://schemas.microsoft.com/office/drawing/2014/main" id="{F6E8B380-F03F-0143-BBC7-D7E0BE1219DB}"/>
              </a:ext>
            </a:extLst>
          </p:cNvPr>
          <p:cNvPicPr>
            <a:picLocks noChangeAspect="1"/>
          </p:cNvPicPr>
          <p:nvPr/>
        </p:nvPicPr>
        <p:blipFill>
          <a:blip r:embed="rId8"/>
          <a:stretch>
            <a:fillRect/>
          </a:stretch>
        </p:blipFill>
        <p:spPr>
          <a:xfrm>
            <a:off x="5542236" y="10732"/>
            <a:ext cx="1348896" cy="1680592"/>
          </a:xfrm>
          <a:prstGeom prst="rect">
            <a:avLst/>
          </a:prstGeom>
        </p:spPr>
      </p:pic>
      <p:sp>
        <p:nvSpPr>
          <p:cNvPr id="16" name="TextBox 15">
            <a:extLst>
              <a:ext uri="{FF2B5EF4-FFF2-40B4-BE49-F238E27FC236}">
                <a16:creationId xmlns:a16="http://schemas.microsoft.com/office/drawing/2014/main" id="{1A2BDE18-42D4-6A43-A703-F4D0EC7EE9BC}"/>
              </a:ext>
            </a:extLst>
          </p:cNvPr>
          <p:cNvSpPr txBox="1"/>
          <p:nvPr/>
        </p:nvSpPr>
        <p:spPr>
          <a:xfrm>
            <a:off x="7487680" y="-35808"/>
            <a:ext cx="1381147" cy="369332"/>
          </a:xfrm>
          <a:prstGeom prst="rect">
            <a:avLst/>
          </a:prstGeom>
          <a:noFill/>
        </p:spPr>
        <p:txBody>
          <a:bodyPr wrap="none" rtlCol="0">
            <a:spAutoFit/>
          </a:bodyPr>
          <a:lstStyle/>
          <a:p>
            <a:r>
              <a:rPr lang="en-GB" dirty="0"/>
              <a:t>Lynda Elliott </a:t>
            </a:r>
          </a:p>
        </p:txBody>
      </p:sp>
      <p:sp>
        <p:nvSpPr>
          <p:cNvPr id="17" name="TextBox 16">
            <a:extLst>
              <a:ext uri="{FF2B5EF4-FFF2-40B4-BE49-F238E27FC236}">
                <a16:creationId xmlns:a16="http://schemas.microsoft.com/office/drawing/2014/main" id="{A209282F-E0D8-2547-9D77-9C35EAFF8F86}"/>
              </a:ext>
            </a:extLst>
          </p:cNvPr>
          <p:cNvSpPr txBox="1"/>
          <p:nvPr/>
        </p:nvSpPr>
        <p:spPr>
          <a:xfrm>
            <a:off x="7448727" y="232127"/>
            <a:ext cx="1459054" cy="369332"/>
          </a:xfrm>
          <a:prstGeom prst="rect">
            <a:avLst/>
          </a:prstGeom>
          <a:noFill/>
        </p:spPr>
        <p:txBody>
          <a:bodyPr wrap="none" rtlCol="0">
            <a:spAutoFit/>
          </a:bodyPr>
          <a:lstStyle/>
          <a:p>
            <a:r>
              <a:rPr lang="en-GB" dirty="0">
                <a:solidFill>
                  <a:srgbClr val="FF0000"/>
                </a:solidFill>
              </a:rPr>
              <a:t>HMP Durham</a:t>
            </a:r>
          </a:p>
        </p:txBody>
      </p:sp>
      <p:pic>
        <p:nvPicPr>
          <p:cNvPr id="19" name="Picture 18">
            <a:extLst>
              <a:ext uri="{FF2B5EF4-FFF2-40B4-BE49-F238E27FC236}">
                <a16:creationId xmlns:a16="http://schemas.microsoft.com/office/drawing/2014/main" id="{C9402945-5C53-9E41-85F1-28DC55324076}"/>
              </a:ext>
            </a:extLst>
          </p:cNvPr>
          <p:cNvPicPr>
            <a:picLocks noChangeAspect="1"/>
          </p:cNvPicPr>
          <p:nvPr/>
        </p:nvPicPr>
        <p:blipFill>
          <a:blip r:embed="rId9"/>
          <a:stretch>
            <a:fillRect/>
          </a:stretch>
        </p:blipFill>
        <p:spPr>
          <a:xfrm>
            <a:off x="7271337" y="539375"/>
            <a:ext cx="1947319" cy="1947319"/>
          </a:xfrm>
          <a:prstGeom prst="rect">
            <a:avLst/>
          </a:prstGeom>
        </p:spPr>
      </p:pic>
      <p:sp>
        <p:nvSpPr>
          <p:cNvPr id="32" name="TextBox 31">
            <a:extLst>
              <a:ext uri="{FF2B5EF4-FFF2-40B4-BE49-F238E27FC236}">
                <a16:creationId xmlns:a16="http://schemas.microsoft.com/office/drawing/2014/main" id="{072C9CB5-8736-0F44-B9F4-AB63B31F914D}"/>
              </a:ext>
            </a:extLst>
          </p:cNvPr>
          <p:cNvSpPr txBox="1"/>
          <p:nvPr/>
        </p:nvSpPr>
        <p:spPr>
          <a:xfrm>
            <a:off x="7326926" y="4145330"/>
            <a:ext cx="2050690" cy="369332"/>
          </a:xfrm>
          <a:prstGeom prst="rect">
            <a:avLst/>
          </a:prstGeom>
          <a:noFill/>
        </p:spPr>
        <p:txBody>
          <a:bodyPr wrap="none" rtlCol="0">
            <a:spAutoFit/>
          </a:bodyPr>
          <a:lstStyle/>
          <a:p>
            <a:r>
              <a:rPr lang="en-GB" b="1" dirty="0"/>
              <a:t>Inside-Out Program</a:t>
            </a:r>
          </a:p>
        </p:txBody>
      </p:sp>
      <p:sp>
        <p:nvSpPr>
          <p:cNvPr id="33" name="TextBox 32">
            <a:extLst>
              <a:ext uri="{FF2B5EF4-FFF2-40B4-BE49-F238E27FC236}">
                <a16:creationId xmlns:a16="http://schemas.microsoft.com/office/drawing/2014/main" id="{D81E4D15-5E3B-2F4F-AD1A-704600D353E6}"/>
              </a:ext>
            </a:extLst>
          </p:cNvPr>
          <p:cNvSpPr txBox="1"/>
          <p:nvPr/>
        </p:nvSpPr>
        <p:spPr>
          <a:xfrm>
            <a:off x="9401297" y="4158804"/>
            <a:ext cx="1372492" cy="369332"/>
          </a:xfrm>
          <a:prstGeom prst="rect">
            <a:avLst/>
          </a:prstGeom>
          <a:noFill/>
        </p:spPr>
        <p:txBody>
          <a:bodyPr wrap="none" rtlCol="0">
            <a:spAutoFit/>
          </a:bodyPr>
          <a:lstStyle/>
          <a:p>
            <a:r>
              <a:rPr lang="en-GB" i="1" dirty="0"/>
              <a:t>Hannah King</a:t>
            </a:r>
          </a:p>
        </p:txBody>
      </p:sp>
      <p:pic>
        <p:nvPicPr>
          <p:cNvPr id="34" name="Picture 33">
            <a:extLst>
              <a:ext uri="{FF2B5EF4-FFF2-40B4-BE49-F238E27FC236}">
                <a16:creationId xmlns:a16="http://schemas.microsoft.com/office/drawing/2014/main" id="{A0C2DB4C-1F43-A243-8443-AC50CDCA31E4}"/>
              </a:ext>
            </a:extLst>
          </p:cNvPr>
          <p:cNvPicPr>
            <a:picLocks noChangeAspect="1"/>
          </p:cNvPicPr>
          <p:nvPr/>
        </p:nvPicPr>
        <p:blipFill rotWithShape="1">
          <a:blip r:embed="rId10"/>
          <a:srcRect r="90421"/>
          <a:stretch/>
        </p:blipFill>
        <p:spPr>
          <a:xfrm>
            <a:off x="7741045" y="2517426"/>
            <a:ext cx="1125256" cy="1689100"/>
          </a:xfrm>
          <a:prstGeom prst="rect">
            <a:avLst/>
          </a:prstGeom>
        </p:spPr>
      </p:pic>
      <p:pic>
        <p:nvPicPr>
          <p:cNvPr id="35" name="Picture 34">
            <a:extLst>
              <a:ext uri="{FF2B5EF4-FFF2-40B4-BE49-F238E27FC236}">
                <a16:creationId xmlns:a16="http://schemas.microsoft.com/office/drawing/2014/main" id="{FA6EEF66-2564-224C-88F0-87806460E63A}"/>
              </a:ext>
            </a:extLst>
          </p:cNvPr>
          <p:cNvPicPr>
            <a:picLocks noChangeAspect="1"/>
          </p:cNvPicPr>
          <p:nvPr/>
        </p:nvPicPr>
        <p:blipFill rotWithShape="1">
          <a:blip r:embed="rId11"/>
          <a:srcRect l="11513" t="23583" r="8087"/>
          <a:stretch/>
        </p:blipFill>
        <p:spPr>
          <a:xfrm>
            <a:off x="9355551" y="2483712"/>
            <a:ext cx="1557259" cy="1749230"/>
          </a:xfrm>
          <a:prstGeom prst="rect">
            <a:avLst/>
          </a:prstGeom>
        </p:spPr>
      </p:pic>
      <p:sp>
        <p:nvSpPr>
          <p:cNvPr id="36" name="TextBox 35">
            <a:extLst>
              <a:ext uri="{FF2B5EF4-FFF2-40B4-BE49-F238E27FC236}">
                <a16:creationId xmlns:a16="http://schemas.microsoft.com/office/drawing/2014/main" id="{417B8A27-1E49-F544-A4AC-BE3E1FB89435}"/>
              </a:ext>
            </a:extLst>
          </p:cNvPr>
          <p:cNvSpPr txBox="1"/>
          <p:nvPr/>
        </p:nvSpPr>
        <p:spPr>
          <a:xfrm>
            <a:off x="10915901" y="3890603"/>
            <a:ext cx="1358962" cy="369332"/>
          </a:xfrm>
          <a:prstGeom prst="rect">
            <a:avLst/>
          </a:prstGeom>
          <a:noFill/>
        </p:spPr>
        <p:txBody>
          <a:bodyPr wrap="none" rtlCol="0">
            <a:spAutoFit/>
          </a:bodyPr>
          <a:lstStyle/>
          <a:p>
            <a:r>
              <a:rPr lang="en-GB" i="1" dirty="0"/>
              <a:t>Kate O’Brien</a:t>
            </a:r>
          </a:p>
        </p:txBody>
      </p:sp>
      <p:sp>
        <p:nvSpPr>
          <p:cNvPr id="37" name="TextBox 36">
            <a:extLst>
              <a:ext uri="{FF2B5EF4-FFF2-40B4-BE49-F238E27FC236}">
                <a16:creationId xmlns:a16="http://schemas.microsoft.com/office/drawing/2014/main" id="{A7D591AE-8157-7747-995C-8C4C5CC8E822}"/>
              </a:ext>
            </a:extLst>
          </p:cNvPr>
          <p:cNvSpPr txBox="1"/>
          <p:nvPr/>
        </p:nvSpPr>
        <p:spPr>
          <a:xfrm>
            <a:off x="6201305" y="4580220"/>
            <a:ext cx="1242841" cy="369332"/>
          </a:xfrm>
          <a:prstGeom prst="rect">
            <a:avLst/>
          </a:prstGeom>
          <a:noFill/>
        </p:spPr>
        <p:txBody>
          <a:bodyPr wrap="none" rtlCol="0">
            <a:spAutoFit/>
          </a:bodyPr>
          <a:lstStyle/>
          <a:p>
            <a:r>
              <a:rPr lang="en-GB" dirty="0"/>
              <a:t>Lori </a:t>
            </a:r>
            <a:r>
              <a:rPr lang="en-GB" dirty="0" err="1"/>
              <a:t>Pompa</a:t>
            </a:r>
            <a:endParaRPr lang="en-GB" dirty="0"/>
          </a:p>
        </p:txBody>
      </p:sp>
      <p:pic>
        <p:nvPicPr>
          <p:cNvPr id="38" name="Picture 37">
            <a:extLst>
              <a:ext uri="{FF2B5EF4-FFF2-40B4-BE49-F238E27FC236}">
                <a16:creationId xmlns:a16="http://schemas.microsoft.com/office/drawing/2014/main" id="{73305CD2-B35D-7E42-821C-06D3EB37A1E6}"/>
              </a:ext>
            </a:extLst>
          </p:cNvPr>
          <p:cNvPicPr>
            <a:picLocks noChangeAspect="1"/>
          </p:cNvPicPr>
          <p:nvPr/>
        </p:nvPicPr>
        <p:blipFill>
          <a:blip r:embed="rId12"/>
          <a:stretch>
            <a:fillRect/>
          </a:stretch>
        </p:blipFill>
        <p:spPr>
          <a:xfrm>
            <a:off x="10915537" y="2602451"/>
            <a:ext cx="1352680" cy="1352680"/>
          </a:xfrm>
          <a:prstGeom prst="rect">
            <a:avLst/>
          </a:prstGeom>
        </p:spPr>
      </p:pic>
      <p:pic>
        <p:nvPicPr>
          <p:cNvPr id="39" name="Picture 38">
            <a:extLst>
              <a:ext uri="{FF2B5EF4-FFF2-40B4-BE49-F238E27FC236}">
                <a16:creationId xmlns:a16="http://schemas.microsoft.com/office/drawing/2014/main" id="{89609B61-7ECF-0B4E-84A3-574225849685}"/>
              </a:ext>
            </a:extLst>
          </p:cNvPr>
          <p:cNvPicPr>
            <a:picLocks noChangeAspect="1"/>
          </p:cNvPicPr>
          <p:nvPr/>
        </p:nvPicPr>
        <p:blipFill>
          <a:blip r:embed="rId13"/>
          <a:stretch>
            <a:fillRect/>
          </a:stretch>
        </p:blipFill>
        <p:spPr>
          <a:xfrm>
            <a:off x="6170473" y="3426838"/>
            <a:ext cx="1223936" cy="1223936"/>
          </a:xfrm>
          <a:prstGeom prst="rect">
            <a:avLst/>
          </a:prstGeom>
        </p:spPr>
      </p:pic>
    </p:spTree>
    <p:extLst>
      <p:ext uri="{BB962C8B-B14F-4D97-AF65-F5344CB8AC3E}">
        <p14:creationId xmlns:p14="http://schemas.microsoft.com/office/powerpoint/2010/main" val="86545208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4C087F3-BF2E-3D45-B27A-F3D339D9B8F2}"/>
              </a:ext>
            </a:extLst>
          </p:cNvPr>
          <p:cNvSpPr txBox="1"/>
          <p:nvPr/>
        </p:nvSpPr>
        <p:spPr>
          <a:xfrm>
            <a:off x="3340736" y="3169240"/>
            <a:ext cx="1648272" cy="369332"/>
          </a:xfrm>
          <a:prstGeom prst="rect">
            <a:avLst/>
          </a:prstGeom>
          <a:noFill/>
        </p:spPr>
        <p:txBody>
          <a:bodyPr wrap="none" rtlCol="0">
            <a:spAutoFit/>
          </a:bodyPr>
          <a:lstStyle/>
          <a:p>
            <a:r>
              <a:rPr lang="en-GB" i="1" dirty="0"/>
              <a:t>Lorraine Coghill</a:t>
            </a:r>
          </a:p>
        </p:txBody>
      </p:sp>
      <p:sp>
        <p:nvSpPr>
          <p:cNvPr id="23" name="TextBox 22">
            <a:extLst>
              <a:ext uri="{FF2B5EF4-FFF2-40B4-BE49-F238E27FC236}">
                <a16:creationId xmlns:a16="http://schemas.microsoft.com/office/drawing/2014/main" id="{7EB04B52-37A9-AA45-8C49-3C39A00BB2D0}"/>
              </a:ext>
            </a:extLst>
          </p:cNvPr>
          <p:cNvSpPr txBox="1"/>
          <p:nvPr/>
        </p:nvSpPr>
        <p:spPr>
          <a:xfrm>
            <a:off x="2289891" y="989622"/>
            <a:ext cx="444352" cy="369332"/>
          </a:xfrm>
          <a:prstGeom prst="rect">
            <a:avLst/>
          </a:prstGeom>
          <a:noFill/>
        </p:spPr>
        <p:txBody>
          <a:bodyPr wrap="none" rtlCol="0">
            <a:spAutoFit/>
          </a:bodyPr>
          <a:lstStyle/>
          <a:p>
            <a:r>
              <a:rPr lang="en-GB" b="1" dirty="0"/>
              <a:t>EU</a:t>
            </a:r>
          </a:p>
        </p:txBody>
      </p:sp>
      <p:sp>
        <p:nvSpPr>
          <p:cNvPr id="24" name="TextBox 23">
            <a:extLst>
              <a:ext uri="{FF2B5EF4-FFF2-40B4-BE49-F238E27FC236}">
                <a16:creationId xmlns:a16="http://schemas.microsoft.com/office/drawing/2014/main" id="{4EF1DD46-B539-5A46-B644-A97C5F573503}"/>
              </a:ext>
            </a:extLst>
          </p:cNvPr>
          <p:cNvSpPr txBox="1"/>
          <p:nvPr/>
        </p:nvSpPr>
        <p:spPr>
          <a:xfrm>
            <a:off x="537669" y="1606465"/>
            <a:ext cx="809837" cy="369332"/>
          </a:xfrm>
          <a:prstGeom prst="rect">
            <a:avLst/>
          </a:prstGeom>
          <a:noFill/>
        </p:spPr>
        <p:txBody>
          <a:bodyPr wrap="none" rtlCol="0">
            <a:spAutoFit/>
          </a:bodyPr>
          <a:lstStyle/>
          <a:p>
            <a:r>
              <a:rPr lang="en-GB" i="1" dirty="0"/>
              <a:t>Jeroen</a:t>
            </a:r>
          </a:p>
        </p:txBody>
      </p:sp>
      <p:pic>
        <p:nvPicPr>
          <p:cNvPr id="29" name="Picture 28">
            <a:extLst>
              <a:ext uri="{FF2B5EF4-FFF2-40B4-BE49-F238E27FC236}">
                <a16:creationId xmlns:a16="http://schemas.microsoft.com/office/drawing/2014/main" id="{94F41BCC-E33E-614E-8095-A085614DD5C6}"/>
              </a:ext>
            </a:extLst>
          </p:cNvPr>
          <p:cNvPicPr>
            <a:picLocks noChangeAspect="1"/>
          </p:cNvPicPr>
          <p:nvPr/>
        </p:nvPicPr>
        <p:blipFill rotWithShape="1">
          <a:blip r:embed="rId2"/>
          <a:srcRect r="59316"/>
          <a:stretch/>
        </p:blipFill>
        <p:spPr>
          <a:xfrm>
            <a:off x="1864603" y="168790"/>
            <a:ext cx="1332613" cy="879543"/>
          </a:xfrm>
          <a:prstGeom prst="rect">
            <a:avLst/>
          </a:prstGeom>
        </p:spPr>
      </p:pic>
      <p:pic>
        <p:nvPicPr>
          <p:cNvPr id="18" name="Picture 17">
            <a:extLst>
              <a:ext uri="{FF2B5EF4-FFF2-40B4-BE49-F238E27FC236}">
                <a16:creationId xmlns:a16="http://schemas.microsoft.com/office/drawing/2014/main" id="{7F81BAFC-800E-6946-A4E3-2351D689EF12}"/>
              </a:ext>
            </a:extLst>
          </p:cNvPr>
          <p:cNvPicPr>
            <a:picLocks noChangeAspect="1"/>
          </p:cNvPicPr>
          <p:nvPr/>
        </p:nvPicPr>
        <p:blipFill>
          <a:blip r:embed="rId3"/>
          <a:stretch>
            <a:fillRect/>
          </a:stretch>
        </p:blipFill>
        <p:spPr>
          <a:xfrm>
            <a:off x="3539502" y="-3699"/>
            <a:ext cx="1206584" cy="1594415"/>
          </a:xfrm>
          <a:prstGeom prst="rect">
            <a:avLst/>
          </a:prstGeom>
        </p:spPr>
      </p:pic>
      <p:pic>
        <p:nvPicPr>
          <p:cNvPr id="31" name="Picture 30">
            <a:extLst>
              <a:ext uri="{FF2B5EF4-FFF2-40B4-BE49-F238E27FC236}">
                <a16:creationId xmlns:a16="http://schemas.microsoft.com/office/drawing/2014/main" id="{3BDC4523-3BF1-8C46-A0EF-05D81A4A0240}"/>
              </a:ext>
            </a:extLst>
          </p:cNvPr>
          <p:cNvPicPr>
            <a:picLocks noChangeAspect="1"/>
          </p:cNvPicPr>
          <p:nvPr/>
        </p:nvPicPr>
        <p:blipFill>
          <a:blip r:embed="rId4"/>
          <a:stretch>
            <a:fillRect/>
          </a:stretch>
        </p:blipFill>
        <p:spPr>
          <a:xfrm>
            <a:off x="275801" y="39023"/>
            <a:ext cx="1417659" cy="1667834"/>
          </a:xfrm>
          <a:prstGeom prst="rect">
            <a:avLst/>
          </a:prstGeom>
        </p:spPr>
      </p:pic>
      <p:pic>
        <p:nvPicPr>
          <p:cNvPr id="41" name="Picture 40">
            <a:extLst>
              <a:ext uri="{FF2B5EF4-FFF2-40B4-BE49-F238E27FC236}">
                <a16:creationId xmlns:a16="http://schemas.microsoft.com/office/drawing/2014/main" id="{D5FAF4A2-97DC-7343-AC7C-BECFB5591F24}"/>
              </a:ext>
            </a:extLst>
          </p:cNvPr>
          <p:cNvPicPr>
            <a:picLocks noChangeAspect="1"/>
          </p:cNvPicPr>
          <p:nvPr/>
        </p:nvPicPr>
        <p:blipFill rotWithShape="1">
          <a:blip r:embed="rId5"/>
          <a:srcRect r="32413"/>
          <a:stretch/>
        </p:blipFill>
        <p:spPr>
          <a:xfrm>
            <a:off x="3583659" y="1799110"/>
            <a:ext cx="1162427" cy="1439911"/>
          </a:xfrm>
          <a:prstGeom prst="rect">
            <a:avLst/>
          </a:prstGeom>
        </p:spPr>
      </p:pic>
      <p:sp>
        <p:nvSpPr>
          <p:cNvPr id="42" name="TextBox 41">
            <a:extLst>
              <a:ext uri="{FF2B5EF4-FFF2-40B4-BE49-F238E27FC236}">
                <a16:creationId xmlns:a16="http://schemas.microsoft.com/office/drawing/2014/main" id="{15B8FE96-FE72-EC45-BE13-ACC02D37D91C}"/>
              </a:ext>
            </a:extLst>
          </p:cNvPr>
          <p:cNvSpPr txBox="1"/>
          <p:nvPr/>
        </p:nvSpPr>
        <p:spPr>
          <a:xfrm>
            <a:off x="3485979" y="1514472"/>
            <a:ext cx="1313629" cy="369332"/>
          </a:xfrm>
          <a:prstGeom prst="rect">
            <a:avLst/>
          </a:prstGeom>
          <a:noFill/>
        </p:spPr>
        <p:txBody>
          <a:bodyPr wrap="none" rtlCol="0">
            <a:spAutoFit/>
          </a:bodyPr>
          <a:lstStyle/>
          <a:p>
            <a:r>
              <a:rPr lang="en-GB" i="1" dirty="0"/>
              <a:t>Paula Street</a:t>
            </a:r>
          </a:p>
        </p:txBody>
      </p:sp>
      <p:sp>
        <p:nvSpPr>
          <p:cNvPr id="10" name="TextBox 9">
            <a:extLst>
              <a:ext uri="{FF2B5EF4-FFF2-40B4-BE49-F238E27FC236}">
                <a16:creationId xmlns:a16="http://schemas.microsoft.com/office/drawing/2014/main" id="{88B86B7B-59FC-7245-9933-9B0E835CFC5F}"/>
              </a:ext>
            </a:extLst>
          </p:cNvPr>
          <p:cNvSpPr txBox="1"/>
          <p:nvPr/>
        </p:nvSpPr>
        <p:spPr>
          <a:xfrm>
            <a:off x="4344329" y="4813842"/>
            <a:ext cx="1577868" cy="369332"/>
          </a:xfrm>
          <a:prstGeom prst="rect">
            <a:avLst/>
          </a:prstGeom>
          <a:noFill/>
        </p:spPr>
        <p:txBody>
          <a:bodyPr wrap="none" rtlCol="0">
            <a:spAutoFit/>
          </a:bodyPr>
          <a:lstStyle/>
          <a:p>
            <a:r>
              <a:rPr lang="en-GB" i="1" dirty="0" err="1"/>
              <a:t>Mhairi</a:t>
            </a:r>
            <a:r>
              <a:rPr lang="en-GB" i="1" dirty="0"/>
              <a:t> Stewart</a:t>
            </a:r>
          </a:p>
        </p:txBody>
      </p:sp>
      <p:pic>
        <p:nvPicPr>
          <p:cNvPr id="11" name="Picture 10">
            <a:extLst>
              <a:ext uri="{FF2B5EF4-FFF2-40B4-BE49-F238E27FC236}">
                <a16:creationId xmlns:a16="http://schemas.microsoft.com/office/drawing/2014/main" id="{60DAC991-FC1F-624E-9099-F9BD42A0D3B8}"/>
              </a:ext>
            </a:extLst>
          </p:cNvPr>
          <p:cNvPicPr>
            <a:picLocks noChangeAspect="1"/>
          </p:cNvPicPr>
          <p:nvPr/>
        </p:nvPicPr>
        <p:blipFill rotWithShape="1">
          <a:blip r:embed="rId6"/>
          <a:srcRect r="35676"/>
          <a:stretch/>
        </p:blipFill>
        <p:spPr>
          <a:xfrm>
            <a:off x="4875286" y="2282080"/>
            <a:ext cx="2402202" cy="894625"/>
          </a:xfrm>
          <a:prstGeom prst="rect">
            <a:avLst/>
          </a:prstGeom>
        </p:spPr>
      </p:pic>
      <p:pic>
        <p:nvPicPr>
          <p:cNvPr id="12" name="Picture 11">
            <a:extLst>
              <a:ext uri="{FF2B5EF4-FFF2-40B4-BE49-F238E27FC236}">
                <a16:creationId xmlns:a16="http://schemas.microsoft.com/office/drawing/2014/main" id="{56546393-1355-CF49-9B82-ED5398665950}"/>
              </a:ext>
            </a:extLst>
          </p:cNvPr>
          <p:cNvPicPr>
            <a:picLocks noChangeAspect="1"/>
          </p:cNvPicPr>
          <p:nvPr/>
        </p:nvPicPr>
        <p:blipFill>
          <a:blip r:embed="rId7"/>
          <a:stretch>
            <a:fillRect/>
          </a:stretch>
        </p:blipFill>
        <p:spPr>
          <a:xfrm>
            <a:off x="4155034" y="3522027"/>
            <a:ext cx="1973738" cy="1315825"/>
          </a:xfrm>
          <a:prstGeom prst="rect">
            <a:avLst/>
          </a:prstGeom>
        </p:spPr>
      </p:pic>
      <p:sp>
        <p:nvSpPr>
          <p:cNvPr id="13" name="TextBox 12">
            <a:extLst>
              <a:ext uri="{FF2B5EF4-FFF2-40B4-BE49-F238E27FC236}">
                <a16:creationId xmlns:a16="http://schemas.microsoft.com/office/drawing/2014/main" id="{31825D3E-056C-3348-AF83-5FA9B60682BB}"/>
              </a:ext>
            </a:extLst>
          </p:cNvPr>
          <p:cNvSpPr txBox="1"/>
          <p:nvPr/>
        </p:nvSpPr>
        <p:spPr>
          <a:xfrm>
            <a:off x="5211361" y="3026774"/>
            <a:ext cx="1867819" cy="369332"/>
          </a:xfrm>
          <a:prstGeom prst="rect">
            <a:avLst/>
          </a:prstGeom>
          <a:noFill/>
        </p:spPr>
        <p:txBody>
          <a:bodyPr wrap="none" rtlCol="0">
            <a:spAutoFit/>
          </a:bodyPr>
          <a:lstStyle/>
          <a:p>
            <a:r>
              <a:rPr lang="en-GB" b="1" dirty="0"/>
              <a:t>Cell Block Science</a:t>
            </a:r>
          </a:p>
        </p:txBody>
      </p:sp>
      <p:sp>
        <p:nvSpPr>
          <p:cNvPr id="14" name="TextBox 13">
            <a:extLst>
              <a:ext uri="{FF2B5EF4-FFF2-40B4-BE49-F238E27FC236}">
                <a16:creationId xmlns:a16="http://schemas.microsoft.com/office/drawing/2014/main" id="{1F1D0D59-0AC9-3643-BBA3-6B7BDC2CC908}"/>
              </a:ext>
            </a:extLst>
          </p:cNvPr>
          <p:cNvSpPr txBox="1"/>
          <p:nvPr/>
        </p:nvSpPr>
        <p:spPr>
          <a:xfrm>
            <a:off x="5786719" y="1638241"/>
            <a:ext cx="931473" cy="369332"/>
          </a:xfrm>
          <a:prstGeom prst="rect">
            <a:avLst/>
          </a:prstGeom>
          <a:noFill/>
        </p:spPr>
        <p:txBody>
          <a:bodyPr wrap="none" rtlCol="0">
            <a:spAutoFit/>
          </a:bodyPr>
          <a:lstStyle/>
          <a:p>
            <a:r>
              <a:rPr lang="en-GB" i="1" dirty="0"/>
              <a:t>Ivan Hill</a:t>
            </a:r>
          </a:p>
        </p:txBody>
      </p:sp>
      <p:pic>
        <p:nvPicPr>
          <p:cNvPr id="15" name="Picture 14">
            <a:extLst>
              <a:ext uri="{FF2B5EF4-FFF2-40B4-BE49-F238E27FC236}">
                <a16:creationId xmlns:a16="http://schemas.microsoft.com/office/drawing/2014/main" id="{F6E8B380-F03F-0143-BBC7-D7E0BE1219DB}"/>
              </a:ext>
            </a:extLst>
          </p:cNvPr>
          <p:cNvPicPr>
            <a:picLocks noChangeAspect="1"/>
          </p:cNvPicPr>
          <p:nvPr/>
        </p:nvPicPr>
        <p:blipFill>
          <a:blip r:embed="rId8"/>
          <a:stretch>
            <a:fillRect/>
          </a:stretch>
        </p:blipFill>
        <p:spPr>
          <a:xfrm>
            <a:off x="5542236" y="10732"/>
            <a:ext cx="1348896" cy="1680592"/>
          </a:xfrm>
          <a:prstGeom prst="rect">
            <a:avLst/>
          </a:prstGeom>
        </p:spPr>
      </p:pic>
      <p:sp>
        <p:nvSpPr>
          <p:cNvPr id="16" name="TextBox 15">
            <a:extLst>
              <a:ext uri="{FF2B5EF4-FFF2-40B4-BE49-F238E27FC236}">
                <a16:creationId xmlns:a16="http://schemas.microsoft.com/office/drawing/2014/main" id="{1A2BDE18-42D4-6A43-A703-F4D0EC7EE9BC}"/>
              </a:ext>
            </a:extLst>
          </p:cNvPr>
          <p:cNvSpPr txBox="1"/>
          <p:nvPr/>
        </p:nvSpPr>
        <p:spPr>
          <a:xfrm>
            <a:off x="7487680" y="-35808"/>
            <a:ext cx="1381147" cy="369332"/>
          </a:xfrm>
          <a:prstGeom prst="rect">
            <a:avLst/>
          </a:prstGeom>
          <a:noFill/>
        </p:spPr>
        <p:txBody>
          <a:bodyPr wrap="none" rtlCol="0">
            <a:spAutoFit/>
          </a:bodyPr>
          <a:lstStyle/>
          <a:p>
            <a:r>
              <a:rPr lang="en-GB" dirty="0"/>
              <a:t>Lynda Elliott </a:t>
            </a:r>
          </a:p>
        </p:txBody>
      </p:sp>
      <p:sp>
        <p:nvSpPr>
          <p:cNvPr id="17" name="TextBox 16">
            <a:extLst>
              <a:ext uri="{FF2B5EF4-FFF2-40B4-BE49-F238E27FC236}">
                <a16:creationId xmlns:a16="http://schemas.microsoft.com/office/drawing/2014/main" id="{A209282F-E0D8-2547-9D77-9C35EAFF8F86}"/>
              </a:ext>
            </a:extLst>
          </p:cNvPr>
          <p:cNvSpPr txBox="1"/>
          <p:nvPr/>
        </p:nvSpPr>
        <p:spPr>
          <a:xfrm>
            <a:off x="7448727" y="232127"/>
            <a:ext cx="1459054" cy="369332"/>
          </a:xfrm>
          <a:prstGeom prst="rect">
            <a:avLst/>
          </a:prstGeom>
          <a:noFill/>
        </p:spPr>
        <p:txBody>
          <a:bodyPr wrap="none" rtlCol="0">
            <a:spAutoFit/>
          </a:bodyPr>
          <a:lstStyle/>
          <a:p>
            <a:r>
              <a:rPr lang="en-GB" dirty="0">
                <a:solidFill>
                  <a:srgbClr val="FF0000"/>
                </a:solidFill>
              </a:rPr>
              <a:t>HMP Durham</a:t>
            </a:r>
          </a:p>
        </p:txBody>
      </p:sp>
      <p:pic>
        <p:nvPicPr>
          <p:cNvPr id="19" name="Picture 18">
            <a:extLst>
              <a:ext uri="{FF2B5EF4-FFF2-40B4-BE49-F238E27FC236}">
                <a16:creationId xmlns:a16="http://schemas.microsoft.com/office/drawing/2014/main" id="{C9402945-5C53-9E41-85F1-28DC55324076}"/>
              </a:ext>
            </a:extLst>
          </p:cNvPr>
          <p:cNvPicPr>
            <a:picLocks noChangeAspect="1"/>
          </p:cNvPicPr>
          <p:nvPr/>
        </p:nvPicPr>
        <p:blipFill>
          <a:blip r:embed="rId9"/>
          <a:stretch>
            <a:fillRect/>
          </a:stretch>
        </p:blipFill>
        <p:spPr>
          <a:xfrm>
            <a:off x="7271337" y="539375"/>
            <a:ext cx="1947319" cy="1947319"/>
          </a:xfrm>
          <a:prstGeom prst="rect">
            <a:avLst/>
          </a:prstGeom>
        </p:spPr>
      </p:pic>
      <p:sp>
        <p:nvSpPr>
          <p:cNvPr id="32" name="TextBox 31">
            <a:extLst>
              <a:ext uri="{FF2B5EF4-FFF2-40B4-BE49-F238E27FC236}">
                <a16:creationId xmlns:a16="http://schemas.microsoft.com/office/drawing/2014/main" id="{072C9CB5-8736-0F44-B9F4-AB63B31F914D}"/>
              </a:ext>
            </a:extLst>
          </p:cNvPr>
          <p:cNvSpPr txBox="1"/>
          <p:nvPr/>
        </p:nvSpPr>
        <p:spPr>
          <a:xfrm>
            <a:off x="7326926" y="4145330"/>
            <a:ext cx="2050690" cy="369332"/>
          </a:xfrm>
          <a:prstGeom prst="rect">
            <a:avLst/>
          </a:prstGeom>
          <a:noFill/>
        </p:spPr>
        <p:txBody>
          <a:bodyPr wrap="none" rtlCol="0">
            <a:spAutoFit/>
          </a:bodyPr>
          <a:lstStyle/>
          <a:p>
            <a:r>
              <a:rPr lang="en-GB" b="1" dirty="0"/>
              <a:t>Inside-Out Program</a:t>
            </a:r>
          </a:p>
        </p:txBody>
      </p:sp>
      <p:sp>
        <p:nvSpPr>
          <p:cNvPr id="33" name="TextBox 32">
            <a:extLst>
              <a:ext uri="{FF2B5EF4-FFF2-40B4-BE49-F238E27FC236}">
                <a16:creationId xmlns:a16="http://schemas.microsoft.com/office/drawing/2014/main" id="{D81E4D15-5E3B-2F4F-AD1A-704600D353E6}"/>
              </a:ext>
            </a:extLst>
          </p:cNvPr>
          <p:cNvSpPr txBox="1"/>
          <p:nvPr/>
        </p:nvSpPr>
        <p:spPr>
          <a:xfrm>
            <a:off x="9401297" y="4158804"/>
            <a:ext cx="1372492" cy="369332"/>
          </a:xfrm>
          <a:prstGeom prst="rect">
            <a:avLst/>
          </a:prstGeom>
          <a:noFill/>
        </p:spPr>
        <p:txBody>
          <a:bodyPr wrap="none" rtlCol="0">
            <a:spAutoFit/>
          </a:bodyPr>
          <a:lstStyle/>
          <a:p>
            <a:r>
              <a:rPr lang="en-GB" i="1" dirty="0"/>
              <a:t>Hannah King</a:t>
            </a:r>
          </a:p>
        </p:txBody>
      </p:sp>
      <p:pic>
        <p:nvPicPr>
          <p:cNvPr id="34" name="Picture 33">
            <a:extLst>
              <a:ext uri="{FF2B5EF4-FFF2-40B4-BE49-F238E27FC236}">
                <a16:creationId xmlns:a16="http://schemas.microsoft.com/office/drawing/2014/main" id="{A0C2DB4C-1F43-A243-8443-AC50CDCA31E4}"/>
              </a:ext>
            </a:extLst>
          </p:cNvPr>
          <p:cNvPicPr>
            <a:picLocks noChangeAspect="1"/>
          </p:cNvPicPr>
          <p:nvPr/>
        </p:nvPicPr>
        <p:blipFill rotWithShape="1">
          <a:blip r:embed="rId10"/>
          <a:srcRect r="90421"/>
          <a:stretch/>
        </p:blipFill>
        <p:spPr>
          <a:xfrm>
            <a:off x="7741045" y="2517426"/>
            <a:ext cx="1125256" cy="1689100"/>
          </a:xfrm>
          <a:prstGeom prst="rect">
            <a:avLst/>
          </a:prstGeom>
        </p:spPr>
      </p:pic>
      <p:pic>
        <p:nvPicPr>
          <p:cNvPr id="35" name="Picture 34">
            <a:extLst>
              <a:ext uri="{FF2B5EF4-FFF2-40B4-BE49-F238E27FC236}">
                <a16:creationId xmlns:a16="http://schemas.microsoft.com/office/drawing/2014/main" id="{FA6EEF66-2564-224C-88F0-87806460E63A}"/>
              </a:ext>
            </a:extLst>
          </p:cNvPr>
          <p:cNvPicPr>
            <a:picLocks noChangeAspect="1"/>
          </p:cNvPicPr>
          <p:nvPr/>
        </p:nvPicPr>
        <p:blipFill rotWithShape="1">
          <a:blip r:embed="rId11"/>
          <a:srcRect l="11513" t="23583" r="8087"/>
          <a:stretch/>
        </p:blipFill>
        <p:spPr>
          <a:xfrm>
            <a:off x="9355551" y="2483712"/>
            <a:ext cx="1557259" cy="1749230"/>
          </a:xfrm>
          <a:prstGeom prst="rect">
            <a:avLst/>
          </a:prstGeom>
        </p:spPr>
      </p:pic>
      <p:sp>
        <p:nvSpPr>
          <p:cNvPr id="36" name="TextBox 35">
            <a:extLst>
              <a:ext uri="{FF2B5EF4-FFF2-40B4-BE49-F238E27FC236}">
                <a16:creationId xmlns:a16="http://schemas.microsoft.com/office/drawing/2014/main" id="{417B8A27-1E49-F544-A4AC-BE3E1FB89435}"/>
              </a:ext>
            </a:extLst>
          </p:cNvPr>
          <p:cNvSpPr txBox="1"/>
          <p:nvPr/>
        </p:nvSpPr>
        <p:spPr>
          <a:xfrm>
            <a:off x="10915901" y="3890603"/>
            <a:ext cx="1358962" cy="369332"/>
          </a:xfrm>
          <a:prstGeom prst="rect">
            <a:avLst/>
          </a:prstGeom>
          <a:noFill/>
        </p:spPr>
        <p:txBody>
          <a:bodyPr wrap="none" rtlCol="0">
            <a:spAutoFit/>
          </a:bodyPr>
          <a:lstStyle/>
          <a:p>
            <a:r>
              <a:rPr lang="en-GB" i="1" dirty="0"/>
              <a:t>Kate O’Brien</a:t>
            </a:r>
          </a:p>
        </p:txBody>
      </p:sp>
      <p:sp>
        <p:nvSpPr>
          <p:cNvPr id="37" name="TextBox 36">
            <a:extLst>
              <a:ext uri="{FF2B5EF4-FFF2-40B4-BE49-F238E27FC236}">
                <a16:creationId xmlns:a16="http://schemas.microsoft.com/office/drawing/2014/main" id="{A7D591AE-8157-7747-995C-8C4C5CC8E822}"/>
              </a:ext>
            </a:extLst>
          </p:cNvPr>
          <p:cNvSpPr txBox="1"/>
          <p:nvPr/>
        </p:nvSpPr>
        <p:spPr>
          <a:xfrm>
            <a:off x="6201305" y="4580220"/>
            <a:ext cx="1242841" cy="369332"/>
          </a:xfrm>
          <a:prstGeom prst="rect">
            <a:avLst/>
          </a:prstGeom>
          <a:noFill/>
        </p:spPr>
        <p:txBody>
          <a:bodyPr wrap="none" rtlCol="0">
            <a:spAutoFit/>
          </a:bodyPr>
          <a:lstStyle/>
          <a:p>
            <a:r>
              <a:rPr lang="en-GB" dirty="0"/>
              <a:t>Lori </a:t>
            </a:r>
            <a:r>
              <a:rPr lang="en-GB" dirty="0" err="1"/>
              <a:t>Pompa</a:t>
            </a:r>
            <a:endParaRPr lang="en-GB" dirty="0"/>
          </a:p>
        </p:txBody>
      </p:sp>
      <p:pic>
        <p:nvPicPr>
          <p:cNvPr id="38" name="Picture 37">
            <a:extLst>
              <a:ext uri="{FF2B5EF4-FFF2-40B4-BE49-F238E27FC236}">
                <a16:creationId xmlns:a16="http://schemas.microsoft.com/office/drawing/2014/main" id="{73305CD2-B35D-7E42-821C-06D3EB37A1E6}"/>
              </a:ext>
            </a:extLst>
          </p:cNvPr>
          <p:cNvPicPr>
            <a:picLocks noChangeAspect="1"/>
          </p:cNvPicPr>
          <p:nvPr/>
        </p:nvPicPr>
        <p:blipFill>
          <a:blip r:embed="rId12"/>
          <a:stretch>
            <a:fillRect/>
          </a:stretch>
        </p:blipFill>
        <p:spPr>
          <a:xfrm>
            <a:off x="10915537" y="2602451"/>
            <a:ext cx="1352680" cy="1352680"/>
          </a:xfrm>
          <a:prstGeom prst="rect">
            <a:avLst/>
          </a:prstGeom>
        </p:spPr>
      </p:pic>
      <p:pic>
        <p:nvPicPr>
          <p:cNvPr id="39" name="Picture 38">
            <a:extLst>
              <a:ext uri="{FF2B5EF4-FFF2-40B4-BE49-F238E27FC236}">
                <a16:creationId xmlns:a16="http://schemas.microsoft.com/office/drawing/2014/main" id="{89609B61-7ECF-0B4E-84A3-574225849685}"/>
              </a:ext>
            </a:extLst>
          </p:cNvPr>
          <p:cNvPicPr>
            <a:picLocks noChangeAspect="1"/>
          </p:cNvPicPr>
          <p:nvPr/>
        </p:nvPicPr>
        <p:blipFill>
          <a:blip r:embed="rId13"/>
          <a:stretch>
            <a:fillRect/>
          </a:stretch>
        </p:blipFill>
        <p:spPr>
          <a:xfrm>
            <a:off x="6170473" y="3426838"/>
            <a:ext cx="1223936" cy="1223936"/>
          </a:xfrm>
          <a:prstGeom prst="rect">
            <a:avLst/>
          </a:prstGeom>
        </p:spPr>
      </p:pic>
      <p:sp>
        <p:nvSpPr>
          <p:cNvPr id="27" name="TextBox 26">
            <a:extLst>
              <a:ext uri="{FF2B5EF4-FFF2-40B4-BE49-F238E27FC236}">
                <a16:creationId xmlns:a16="http://schemas.microsoft.com/office/drawing/2014/main" id="{0F25165C-F05A-AA49-8334-532660FE28DA}"/>
              </a:ext>
            </a:extLst>
          </p:cNvPr>
          <p:cNvSpPr txBox="1"/>
          <p:nvPr/>
        </p:nvSpPr>
        <p:spPr>
          <a:xfrm>
            <a:off x="9673539" y="2064191"/>
            <a:ext cx="1868525" cy="369332"/>
          </a:xfrm>
          <a:prstGeom prst="rect">
            <a:avLst/>
          </a:prstGeom>
          <a:noFill/>
        </p:spPr>
        <p:txBody>
          <a:bodyPr wrap="none" rtlCol="0">
            <a:spAutoFit/>
          </a:bodyPr>
          <a:lstStyle/>
          <a:p>
            <a:r>
              <a:rPr lang="en-GB" dirty="0">
                <a:solidFill>
                  <a:schemeClr val="accent1"/>
                </a:solidFill>
              </a:rPr>
              <a:t>Closing Ceremony</a:t>
            </a:r>
          </a:p>
        </p:txBody>
      </p:sp>
    </p:spTree>
    <p:extLst>
      <p:ext uri="{BB962C8B-B14F-4D97-AF65-F5344CB8AC3E}">
        <p14:creationId xmlns:p14="http://schemas.microsoft.com/office/powerpoint/2010/main" val="39477899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4C087F3-BF2E-3D45-B27A-F3D339D9B8F2}"/>
              </a:ext>
            </a:extLst>
          </p:cNvPr>
          <p:cNvSpPr txBox="1"/>
          <p:nvPr/>
        </p:nvSpPr>
        <p:spPr>
          <a:xfrm>
            <a:off x="3340736" y="3169240"/>
            <a:ext cx="1648272" cy="369332"/>
          </a:xfrm>
          <a:prstGeom prst="rect">
            <a:avLst/>
          </a:prstGeom>
          <a:noFill/>
        </p:spPr>
        <p:txBody>
          <a:bodyPr wrap="none" rtlCol="0">
            <a:spAutoFit/>
          </a:bodyPr>
          <a:lstStyle/>
          <a:p>
            <a:r>
              <a:rPr lang="en-GB" i="1" dirty="0"/>
              <a:t>Lorraine Coghill</a:t>
            </a:r>
          </a:p>
        </p:txBody>
      </p:sp>
      <p:sp>
        <p:nvSpPr>
          <p:cNvPr id="23" name="TextBox 22">
            <a:extLst>
              <a:ext uri="{FF2B5EF4-FFF2-40B4-BE49-F238E27FC236}">
                <a16:creationId xmlns:a16="http://schemas.microsoft.com/office/drawing/2014/main" id="{7EB04B52-37A9-AA45-8C49-3C39A00BB2D0}"/>
              </a:ext>
            </a:extLst>
          </p:cNvPr>
          <p:cNvSpPr txBox="1"/>
          <p:nvPr/>
        </p:nvSpPr>
        <p:spPr>
          <a:xfrm>
            <a:off x="2289891" y="989622"/>
            <a:ext cx="444352" cy="369332"/>
          </a:xfrm>
          <a:prstGeom prst="rect">
            <a:avLst/>
          </a:prstGeom>
          <a:noFill/>
        </p:spPr>
        <p:txBody>
          <a:bodyPr wrap="none" rtlCol="0">
            <a:spAutoFit/>
          </a:bodyPr>
          <a:lstStyle/>
          <a:p>
            <a:r>
              <a:rPr lang="en-GB" b="1" dirty="0"/>
              <a:t>EU</a:t>
            </a:r>
          </a:p>
        </p:txBody>
      </p:sp>
      <p:sp>
        <p:nvSpPr>
          <p:cNvPr id="24" name="TextBox 23">
            <a:extLst>
              <a:ext uri="{FF2B5EF4-FFF2-40B4-BE49-F238E27FC236}">
                <a16:creationId xmlns:a16="http://schemas.microsoft.com/office/drawing/2014/main" id="{4EF1DD46-B539-5A46-B644-A97C5F573503}"/>
              </a:ext>
            </a:extLst>
          </p:cNvPr>
          <p:cNvSpPr txBox="1"/>
          <p:nvPr/>
        </p:nvSpPr>
        <p:spPr>
          <a:xfrm>
            <a:off x="537669" y="1606465"/>
            <a:ext cx="809837" cy="369332"/>
          </a:xfrm>
          <a:prstGeom prst="rect">
            <a:avLst/>
          </a:prstGeom>
          <a:noFill/>
        </p:spPr>
        <p:txBody>
          <a:bodyPr wrap="none" rtlCol="0">
            <a:spAutoFit/>
          </a:bodyPr>
          <a:lstStyle/>
          <a:p>
            <a:r>
              <a:rPr lang="en-GB" i="1" dirty="0"/>
              <a:t>Jeroen</a:t>
            </a:r>
          </a:p>
        </p:txBody>
      </p:sp>
      <p:pic>
        <p:nvPicPr>
          <p:cNvPr id="29" name="Picture 28">
            <a:extLst>
              <a:ext uri="{FF2B5EF4-FFF2-40B4-BE49-F238E27FC236}">
                <a16:creationId xmlns:a16="http://schemas.microsoft.com/office/drawing/2014/main" id="{94F41BCC-E33E-614E-8095-A085614DD5C6}"/>
              </a:ext>
            </a:extLst>
          </p:cNvPr>
          <p:cNvPicPr>
            <a:picLocks noChangeAspect="1"/>
          </p:cNvPicPr>
          <p:nvPr/>
        </p:nvPicPr>
        <p:blipFill rotWithShape="1">
          <a:blip r:embed="rId2"/>
          <a:srcRect r="59316"/>
          <a:stretch/>
        </p:blipFill>
        <p:spPr>
          <a:xfrm>
            <a:off x="1864603" y="168790"/>
            <a:ext cx="1332613" cy="879543"/>
          </a:xfrm>
          <a:prstGeom prst="rect">
            <a:avLst/>
          </a:prstGeom>
        </p:spPr>
      </p:pic>
      <p:pic>
        <p:nvPicPr>
          <p:cNvPr id="18" name="Picture 17">
            <a:extLst>
              <a:ext uri="{FF2B5EF4-FFF2-40B4-BE49-F238E27FC236}">
                <a16:creationId xmlns:a16="http://schemas.microsoft.com/office/drawing/2014/main" id="{7F81BAFC-800E-6946-A4E3-2351D689EF12}"/>
              </a:ext>
            </a:extLst>
          </p:cNvPr>
          <p:cNvPicPr>
            <a:picLocks noChangeAspect="1"/>
          </p:cNvPicPr>
          <p:nvPr/>
        </p:nvPicPr>
        <p:blipFill>
          <a:blip r:embed="rId3"/>
          <a:stretch>
            <a:fillRect/>
          </a:stretch>
        </p:blipFill>
        <p:spPr>
          <a:xfrm>
            <a:off x="3539502" y="-3699"/>
            <a:ext cx="1206584" cy="1594415"/>
          </a:xfrm>
          <a:prstGeom prst="rect">
            <a:avLst/>
          </a:prstGeom>
        </p:spPr>
      </p:pic>
      <p:pic>
        <p:nvPicPr>
          <p:cNvPr id="31" name="Picture 30">
            <a:extLst>
              <a:ext uri="{FF2B5EF4-FFF2-40B4-BE49-F238E27FC236}">
                <a16:creationId xmlns:a16="http://schemas.microsoft.com/office/drawing/2014/main" id="{3BDC4523-3BF1-8C46-A0EF-05D81A4A0240}"/>
              </a:ext>
            </a:extLst>
          </p:cNvPr>
          <p:cNvPicPr>
            <a:picLocks noChangeAspect="1"/>
          </p:cNvPicPr>
          <p:nvPr/>
        </p:nvPicPr>
        <p:blipFill>
          <a:blip r:embed="rId4"/>
          <a:stretch>
            <a:fillRect/>
          </a:stretch>
        </p:blipFill>
        <p:spPr>
          <a:xfrm>
            <a:off x="275801" y="39023"/>
            <a:ext cx="1417659" cy="1667834"/>
          </a:xfrm>
          <a:prstGeom prst="rect">
            <a:avLst/>
          </a:prstGeom>
        </p:spPr>
      </p:pic>
      <p:pic>
        <p:nvPicPr>
          <p:cNvPr id="41" name="Picture 40">
            <a:extLst>
              <a:ext uri="{FF2B5EF4-FFF2-40B4-BE49-F238E27FC236}">
                <a16:creationId xmlns:a16="http://schemas.microsoft.com/office/drawing/2014/main" id="{D5FAF4A2-97DC-7343-AC7C-BECFB5591F24}"/>
              </a:ext>
            </a:extLst>
          </p:cNvPr>
          <p:cNvPicPr>
            <a:picLocks noChangeAspect="1"/>
          </p:cNvPicPr>
          <p:nvPr/>
        </p:nvPicPr>
        <p:blipFill rotWithShape="1">
          <a:blip r:embed="rId5"/>
          <a:srcRect r="32413"/>
          <a:stretch/>
        </p:blipFill>
        <p:spPr>
          <a:xfrm>
            <a:off x="3583659" y="1799110"/>
            <a:ext cx="1162427" cy="1439911"/>
          </a:xfrm>
          <a:prstGeom prst="rect">
            <a:avLst/>
          </a:prstGeom>
        </p:spPr>
      </p:pic>
      <p:sp>
        <p:nvSpPr>
          <p:cNvPr id="42" name="TextBox 41">
            <a:extLst>
              <a:ext uri="{FF2B5EF4-FFF2-40B4-BE49-F238E27FC236}">
                <a16:creationId xmlns:a16="http://schemas.microsoft.com/office/drawing/2014/main" id="{15B8FE96-FE72-EC45-BE13-ACC02D37D91C}"/>
              </a:ext>
            </a:extLst>
          </p:cNvPr>
          <p:cNvSpPr txBox="1"/>
          <p:nvPr/>
        </p:nvSpPr>
        <p:spPr>
          <a:xfrm>
            <a:off x="3485979" y="1514472"/>
            <a:ext cx="1313629" cy="369332"/>
          </a:xfrm>
          <a:prstGeom prst="rect">
            <a:avLst/>
          </a:prstGeom>
          <a:noFill/>
        </p:spPr>
        <p:txBody>
          <a:bodyPr wrap="none" rtlCol="0">
            <a:spAutoFit/>
          </a:bodyPr>
          <a:lstStyle/>
          <a:p>
            <a:r>
              <a:rPr lang="en-GB" i="1" dirty="0"/>
              <a:t>Paula Street</a:t>
            </a:r>
          </a:p>
        </p:txBody>
      </p:sp>
      <p:sp>
        <p:nvSpPr>
          <p:cNvPr id="10" name="TextBox 9">
            <a:extLst>
              <a:ext uri="{FF2B5EF4-FFF2-40B4-BE49-F238E27FC236}">
                <a16:creationId xmlns:a16="http://schemas.microsoft.com/office/drawing/2014/main" id="{88B86B7B-59FC-7245-9933-9B0E835CFC5F}"/>
              </a:ext>
            </a:extLst>
          </p:cNvPr>
          <p:cNvSpPr txBox="1"/>
          <p:nvPr/>
        </p:nvSpPr>
        <p:spPr>
          <a:xfrm>
            <a:off x="4344329" y="4813842"/>
            <a:ext cx="1577868" cy="369332"/>
          </a:xfrm>
          <a:prstGeom prst="rect">
            <a:avLst/>
          </a:prstGeom>
          <a:noFill/>
        </p:spPr>
        <p:txBody>
          <a:bodyPr wrap="none" rtlCol="0">
            <a:spAutoFit/>
          </a:bodyPr>
          <a:lstStyle/>
          <a:p>
            <a:r>
              <a:rPr lang="en-GB" i="1" dirty="0" err="1"/>
              <a:t>Mhairi</a:t>
            </a:r>
            <a:r>
              <a:rPr lang="en-GB" i="1" dirty="0"/>
              <a:t> Stewart</a:t>
            </a:r>
          </a:p>
        </p:txBody>
      </p:sp>
      <p:pic>
        <p:nvPicPr>
          <p:cNvPr id="11" name="Picture 10">
            <a:extLst>
              <a:ext uri="{FF2B5EF4-FFF2-40B4-BE49-F238E27FC236}">
                <a16:creationId xmlns:a16="http://schemas.microsoft.com/office/drawing/2014/main" id="{60DAC991-FC1F-624E-9099-F9BD42A0D3B8}"/>
              </a:ext>
            </a:extLst>
          </p:cNvPr>
          <p:cNvPicPr>
            <a:picLocks noChangeAspect="1"/>
          </p:cNvPicPr>
          <p:nvPr/>
        </p:nvPicPr>
        <p:blipFill rotWithShape="1">
          <a:blip r:embed="rId6"/>
          <a:srcRect r="35676"/>
          <a:stretch/>
        </p:blipFill>
        <p:spPr>
          <a:xfrm>
            <a:off x="4875286" y="2282080"/>
            <a:ext cx="2402202" cy="894625"/>
          </a:xfrm>
          <a:prstGeom prst="rect">
            <a:avLst/>
          </a:prstGeom>
        </p:spPr>
      </p:pic>
      <p:pic>
        <p:nvPicPr>
          <p:cNvPr id="12" name="Picture 11">
            <a:extLst>
              <a:ext uri="{FF2B5EF4-FFF2-40B4-BE49-F238E27FC236}">
                <a16:creationId xmlns:a16="http://schemas.microsoft.com/office/drawing/2014/main" id="{56546393-1355-CF49-9B82-ED5398665950}"/>
              </a:ext>
            </a:extLst>
          </p:cNvPr>
          <p:cNvPicPr>
            <a:picLocks noChangeAspect="1"/>
          </p:cNvPicPr>
          <p:nvPr/>
        </p:nvPicPr>
        <p:blipFill>
          <a:blip r:embed="rId7"/>
          <a:stretch>
            <a:fillRect/>
          </a:stretch>
        </p:blipFill>
        <p:spPr>
          <a:xfrm>
            <a:off x="4155034" y="3522027"/>
            <a:ext cx="1973738" cy="1315825"/>
          </a:xfrm>
          <a:prstGeom prst="rect">
            <a:avLst/>
          </a:prstGeom>
        </p:spPr>
      </p:pic>
      <p:sp>
        <p:nvSpPr>
          <p:cNvPr id="13" name="TextBox 12">
            <a:extLst>
              <a:ext uri="{FF2B5EF4-FFF2-40B4-BE49-F238E27FC236}">
                <a16:creationId xmlns:a16="http://schemas.microsoft.com/office/drawing/2014/main" id="{31825D3E-056C-3348-AF83-5FA9B60682BB}"/>
              </a:ext>
            </a:extLst>
          </p:cNvPr>
          <p:cNvSpPr txBox="1"/>
          <p:nvPr/>
        </p:nvSpPr>
        <p:spPr>
          <a:xfrm>
            <a:off x="5211361" y="3026774"/>
            <a:ext cx="1867819" cy="369332"/>
          </a:xfrm>
          <a:prstGeom prst="rect">
            <a:avLst/>
          </a:prstGeom>
          <a:noFill/>
        </p:spPr>
        <p:txBody>
          <a:bodyPr wrap="none" rtlCol="0">
            <a:spAutoFit/>
          </a:bodyPr>
          <a:lstStyle/>
          <a:p>
            <a:r>
              <a:rPr lang="en-GB" b="1" dirty="0"/>
              <a:t>Cell Block Science</a:t>
            </a:r>
          </a:p>
        </p:txBody>
      </p:sp>
      <p:sp>
        <p:nvSpPr>
          <p:cNvPr id="14" name="TextBox 13">
            <a:extLst>
              <a:ext uri="{FF2B5EF4-FFF2-40B4-BE49-F238E27FC236}">
                <a16:creationId xmlns:a16="http://schemas.microsoft.com/office/drawing/2014/main" id="{1F1D0D59-0AC9-3643-BBA3-6B7BDC2CC908}"/>
              </a:ext>
            </a:extLst>
          </p:cNvPr>
          <p:cNvSpPr txBox="1"/>
          <p:nvPr/>
        </p:nvSpPr>
        <p:spPr>
          <a:xfrm>
            <a:off x="5786719" y="1638241"/>
            <a:ext cx="931473" cy="369332"/>
          </a:xfrm>
          <a:prstGeom prst="rect">
            <a:avLst/>
          </a:prstGeom>
          <a:noFill/>
        </p:spPr>
        <p:txBody>
          <a:bodyPr wrap="none" rtlCol="0">
            <a:spAutoFit/>
          </a:bodyPr>
          <a:lstStyle/>
          <a:p>
            <a:r>
              <a:rPr lang="en-GB" i="1" dirty="0"/>
              <a:t>Ivan Hill</a:t>
            </a:r>
          </a:p>
        </p:txBody>
      </p:sp>
      <p:pic>
        <p:nvPicPr>
          <p:cNvPr id="15" name="Picture 14">
            <a:extLst>
              <a:ext uri="{FF2B5EF4-FFF2-40B4-BE49-F238E27FC236}">
                <a16:creationId xmlns:a16="http://schemas.microsoft.com/office/drawing/2014/main" id="{F6E8B380-F03F-0143-BBC7-D7E0BE1219DB}"/>
              </a:ext>
            </a:extLst>
          </p:cNvPr>
          <p:cNvPicPr>
            <a:picLocks noChangeAspect="1"/>
          </p:cNvPicPr>
          <p:nvPr/>
        </p:nvPicPr>
        <p:blipFill>
          <a:blip r:embed="rId8"/>
          <a:stretch>
            <a:fillRect/>
          </a:stretch>
        </p:blipFill>
        <p:spPr>
          <a:xfrm>
            <a:off x="5542236" y="10732"/>
            <a:ext cx="1348896" cy="1680592"/>
          </a:xfrm>
          <a:prstGeom prst="rect">
            <a:avLst/>
          </a:prstGeom>
        </p:spPr>
      </p:pic>
      <p:sp>
        <p:nvSpPr>
          <p:cNvPr id="16" name="TextBox 15">
            <a:extLst>
              <a:ext uri="{FF2B5EF4-FFF2-40B4-BE49-F238E27FC236}">
                <a16:creationId xmlns:a16="http://schemas.microsoft.com/office/drawing/2014/main" id="{1A2BDE18-42D4-6A43-A703-F4D0EC7EE9BC}"/>
              </a:ext>
            </a:extLst>
          </p:cNvPr>
          <p:cNvSpPr txBox="1"/>
          <p:nvPr/>
        </p:nvSpPr>
        <p:spPr>
          <a:xfrm>
            <a:off x="7487680" y="-35808"/>
            <a:ext cx="1381147" cy="369332"/>
          </a:xfrm>
          <a:prstGeom prst="rect">
            <a:avLst/>
          </a:prstGeom>
          <a:noFill/>
        </p:spPr>
        <p:txBody>
          <a:bodyPr wrap="none" rtlCol="0">
            <a:spAutoFit/>
          </a:bodyPr>
          <a:lstStyle/>
          <a:p>
            <a:r>
              <a:rPr lang="en-GB" dirty="0"/>
              <a:t>Lynda Elliott </a:t>
            </a:r>
          </a:p>
        </p:txBody>
      </p:sp>
      <p:sp>
        <p:nvSpPr>
          <p:cNvPr id="17" name="TextBox 16">
            <a:extLst>
              <a:ext uri="{FF2B5EF4-FFF2-40B4-BE49-F238E27FC236}">
                <a16:creationId xmlns:a16="http://schemas.microsoft.com/office/drawing/2014/main" id="{A209282F-E0D8-2547-9D77-9C35EAFF8F86}"/>
              </a:ext>
            </a:extLst>
          </p:cNvPr>
          <p:cNvSpPr txBox="1"/>
          <p:nvPr/>
        </p:nvSpPr>
        <p:spPr>
          <a:xfrm>
            <a:off x="7448727" y="232127"/>
            <a:ext cx="1459054" cy="369332"/>
          </a:xfrm>
          <a:prstGeom prst="rect">
            <a:avLst/>
          </a:prstGeom>
          <a:noFill/>
        </p:spPr>
        <p:txBody>
          <a:bodyPr wrap="none" rtlCol="0">
            <a:spAutoFit/>
          </a:bodyPr>
          <a:lstStyle/>
          <a:p>
            <a:r>
              <a:rPr lang="en-GB" dirty="0">
                <a:solidFill>
                  <a:srgbClr val="FF0000"/>
                </a:solidFill>
              </a:rPr>
              <a:t>HMP Durham</a:t>
            </a:r>
          </a:p>
        </p:txBody>
      </p:sp>
      <p:pic>
        <p:nvPicPr>
          <p:cNvPr id="19" name="Picture 18">
            <a:extLst>
              <a:ext uri="{FF2B5EF4-FFF2-40B4-BE49-F238E27FC236}">
                <a16:creationId xmlns:a16="http://schemas.microsoft.com/office/drawing/2014/main" id="{C9402945-5C53-9E41-85F1-28DC55324076}"/>
              </a:ext>
            </a:extLst>
          </p:cNvPr>
          <p:cNvPicPr>
            <a:picLocks noChangeAspect="1"/>
          </p:cNvPicPr>
          <p:nvPr/>
        </p:nvPicPr>
        <p:blipFill>
          <a:blip r:embed="rId9"/>
          <a:stretch>
            <a:fillRect/>
          </a:stretch>
        </p:blipFill>
        <p:spPr>
          <a:xfrm>
            <a:off x="7271337" y="539375"/>
            <a:ext cx="1947319" cy="1947319"/>
          </a:xfrm>
          <a:prstGeom prst="rect">
            <a:avLst/>
          </a:prstGeom>
        </p:spPr>
      </p:pic>
      <p:sp>
        <p:nvSpPr>
          <p:cNvPr id="32" name="TextBox 31">
            <a:extLst>
              <a:ext uri="{FF2B5EF4-FFF2-40B4-BE49-F238E27FC236}">
                <a16:creationId xmlns:a16="http://schemas.microsoft.com/office/drawing/2014/main" id="{072C9CB5-8736-0F44-B9F4-AB63B31F914D}"/>
              </a:ext>
            </a:extLst>
          </p:cNvPr>
          <p:cNvSpPr txBox="1"/>
          <p:nvPr/>
        </p:nvSpPr>
        <p:spPr>
          <a:xfrm>
            <a:off x="7326926" y="4145330"/>
            <a:ext cx="2050690" cy="369332"/>
          </a:xfrm>
          <a:prstGeom prst="rect">
            <a:avLst/>
          </a:prstGeom>
          <a:noFill/>
        </p:spPr>
        <p:txBody>
          <a:bodyPr wrap="none" rtlCol="0">
            <a:spAutoFit/>
          </a:bodyPr>
          <a:lstStyle/>
          <a:p>
            <a:r>
              <a:rPr lang="en-GB" b="1" dirty="0"/>
              <a:t>Inside-Out Program</a:t>
            </a:r>
          </a:p>
        </p:txBody>
      </p:sp>
      <p:sp>
        <p:nvSpPr>
          <p:cNvPr id="33" name="TextBox 32">
            <a:extLst>
              <a:ext uri="{FF2B5EF4-FFF2-40B4-BE49-F238E27FC236}">
                <a16:creationId xmlns:a16="http://schemas.microsoft.com/office/drawing/2014/main" id="{D81E4D15-5E3B-2F4F-AD1A-704600D353E6}"/>
              </a:ext>
            </a:extLst>
          </p:cNvPr>
          <p:cNvSpPr txBox="1"/>
          <p:nvPr/>
        </p:nvSpPr>
        <p:spPr>
          <a:xfrm>
            <a:off x="9401297" y="4158804"/>
            <a:ext cx="1372492" cy="369332"/>
          </a:xfrm>
          <a:prstGeom prst="rect">
            <a:avLst/>
          </a:prstGeom>
          <a:noFill/>
        </p:spPr>
        <p:txBody>
          <a:bodyPr wrap="none" rtlCol="0">
            <a:spAutoFit/>
          </a:bodyPr>
          <a:lstStyle/>
          <a:p>
            <a:r>
              <a:rPr lang="en-GB" i="1" dirty="0"/>
              <a:t>Hannah King</a:t>
            </a:r>
          </a:p>
        </p:txBody>
      </p:sp>
      <p:pic>
        <p:nvPicPr>
          <p:cNvPr id="34" name="Picture 33">
            <a:extLst>
              <a:ext uri="{FF2B5EF4-FFF2-40B4-BE49-F238E27FC236}">
                <a16:creationId xmlns:a16="http://schemas.microsoft.com/office/drawing/2014/main" id="{A0C2DB4C-1F43-A243-8443-AC50CDCA31E4}"/>
              </a:ext>
            </a:extLst>
          </p:cNvPr>
          <p:cNvPicPr>
            <a:picLocks noChangeAspect="1"/>
          </p:cNvPicPr>
          <p:nvPr/>
        </p:nvPicPr>
        <p:blipFill rotWithShape="1">
          <a:blip r:embed="rId10"/>
          <a:srcRect r="90421"/>
          <a:stretch/>
        </p:blipFill>
        <p:spPr>
          <a:xfrm>
            <a:off x="7741045" y="2517426"/>
            <a:ext cx="1125256" cy="1689100"/>
          </a:xfrm>
          <a:prstGeom prst="rect">
            <a:avLst/>
          </a:prstGeom>
        </p:spPr>
      </p:pic>
      <p:pic>
        <p:nvPicPr>
          <p:cNvPr id="35" name="Picture 34">
            <a:extLst>
              <a:ext uri="{FF2B5EF4-FFF2-40B4-BE49-F238E27FC236}">
                <a16:creationId xmlns:a16="http://schemas.microsoft.com/office/drawing/2014/main" id="{FA6EEF66-2564-224C-88F0-87806460E63A}"/>
              </a:ext>
            </a:extLst>
          </p:cNvPr>
          <p:cNvPicPr>
            <a:picLocks noChangeAspect="1"/>
          </p:cNvPicPr>
          <p:nvPr/>
        </p:nvPicPr>
        <p:blipFill rotWithShape="1">
          <a:blip r:embed="rId11"/>
          <a:srcRect l="11513" t="23583" r="8087"/>
          <a:stretch/>
        </p:blipFill>
        <p:spPr>
          <a:xfrm>
            <a:off x="9355551" y="2483712"/>
            <a:ext cx="1557259" cy="1749230"/>
          </a:xfrm>
          <a:prstGeom prst="rect">
            <a:avLst/>
          </a:prstGeom>
        </p:spPr>
      </p:pic>
      <p:sp>
        <p:nvSpPr>
          <p:cNvPr id="36" name="TextBox 35">
            <a:extLst>
              <a:ext uri="{FF2B5EF4-FFF2-40B4-BE49-F238E27FC236}">
                <a16:creationId xmlns:a16="http://schemas.microsoft.com/office/drawing/2014/main" id="{417B8A27-1E49-F544-A4AC-BE3E1FB89435}"/>
              </a:ext>
            </a:extLst>
          </p:cNvPr>
          <p:cNvSpPr txBox="1"/>
          <p:nvPr/>
        </p:nvSpPr>
        <p:spPr>
          <a:xfrm>
            <a:off x="10915901" y="3890603"/>
            <a:ext cx="1358962" cy="369332"/>
          </a:xfrm>
          <a:prstGeom prst="rect">
            <a:avLst/>
          </a:prstGeom>
          <a:noFill/>
        </p:spPr>
        <p:txBody>
          <a:bodyPr wrap="none" rtlCol="0">
            <a:spAutoFit/>
          </a:bodyPr>
          <a:lstStyle/>
          <a:p>
            <a:r>
              <a:rPr lang="en-GB" i="1" dirty="0"/>
              <a:t>Kate O’Brien</a:t>
            </a:r>
          </a:p>
        </p:txBody>
      </p:sp>
      <p:sp>
        <p:nvSpPr>
          <p:cNvPr id="37" name="TextBox 36">
            <a:extLst>
              <a:ext uri="{FF2B5EF4-FFF2-40B4-BE49-F238E27FC236}">
                <a16:creationId xmlns:a16="http://schemas.microsoft.com/office/drawing/2014/main" id="{A7D591AE-8157-7747-995C-8C4C5CC8E822}"/>
              </a:ext>
            </a:extLst>
          </p:cNvPr>
          <p:cNvSpPr txBox="1"/>
          <p:nvPr/>
        </p:nvSpPr>
        <p:spPr>
          <a:xfrm>
            <a:off x="6201305" y="4580220"/>
            <a:ext cx="1242841" cy="369332"/>
          </a:xfrm>
          <a:prstGeom prst="rect">
            <a:avLst/>
          </a:prstGeom>
          <a:noFill/>
        </p:spPr>
        <p:txBody>
          <a:bodyPr wrap="none" rtlCol="0">
            <a:spAutoFit/>
          </a:bodyPr>
          <a:lstStyle/>
          <a:p>
            <a:r>
              <a:rPr lang="en-GB" dirty="0"/>
              <a:t>Lori </a:t>
            </a:r>
            <a:r>
              <a:rPr lang="en-GB" dirty="0" err="1"/>
              <a:t>Pompa</a:t>
            </a:r>
            <a:endParaRPr lang="en-GB" dirty="0"/>
          </a:p>
        </p:txBody>
      </p:sp>
      <p:pic>
        <p:nvPicPr>
          <p:cNvPr id="38" name="Picture 37">
            <a:extLst>
              <a:ext uri="{FF2B5EF4-FFF2-40B4-BE49-F238E27FC236}">
                <a16:creationId xmlns:a16="http://schemas.microsoft.com/office/drawing/2014/main" id="{73305CD2-B35D-7E42-821C-06D3EB37A1E6}"/>
              </a:ext>
            </a:extLst>
          </p:cNvPr>
          <p:cNvPicPr>
            <a:picLocks noChangeAspect="1"/>
          </p:cNvPicPr>
          <p:nvPr/>
        </p:nvPicPr>
        <p:blipFill>
          <a:blip r:embed="rId12"/>
          <a:stretch>
            <a:fillRect/>
          </a:stretch>
        </p:blipFill>
        <p:spPr>
          <a:xfrm>
            <a:off x="10915537" y="2602451"/>
            <a:ext cx="1352680" cy="1352680"/>
          </a:xfrm>
          <a:prstGeom prst="rect">
            <a:avLst/>
          </a:prstGeom>
        </p:spPr>
      </p:pic>
      <p:pic>
        <p:nvPicPr>
          <p:cNvPr id="39" name="Picture 38">
            <a:extLst>
              <a:ext uri="{FF2B5EF4-FFF2-40B4-BE49-F238E27FC236}">
                <a16:creationId xmlns:a16="http://schemas.microsoft.com/office/drawing/2014/main" id="{89609B61-7ECF-0B4E-84A3-574225849685}"/>
              </a:ext>
            </a:extLst>
          </p:cNvPr>
          <p:cNvPicPr>
            <a:picLocks noChangeAspect="1"/>
          </p:cNvPicPr>
          <p:nvPr/>
        </p:nvPicPr>
        <p:blipFill>
          <a:blip r:embed="rId13"/>
          <a:stretch>
            <a:fillRect/>
          </a:stretch>
        </p:blipFill>
        <p:spPr>
          <a:xfrm>
            <a:off x="6170473" y="3426838"/>
            <a:ext cx="1223936" cy="1223936"/>
          </a:xfrm>
          <a:prstGeom prst="rect">
            <a:avLst/>
          </a:prstGeom>
        </p:spPr>
      </p:pic>
      <p:sp>
        <p:nvSpPr>
          <p:cNvPr id="27" name="TextBox 26">
            <a:extLst>
              <a:ext uri="{FF2B5EF4-FFF2-40B4-BE49-F238E27FC236}">
                <a16:creationId xmlns:a16="http://schemas.microsoft.com/office/drawing/2014/main" id="{0F25165C-F05A-AA49-8334-532660FE28DA}"/>
              </a:ext>
            </a:extLst>
          </p:cNvPr>
          <p:cNvSpPr txBox="1"/>
          <p:nvPr/>
        </p:nvSpPr>
        <p:spPr>
          <a:xfrm>
            <a:off x="9673539" y="2064191"/>
            <a:ext cx="1868525" cy="369332"/>
          </a:xfrm>
          <a:prstGeom prst="rect">
            <a:avLst/>
          </a:prstGeom>
          <a:noFill/>
        </p:spPr>
        <p:txBody>
          <a:bodyPr wrap="none" rtlCol="0">
            <a:spAutoFit/>
          </a:bodyPr>
          <a:lstStyle/>
          <a:p>
            <a:r>
              <a:rPr lang="en-GB" dirty="0">
                <a:solidFill>
                  <a:schemeClr val="accent1"/>
                </a:solidFill>
              </a:rPr>
              <a:t>Closing Ceremony</a:t>
            </a:r>
          </a:p>
        </p:txBody>
      </p:sp>
      <p:pic>
        <p:nvPicPr>
          <p:cNvPr id="28" name="Picture 27">
            <a:extLst>
              <a:ext uri="{FF2B5EF4-FFF2-40B4-BE49-F238E27FC236}">
                <a16:creationId xmlns:a16="http://schemas.microsoft.com/office/drawing/2014/main" id="{F4C40D0B-FF0F-5743-B91D-D90DF5059900}"/>
              </a:ext>
            </a:extLst>
          </p:cNvPr>
          <p:cNvPicPr>
            <a:picLocks noChangeAspect="1"/>
          </p:cNvPicPr>
          <p:nvPr/>
        </p:nvPicPr>
        <p:blipFill>
          <a:blip r:embed="rId14"/>
          <a:stretch>
            <a:fillRect/>
          </a:stretch>
        </p:blipFill>
        <p:spPr>
          <a:xfrm>
            <a:off x="9793867" y="-4617"/>
            <a:ext cx="2136467" cy="1909516"/>
          </a:xfrm>
          <a:prstGeom prst="rect">
            <a:avLst/>
          </a:prstGeom>
        </p:spPr>
      </p:pic>
    </p:spTree>
    <p:extLst>
      <p:ext uri="{BB962C8B-B14F-4D97-AF65-F5344CB8AC3E}">
        <p14:creationId xmlns:p14="http://schemas.microsoft.com/office/powerpoint/2010/main" val="227553531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4C087F3-BF2E-3D45-B27A-F3D339D9B8F2}"/>
              </a:ext>
            </a:extLst>
          </p:cNvPr>
          <p:cNvSpPr txBox="1"/>
          <p:nvPr/>
        </p:nvSpPr>
        <p:spPr>
          <a:xfrm>
            <a:off x="3340736" y="3169240"/>
            <a:ext cx="1648272" cy="369332"/>
          </a:xfrm>
          <a:prstGeom prst="rect">
            <a:avLst/>
          </a:prstGeom>
          <a:noFill/>
        </p:spPr>
        <p:txBody>
          <a:bodyPr wrap="none" rtlCol="0">
            <a:spAutoFit/>
          </a:bodyPr>
          <a:lstStyle/>
          <a:p>
            <a:r>
              <a:rPr lang="en-GB" i="1" dirty="0"/>
              <a:t>Lorraine Coghill</a:t>
            </a:r>
          </a:p>
        </p:txBody>
      </p:sp>
      <p:sp>
        <p:nvSpPr>
          <p:cNvPr id="23" name="TextBox 22">
            <a:extLst>
              <a:ext uri="{FF2B5EF4-FFF2-40B4-BE49-F238E27FC236}">
                <a16:creationId xmlns:a16="http://schemas.microsoft.com/office/drawing/2014/main" id="{7EB04B52-37A9-AA45-8C49-3C39A00BB2D0}"/>
              </a:ext>
            </a:extLst>
          </p:cNvPr>
          <p:cNvSpPr txBox="1"/>
          <p:nvPr/>
        </p:nvSpPr>
        <p:spPr>
          <a:xfrm>
            <a:off x="2289891" y="989622"/>
            <a:ext cx="444352" cy="369332"/>
          </a:xfrm>
          <a:prstGeom prst="rect">
            <a:avLst/>
          </a:prstGeom>
          <a:noFill/>
        </p:spPr>
        <p:txBody>
          <a:bodyPr wrap="none" rtlCol="0">
            <a:spAutoFit/>
          </a:bodyPr>
          <a:lstStyle/>
          <a:p>
            <a:r>
              <a:rPr lang="en-GB" b="1" dirty="0"/>
              <a:t>EU</a:t>
            </a:r>
          </a:p>
        </p:txBody>
      </p:sp>
      <p:sp>
        <p:nvSpPr>
          <p:cNvPr id="24" name="TextBox 23">
            <a:extLst>
              <a:ext uri="{FF2B5EF4-FFF2-40B4-BE49-F238E27FC236}">
                <a16:creationId xmlns:a16="http://schemas.microsoft.com/office/drawing/2014/main" id="{4EF1DD46-B539-5A46-B644-A97C5F573503}"/>
              </a:ext>
            </a:extLst>
          </p:cNvPr>
          <p:cNvSpPr txBox="1"/>
          <p:nvPr/>
        </p:nvSpPr>
        <p:spPr>
          <a:xfrm>
            <a:off x="537669" y="1606465"/>
            <a:ext cx="809837" cy="369332"/>
          </a:xfrm>
          <a:prstGeom prst="rect">
            <a:avLst/>
          </a:prstGeom>
          <a:noFill/>
        </p:spPr>
        <p:txBody>
          <a:bodyPr wrap="none" rtlCol="0">
            <a:spAutoFit/>
          </a:bodyPr>
          <a:lstStyle/>
          <a:p>
            <a:r>
              <a:rPr lang="en-GB" i="1" dirty="0"/>
              <a:t>Jeroen</a:t>
            </a:r>
          </a:p>
        </p:txBody>
      </p:sp>
      <p:pic>
        <p:nvPicPr>
          <p:cNvPr id="29" name="Picture 28">
            <a:extLst>
              <a:ext uri="{FF2B5EF4-FFF2-40B4-BE49-F238E27FC236}">
                <a16:creationId xmlns:a16="http://schemas.microsoft.com/office/drawing/2014/main" id="{94F41BCC-E33E-614E-8095-A085614DD5C6}"/>
              </a:ext>
            </a:extLst>
          </p:cNvPr>
          <p:cNvPicPr>
            <a:picLocks noChangeAspect="1"/>
          </p:cNvPicPr>
          <p:nvPr/>
        </p:nvPicPr>
        <p:blipFill rotWithShape="1">
          <a:blip r:embed="rId2"/>
          <a:srcRect r="59316"/>
          <a:stretch/>
        </p:blipFill>
        <p:spPr>
          <a:xfrm>
            <a:off x="1864603" y="168790"/>
            <a:ext cx="1332613" cy="879543"/>
          </a:xfrm>
          <a:prstGeom prst="rect">
            <a:avLst/>
          </a:prstGeom>
        </p:spPr>
      </p:pic>
      <p:pic>
        <p:nvPicPr>
          <p:cNvPr id="18" name="Picture 17">
            <a:extLst>
              <a:ext uri="{FF2B5EF4-FFF2-40B4-BE49-F238E27FC236}">
                <a16:creationId xmlns:a16="http://schemas.microsoft.com/office/drawing/2014/main" id="{7F81BAFC-800E-6946-A4E3-2351D689EF12}"/>
              </a:ext>
            </a:extLst>
          </p:cNvPr>
          <p:cNvPicPr>
            <a:picLocks noChangeAspect="1"/>
          </p:cNvPicPr>
          <p:nvPr/>
        </p:nvPicPr>
        <p:blipFill>
          <a:blip r:embed="rId3"/>
          <a:stretch>
            <a:fillRect/>
          </a:stretch>
        </p:blipFill>
        <p:spPr>
          <a:xfrm>
            <a:off x="3539502" y="-3699"/>
            <a:ext cx="1206584" cy="1594415"/>
          </a:xfrm>
          <a:prstGeom prst="rect">
            <a:avLst/>
          </a:prstGeom>
        </p:spPr>
      </p:pic>
      <p:pic>
        <p:nvPicPr>
          <p:cNvPr id="31" name="Picture 30">
            <a:extLst>
              <a:ext uri="{FF2B5EF4-FFF2-40B4-BE49-F238E27FC236}">
                <a16:creationId xmlns:a16="http://schemas.microsoft.com/office/drawing/2014/main" id="{3BDC4523-3BF1-8C46-A0EF-05D81A4A0240}"/>
              </a:ext>
            </a:extLst>
          </p:cNvPr>
          <p:cNvPicPr>
            <a:picLocks noChangeAspect="1"/>
          </p:cNvPicPr>
          <p:nvPr/>
        </p:nvPicPr>
        <p:blipFill>
          <a:blip r:embed="rId4"/>
          <a:stretch>
            <a:fillRect/>
          </a:stretch>
        </p:blipFill>
        <p:spPr>
          <a:xfrm>
            <a:off x="275801" y="39023"/>
            <a:ext cx="1417659" cy="1667834"/>
          </a:xfrm>
          <a:prstGeom prst="rect">
            <a:avLst/>
          </a:prstGeom>
        </p:spPr>
      </p:pic>
      <p:pic>
        <p:nvPicPr>
          <p:cNvPr id="41" name="Picture 40">
            <a:extLst>
              <a:ext uri="{FF2B5EF4-FFF2-40B4-BE49-F238E27FC236}">
                <a16:creationId xmlns:a16="http://schemas.microsoft.com/office/drawing/2014/main" id="{D5FAF4A2-97DC-7343-AC7C-BECFB5591F24}"/>
              </a:ext>
            </a:extLst>
          </p:cNvPr>
          <p:cNvPicPr>
            <a:picLocks noChangeAspect="1"/>
          </p:cNvPicPr>
          <p:nvPr/>
        </p:nvPicPr>
        <p:blipFill rotWithShape="1">
          <a:blip r:embed="rId5"/>
          <a:srcRect r="32413"/>
          <a:stretch/>
        </p:blipFill>
        <p:spPr>
          <a:xfrm>
            <a:off x="3583659" y="1799110"/>
            <a:ext cx="1162427" cy="1439911"/>
          </a:xfrm>
          <a:prstGeom prst="rect">
            <a:avLst/>
          </a:prstGeom>
        </p:spPr>
      </p:pic>
      <p:sp>
        <p:nvSpPr>
          <p:cNvPr id="42" name="TextBox 41">
            <a:extLst>
              <a:ext uri="{FF2B5EF4-FFF2-40B4-BE49-F238E27FC236}">
                <a16:creationId xmlns:a16="http://schemas.microsoft.com/office/drawing/2014/main" id="{15B8FE96-FE72-EC45-BE13-ACC02D37D91C}"/>
              </a:ext>
            </a:extLst>
          </p:cNvPr>
          <p:cNvSpPr txBox="1"/>
          <p:nvPr/>
        </p:nvSpPr>
        <p:spPr>
          <a:xfrm>
            <a:off x="3485979" y="1514472"/>
            <a:ext cx="1313629" cy="369332"/>
          </a:xfrm>
          <a:prstGeom prst="rect">
            <a:avLst/>
          </a:prstGeom>
          <a:noFill/>
        </p:spPr>
        <p:txBody>
          <a:bodyPr wrap="none" rtlCol="0">
            <a:spAutoFit/>
          </a:bodyPr>
          <a:lstStyle/>
          <a:p>
            <a:r>
              <a:rPr lang="en-GB" i="1" dirty="0"/>
              <a:t>Paula Street</a:t>
            </a:r>
          </a:p>
        </p:txBody>
      </p:sp>
      <p:sp>
        <p:nvSpPr>
          <p:cNvPr id="10" name="TextBox 9">
            <a:extLst>
              <a:ext uri="{FF2B5EF4-FFF2-40B4-BE49-F238E27FC236}">
                <a16:creationId xmlns:a16="http://schemas.microsoft.com/office/drawing/2014/main" id="{88B86B7B-59FC-7245-9933-9B0E835CFC5F}"/>
              </a:ext>
            </a:extLst>
          </p:cNvPr>
          <p:cNvSpPr txBox="1"/>
          <p:nvPr/>
        </p:nvSpPr>
        <p:spPr>
          <a:xfrm>
            <a:off x="4344329" y="4813842"/>
            <a:ext cx="1577868" cy="369332"/>
          </a:xfrm>
          <a:prstGeom prst="rect">
            <a:avLst/>
          </a:prstGeom>
          <a:noFill/>
        </p:spPr>
        <p:txBody>
          <a:bodyPr wrap="none" rtlCol="0">
            <a:spAutoFit/>
          </a:bodyPr>
          <a:lstStyle/>
          <a:p>
            <a:r>
              <a:rPr lang="en-GB" i="1" dirty="0" err="1"/>
              <a:t>Mhairi</a:t>
            </a:r>
            <a:r>
              <a:rPr lang="en-GB" i="1" dirty="0"/>
              <a:t> Stewart</a:t>
            </a:r>
          </a:p>
        </p:txBody>
      </p:sp>
      <p:pic>
        <p:nvPicPr>
          <p:cNvPr id="11" name="Picture 10">
            <a:extLst>
              <a:ext uri="{FF2B5EF4-FFF2-40B4-BE49-F238E27FC236}">
                <a16:creationId xmlns:a16="http://schemas.microsoft.com/office/drawing/2014/main" id="{60DAC991-FC1F-624E-9099-F9BD42A0D3B8}"/>
              </a:ext>
            </a:extLst>
          </p:cNvPr>
          <p:cNvPicPr>
            <a:picLocks noChangeAspect="1"/>
          </p:cNvPicPr>
          <p:nvPr/>
        </p:nvPicPr>
        <p:blipFill rotWithShape="1">
          <a:blip r:embed="rId6"/>
          <a:srcRect r="35676"/>
          <a:stretch/>
        </p:blipFill>
        <p:spPr>
          <a:xfrm>
            <a:off x="4875286" y="2282080"/>
            <a:ext cx="2402202" cy="894625"/>
          </a:xfrm>
          <a:prstGeom prst="rect">
            <a:avLst/>
          </a:prstGeom>
        </p:spPr>
      </p:pic>
      <p:pic>
        <p:nvPicPr>
          <p:cNvPr id="12" name="Picture 11">
            <a:extLst>
              <a:ext uri="{FF2B5EF4-FFF2-40B4-BE49-F238E27FC236}">
                <a16:creationId xmlns:a16="http://schemas.microsoft.com/office/drawing/2014/main" id="{56546393-1355-CF49-9B82-ED5398665950}"/>
              </a:ext>
            </a:extLst>
          </p:cNvPr>
          <p:cNvPicPr>
            <a:picLocks noChangeAspect="1"/>
          </p:cNvPicPr>
          <p:nvPr/>
        </p:nvPicPr>
        <p:blipFill>
          <a:blip r:embed="rId7"/>
          <a:stretch>
            <a:fillRect/>
          </a:stretch>
        </p:blipFill>
        <p:spPr>
          <a:xfrm>
            <a:off x="4155034" y="3522027"/>
            <a:ext cx="1973738" cy="1315825"/>
          </a:xfrm>
          <a:prstGeom prst="rect">
            <a:avLst/>
          </a:prstGeom>
        </p:spPr>
      </p:pic>
      <p:sp>
        <p:nvSpPr>
          <p:cNvPr id="13" name="TextBox 12">
            <a:extLst>
              <a:ext uri="{FF2B5EF4-FFF2-40B4-BE49-F238E27FC236}">
                <a16:creationId xmlns:a16="http://schemas.microsoft.com/office/drawing/2014/main" id="{31825D3E-056C-3348-AF83-5FA9B60682BB}"/>
              </a:ext>
            </a:extLst>
          </p:cNvPr>
          <p:cNvSpPr txBox="1"/>
          <p:nvPr/>
        </p:nvSpPr>
        <p:spPr>
          <a:xfrm>
            <a:off x="5211361" y="3026774"/>
            <a:ext cx="1867819" cy="369332"/>
          </a:xfrm>
          <a:prstGeom prst="rect">
            <a:avLst/>
          </a:prstGeom>
          <a:noFill/>
        </p:spPr>
        <p:txBody>
          <a:bodyPr wrap="none" rtlCol="0">
            <a:spAutoFit/>
          </a:bodyPr>
          <a:lstStyle/>
          <a:p>
            <a:r>
              <a:rPr lang="en-GB" b="1" dirty="0"/>
              <a:t>Cell Block Science</a:t>
            </a:r>
          </a:p>
        </p:txBody>
      </p:sp>
      <p:sp>
        <p:nvSpPr>
          <p:cNvPr id="14" name="TextBox 13">
            <a:extLst>
              <a:ext uri="{FF2B5EF4-FFF2-40B4-BE49-F238E27FC236}">
                <a16:creationId xmlns:a16="http://schemas.microsoft.com/office/drawing/2014/main" id="{1F1D0D59-0AC9-3643-BBA3-6B7BDC2CC908}"/>
              </a:ext>
            </a:extLst>
          </p:cNvPr>
          <p:cNvSpPr txBox="1"/>
          <p:nvPr/>
        </p:nvSpPr>
        <p:spPr>
          <a:xfrm>
            <a:off x="5786719" y="1638241"/>
            <a:ext cx="931473" cy="369332"/>
          </a:xfrm>
          <a:prstGeom prst="rect">
            <a:avLst/>
          </a:prstGeom>
          <a:noFill/>
        </p:spPr>
        <p:txBody>
          <a:bodyPr wrap="none" rtlCol="0">
            <a:spAutoFit/>
          </a:bodyPr>
          <a:lstStyle/>
          <a:p>
            <a:r>
              <a:rPr lang="en-GB" i="1" dirty="0"/>
              <a:t>Ivan Hill</a:t>
            </a:r>
          </a:p>
        </p:txBody>
      </p:sp>
      <p:pic>
        <p:nvPicPr>
          <p:cNvPr id="15" name="Picture 14">
            <a:extLst>
              <a:ext uri="{FF2B5EF4-FFF2-40B4-BE49-F238E27FC236}">
                <a16:creationId xmlns:a16="http://schemas.microsoft.com/office/drawing/2014/main" id="{F6E8B380-F03F-0143-BBC7-D7E0BE1219DB}"/>
              </a:ext>
            </a:extLst>
          </p:cNvPr>
          <p:cNvPicPr>
            <a:picLocks noChangeAspect="1"/>
          </p:cNvPicPr>
          <p:nvPr/>
        </p:nvPicPr>
        <p:blipFill>
          <a:blip r:embed="rId8"/>
          <a:stretch>
            <a:fillRect/>
          </a:stretch>
        </p:blipFill>
        <p:spPr>
          <a:xfrm>
            <a:off x="5542236" y="10732"/>
            <a:ext cx="1348896" cy="1680592"/>
          </a:xfrm>
          <a:prstGeom prst="rect">
            <a:avLst/>
          </a:prstGeom>
        </p:spPr>
      </p:pic>
      <p:sp>
        <p:nvSpPr>
          <p:cNvPr id="16" name="TextBox 15">
            <a:extLst>
              <a:ext uri="{FF2B5EF4-FFF2-40B4-BE49-F238E27FC236}">
                <a16:creationId xmlns:a16="http://schemas.microsoft.com/office/drawing/2014/main" id="{1A2BDE18-42D4-6A43-A703-F4D0EC7EE9BC}"/>
              </a:ext>
            </a:extLst>
          </p:cNvPr>
          <p:cNvSpPr txBox="1"/>
          <p:nvPr/>
        </p:nvSpPr>
        <p:spPr>
          <a:xfrm>
            <a:off x="7487680" y="-35808"/>
            <a:ext cx="1381147" cy="369332"/>
          </a:xfrm>
          <a:prstGeom prst="rect">
            <a:avLst/>
          </a:prstGeom>
          <a:noFill/>
        </p:spPr>
        <p:txBody>
          <a:bodyPr wrap="none" rtlCol="0">
            <a:spAutoFit/>
          </a:bodyPr>
          <a:lstStyle/>
          <a:p>
            <a:r>
              <a:rPr lang="en-GB" dirty="0"/>
              <a:t>Lynda Elliott </a:t>
            </a:r>
          </a:p>
        </p:txBody>
      </p:sp>
      <p:sp>
        <p:nvSpPr>
          <p:cNvPr id="17" name="TextBox 16">
            <a:extLst>
              <a:ext uri="{FF2B5EF4-FFF2-40B4-BE49-F238E27FC236}">
                <a16:creationId xmlns:a16="http://schemas.microsoft.com/office/drawing/2014/main" id="{A209282F-E0D8-2547-9D77-9C35EAFF8F86}"/>
              </a:ext>
            </a:extLst>
          </p:cNvPr>
          <p:cNvSpPr txBox="1"/>
          <p:nvPr/>
        </p:nvSpPr>
        <p:spPr>
          <a:xfrm>
            <a:off x="7448727" y="232127"/>
            <a:ext cx="1459054" cy="369332"/>
          </a:xfrm>
          <a:prstGeom prst="rect">
            <a:avLst/>
          </a:prstGeom>
          <a:noFill/>
        </p:spPr>
        <p:txBody>
          <a:bodyPr wrap="none" rtlCol="0">
            <a:spAutoFit/>
          </a:bodyPr>
          <a:lstStyle/>
          <a:p>
            <a:r>
              <a:rPr lang="en-GB" dirty="0">
                <a:solidFill>
                  <a:srgbClr val="FF0000"/>
                </a:solidFill>
              </a:rPr>
              <a:t>HMP Durham</a:t>
            </a:r>
          </a:p>
        </p:txBody>
      </p:sp>
      <p:pic>
        <p:nvPicPr>
          <p:cNvPr id="19" name="Picture 18">
            <a:extLst>
              <a:ext uri="{FF2B5EF4-FFF2-40B4-BE49-F238E27FC236}">
                <a16:creationId xmlns:a16="http://schemas.microsoft.com/office/drawing/2014/main" id="{C9402945-5C53-9E41-85F1-28DC55324076}"/>
              </a:ext>
            </a:extLst>
          </p:cNvPr>
          <p:cNvPicPr>
            <a:picLocks noChangeAspect="1"/>
          </p:cNvPicPr>
          <p:nvPr/>
        </p:nvPicPr>
        <p:blipFill>
          <a:blip r:embed="rId9"/>
          <a:stretch>
            <a:fillRect/>
          </a:stretch>
        </p:blipFill>
        <p:spPr>
          <a:xfrm>
            <a:off x="7271337" y="539375"/>
            <a:ext cx="1947319" cy="1947319"/>
          </a:xfrm>
          <a:prstGeom prst="rect">
            <a:avLst/>
          </a:prstGeom>
        </p:spPr>
      </p:pic>
      <p:sp>
        <p:nvSpPr>
          <p:cNvPr id="32" name="TextBox 31">
            <a:extLst>
              <a:ext uri="{FF2B5EF4-FFF2-40B4-BE49-F238E27FC236}">
                <a16:creationId xmlns:a16="http://schemas.microsoft.com/office/drawing/2014/main" id="{072C9CB5-8736-0F44-B9F4-AB63B31F914D}"/>
              </a:ext>
            </a:extLst>
          </p:cNvPr>
          <p:cNvSpPr txBox="1"/>
          <p:nvPr/>
        </p:nvSpPr>
        <p:spPr>
          <a:xfrm>
            <a:off x="7326926" y="4145330"/>
            <a:ext cx="2050690" cy="369332"/>
          </a:xfrm>
          <a:prstGeom prst="rect">
            <a:avLst/>
          </a:prstGeom>
          <a:noFill/>
        </p:spPr>
        <p:txBody>
          <a:bodyPr wrap="none" rtlCol="0">
            <a:spAutoFit/>
          </a:bodyPr>
          <a:lstStyle/>
          <a:p>
            <a:r>
              <a:rPr lang="en-GB" b="1" dirty="0"/>
              <a:t>Inside-Out Program</a:t>
            </a:r>
          </a:p>
        </p:txBody>
      </p:sp>
      <p:sp>
        <p:nvSpPr>
          <p:cNvPr id="33" name="TextBox 32">
            <a:extLst>
              <a:ext uri="{FF2B5EF4-FFF2-40B4-BE49-F238E27FC236}">
                <a16:creationId xmlns:a16="http://schemas.microsoft.com/office/drawing/2014/main" id="{D81E4D15-5E3B-2F4F-AD1A-704600D353E6}"/>
              </a:ext>
            </a:extLst>
          </p:cNvPr>
          <p:cNvSpPr txBox="1"/>
          <p:nvPr/>
        </p:nvSpPr>
        <p:spPr>
          <a:xfrm>
            <a:off x="9401297" y="4158804"/>
            <a:ext cx="1372492" cy="369332"/>
          </a:xfrm>
          <a:prstGeom prst="rect">
            <a:avLst/>
          </a:prstGeom>
          <a:noFill/>
        </p:spPr>
        <p:txBody>
          <a:bodyPr wrap="none" rtlCol="0">
            <a:spAutoFit/>
          </a:bodyPr>
          <a:lstStyle/>
          <a:p>
            <a:r>
              <a:rPr lang="en-GB" i="1" dirty="0"/>
              <a:t>Hannah King</a:t>
            </a:r>
          </a:p>
        </p:txBody>
      </p:sp>
      <p:pic>
        <p:nvPicPr>
          <p:cNvPr id="34" name="Picture 33">
            <a:extLst>
              <a:ext uri="{FF2B5EF4-FFF2-40B4-BE49-F238E27FC236}">
                <a16:creationId xmlns:a16="http://schemas.microsoft.com/office/drawing/2014/main" id="{A0C2DB4C-1F43-A243-8443-AC50CDCA31E4}"/>
              </a:ext>
            </a:extLst>
          </p:cNvPr>
          <p:cNvPicPr>
            <a:picLocks noChangeAspect="1"/>
          </p:cNvPicPr>
          <p:nvPr/>
        </p:nvPicPr>
        <p:blipFill rotWithShape="1">
          <a:blip r:embed="rId10"/>
          <a:srcRect r="90421"/>
          <a:stretch/>
        </p:blipFill>
        <p:spPr>
          <a:xfrm>
            <a:off x="7741045" y="2517426"/>
            <a:ext cx="1125256" cy="1689100"/>
          </a:xfrm>
          <a:prstGeom prst="rect">
            <a:avLst/>
          </a:prstGeom>
        </p:spPr>
      </p:pic>
      <p:pic>
        <p:nvPicPr>
          <p:cNvPr id="35" name="Picture 34">
            <a:extLst>
              <a:ext uri="{FF2B5EF4-FFF2-40B4-BE49-F238E27FC236}">
                <a16:creationId xmlns:a16="http://schemas.microsoft.com/office/drawing/2014/main" id="{FA6EEF66-2564-224C-88F0-87806460E63A}"/>
              </a:ext>
            </a:extLst>
          </p:cNvPr>
          <p:cNvPicPr>
            <a:picLocks noChangeAspect="1"/>
          </p:cNvPicPr>
          <p:nvPr/>
        </p:nvPicPr>
        <p:blipFill rotWithShape="1">
          <a:blip r:embed="rId11"/>
          <a:srcRect l="11513" t="23583" r="8087"/>
          <a:stretch/>
        </p:blipFill>
        <p:spPr>
          <a:xfrm>
            <a:off x="9355551" y="2483712"/>
            <a:ext cx="1557259" cy="1749230"/>
          </a:xfrm>
          <a:prstGeom prst="rect">
            <a:avLst/>
          </a:prstGeom>
        </p:spPr>
      </p:pic>
      <p:sp>
        <p:nvSpPr>
          <p:cNvPr id="36" name="TextBox 35">
            <a:extLst>
              <a:ext uri="{FF2B5EF4-FFF2-40B4-BE49-F238E27FC236}">
                <a16:creationId xmlns:a16="http://schemas.microsoft.com/office/drawing/2014/main" id="{417B8A27-1E49-F544-A4AC-BE3E1FB89435}"/>
              </a:ext>
            </a:extLst>
          </p:cNvPr>
          <p:cNvSpPr txBox="1"/>
          <p:nvPr/>
        </p:nvSpPr>
        <p:spPr>
          <a:xfrm>
            <a:off x="10915901" y="3890603"/>
            <a:ext cx="1358962" cy="369332"/>
          </a:xfrm>
          <a:prstGeom prst="rect">
            <a:avLst/>
          </a:prstGeom>
          <a:noFill/>
        </p:spPr>
        <p:txBody>
          <a:bodyPr wrap="none" rtlCol="0">
            <a:spAutoFit/>
          </a:bodyPr>
          <a:lstStyle/>
          <a:p>
            <a:r>
              <a:rPr lang="en-GB" i="1" dirty="0"/>
              <a:t>Kate O’Brien</a:t>
            </a:r>
          </a:p>
        </p:txBody>
      </p:sp>
      <p:sp>
        <p:nvSpPr>
          <p:cNvPr id="37" name="TextBox 36">
            <a:extLst>
              <a:ext uri="{FF2B5EF4-FFF2-40B4-BE49-F238E27FC236}">
                <a16:creationId xmlns:a16="http://schemas.microsoft.com/office/drawing/2014/main" id="{A7D591AE-8157-7747-995C-8C4C5CC8E822}"/>
              </a:ext>
            </a:extLst>
          </p:cNvPr>
          <p:cNvSpPr txBox="1"/>
          <p:nvPr/>
        </p:nvSpPr>
        <p:spPr>
          <a:xfrm>
            <a:off x="6201305" y="4580220"/>
            <a:ext cx="1242841" cy="369332"/>
          </a:xfrm>
          <a:prstGeom prst="rect">
            <a:avLst/>
          </a:prstGeom>
          <a:noFill/>
        </p:spPr>
        <p:txBody>
          <a:bodyPr wrap="none" rtlCol="0">
            <a:spAutoFit/>
          </a:bodyPr>
          <a:lstStyle/>
          <a:p>
            <a:r>
              <a:rPr lang="en-GB" dirty="0"/>
              <a:t>Lori </a:t>
            </a:r>
            <a:r>
              <a:rPr lang="en-GB" dirty="0" err="1"/>
              <a:t>Pompa</a:t>
            </a:r>
            <a:endParaRPr lang="en-GB" dirty="0"/>
          </a:p>
        </p:txBody>
      </p:sp>
      <p:pic>
        <p:nvPicPr>
          <p:cNvPr id="38" name="Picture 37">
            <a:extLst>
              <a:ext uri="{FF2B5EF4-FFF2-40B4-BE49-F238E27FC236}">
                <a16:creationId xmlns:a16="http://schemas.microsoft.com/office/drawing/2014/main" id="{73305CD2-B35D-7E42-821C-06D3EB37A1E6}"/>
              </a:ext>
            </a:extLst>
          </p:cNvPr>
          <p:cNvPicPr>
            <a:picLocks noChangeAspect="1"/>
          </p:cNvPicPr>
          <p:nvPr/>
        </p:nvPicPr>
        <p:blipFill>
          <a:blip r:embed="rId12"/>
          <a:stretch>
            <a:fillRect/>
          </a:stretch>
        </p:blipFill>
        <p:spPr>
          <a:xfrm>
            <a:off x="10915537" y="2602451"/>
            <a:ext cx="1352680" cy="1352680"/>
          </a:xfrm>
          <a:prstGeom prst="rect">
            <a:avLst/>
          </a:prstGeom>
        </p:spPr>
      </p:pic>
      <p:pic>
        <p:nvPicPr>
          <p:cNvPr id="39" name="Picture 38">
            <a:extLst>
              <a:ext uri="{FF2B5EF4-FFF2-40B4-BE49-F238E27FC236}">
                <a16:creationId xmlns:a16="http://schemas.microsoft.com/office/drawing/2014/main" id="{89609B61-7ECF-0B4E-84A3-574225849685}"/>
              </a:ext>
            </a:extLst>
          </p:cNvPr>
          <p:cNvPicPr>
            <a:picLocks noChangeAspect="1"/>
          </p:cNvPicPr>
          <p:nvPr/>
        </p:nvPicPr>
        <p:blipFill>
          <a:blip r:embed="rId13"/>
          <a:stretch>
            <a:fillRect/>
          </a:stretch>
        </p:blipFill>
        <p:spPr>
          <a:xfrm>
            <a:off x="6170473" y="3426838"/>
            <a:ext cx="1223936" cy="1223936"/>
          </a:xfrm>
          <a:prstGeom prst="rect">
            <a:avLst/>
          </a:prstGeom>
        </p:spPr>
      </p:pic>
      <p:sp>
        <p:nvSpPr>
          <p:cNvPr id="27" name="TextBox 26">
            <a:extLst>
              <a:ext uri="{FF2B5EF4-FFF2-40B4-BE49-F238E27FC236}">
                <a16:creationId xmlns:a16="http://schemas.microsoft.com/office/drawing/2014/main" id="{0F25165C-F05A-AA49-8334-532660FE28DA}"/>
              </a:ext>
            </a:extLst>
          </p:cNvPr>
          <p:cNvSpPr txBox="1"/>
          <p:nvPr/>
        </p:nvSpPr>
        <p:spPr>
          <a:xfrm>
            <a:off x="9673539" y="2064191"/>
            <a:ext cx="1868525" cy="369332"/>
          </a:xfrm>
          <a:prstGeom prst="rect">
            <a:avLst/>
          </a:prstGeom>
          <a:noFill/>
        </p:spPr>
        <p:txBody>
          <a:bodyPr wrap="none" rtlCol="0">
            <a:spAutoFit/>
          </a:bodyPr>
          <a:lstStyle/>
          <a:p>
            <a:r>
              <a:rPr lang="en-GB" dirty="0">
                <a:solidFill>
                  <a:schemeClr val="accent1"/>
                </a:solidFill>
              </a:rPr>
              <a:t>Closing Ceremony</a:t>
            </a:r>
          </a:p>
        </p:txBody>
      </p:sp>
      <p:pic>
        <p:nvPicPr>
          <p:cNvPr id="28" name="Picture 27">
            <a:extLst>
              <a:ext uri="{FF2B5EF4-FFF2-40B4-BE49-F238E27FC236}">
                <a16:creationId xmlns:a16="http://schemas.microsoft.com/office/drawing/2014/main" id="{F4C40D0B-FF0F-5743-B91D-D90DF5059900}"/>
              </a:ext>
            </a:extLst>
          </p:cNvPr>
          <p:cNvPicPr>
            <a:picLocks noChangeAspect="1"/>
          </p:cNvPicPr>
          <p:nvPr/>
        </p:nvPicPr>
        <p:blipFill>
          <a:blip r:embed="rId14"/>
          <a:stretch>
            <a:fillRect/>
          </a:stretch>
        </p:blipFill>
        <p:spPr>
          <a:xfrm>
            <a:off x="9793867" y="-4617"/>
            <a:ext cx="2136467" cy="1909516"/>
          </a:xfrm>
          <a:prstGeom prst="rect">
            <a:avLst/>
          </a:prstGeom>
        </p:spPr>
      </p:pic>
      <p:sp>
        <p:nvSpPr>
          <p:cNvPr id="30" name="TextBox 29">
            <a:extLst>
              <a:ext uri="{FF2B5EF4-FFF2-40B4-BE49-F238E27FC236}">
                <a16:creationId xmlns:a16="http://schemas.microsoft.com/office/drawing/2014/main" id="{84DAC07B-F91D-1048-8F42-E47ED2FAFA77}"/>
              </a:ext>
            </a:extLst>
          </p:cNvPr>
          <p:cNvSpPr txBox="1"/>
          <p:nvPr/>
        </p:nvSpPr>
        <p:spPr>
          <a:xfrm>
            <a:off x="8078486" y="6061282"/>
            <a:ext cx="1933543" cy="369332"/>
          </a:xfrm>
          <a:prstGeom prst="rect">
            <a:avLst/>
          </a:prstGeom>
          <a:noFill/>
        </p:spPr>
        <p:txBody>
          <a:bodyPr wrap="none" rtlCol="0">
            <a:spAutoFit/>
          </a:bodyPr>
          <a:lstStyle/>
          <a:p>
            <a:r>
              <a:rPr lang="en-GB" dirty="0">
                <a:solidFill>
                  <a:srgbClr val="FF0000"/>
                </a:solidFill>
              </a:rPr>
              <a:t>HMP Low Newton </a:t>
            </a:r>
          </a:p>
        </p:txBody>
      </p:sp>
      <p:sp>
        <p:nvSpPr>
          <p:cNvPr id="40" name="TextBox 39">
            <a:extLst>
              <a:ext uri="{FF2B5EF4-FFF2-40B4-BE49-F238E27FC236}">
                <a16:creationId xmlns:a16="http://schemas.microsoft.com/office/drawing/2014/main" id="{4FD7C01D-4D2D-844A-A340-0272FC047EFF}"/>
              </a:ext>
            </a:extLst>
          </p:cNvPr>
          <p:cNvSpPr txBox="1"/>
          <p:nvPr/>
        </p:nvSpPr>
        <p:spPr>
          <a:xfrm>
            <a:off x="5910952" y="6259312"/>
            <a:ext cx="1622624" cy="369332"/>
          </a:xfrm>
          <a:prstGeom prst="rect">
            <a:avLst/>
          </a:prstGeom>
          <a:noFill/>
        </p:spPr>
        <p:txBody>
          <a:bodyPr wrap="none" rtlCol="0">
            <a:spAutoFit/>
          </a:bodyPr>
          <a:lstStyle/>
          <a:p>
            <a:r>
              <a:rPr lang="en-GB" dirty="0">
                <a:solidFill>
                  <a:srgbClr val="FF0000"/>
                </a:solidFill>
              </a:rPr>
              <a:t>HMP Frankland</a:t>
            </a:r>
          </a:p>
        </p:txBody>
      </p:sp>
      <p:sp>
        <p:nvSpPr>
          <p:cNvPr id="43" name="TextBox 42">
            <a:extLst>
              <a:ext uri="{FF2B5EF4-FFF2-40B4-BE49-F238E27FC236}">
                <a16:creationId xmlns:a16="http://schemas.microsoft.com/office/drawing/2014/main" id="{7B2EEF8E-2B27-AE4D-B942-7DB2AB974E60}"/>
              </a:ext>
            </a:extLst>
          </p:cNvPr>
          <p:cNvSpPr txBox="1"/>
          <p:nvPr/>
        </p:nvSpPr>
        <p:spPr>
          <a:xfrm>
            <a:off x="10365375" y="4757541"/>
            <a:ext cx="1181734" cy="369332"/>
          </a:xfrm>
          <a:prstGeom prst="rect">
            <a:avLst/>
          </a:prstGeom>
          <a:noFill/>
        </p:spPr>
        <p:txBody>
          <a:bodyPr wrap="none" rtlCol="0">
            <a:spAutoFit/>
          </a:bodyPr>
          <a:lstStyle/>
          <a:p>
            <a:r>
              <a:rPr lang="en-GB" dirty="0">
                <a:solidFill>
                  <a:schemeClr val="accent1"/>
                </a:solidFill>
              </a:rPr>
              <a:t>Think Tank</a:t>
            </a:r>
          </a:p>
        </p:txBody>
      </p:sp>
      <p:sp>
        <p:nvSpPr>
          <p:cNvPr id="44" name="TextBox 43">
            <a:extLst>
              <a:ext uri="{FF2B5EF4-FFF2-40B4-BE49-F238E27FC236}">
                <a16:creationId xmlns:a16="http://schemas.microsoft.com/office/drawing/2014/main" id="{AB48EFD3-19C3-0240-9262-F3B89C10B9FA}"/>
              </a:ext>
            </a:extLst>
          </p:cNvPr>
          <p:cNvSpPr txBox="1"/>
          <p:nvPr/>
        </p:nvSpPr>
        <p:spPr>
          <a:xfrm>
            <a:off x="4108110" y="5773134"/>
            <a:ext cx="1868525" cy="369332"/>
          </a:xfrm>
          <a:prstGeom prst="rect">
            <a:avLst/>
          </a:prstGeom>
          <a:noFill/>
        </p:spPr>
        <p:txBody>
          <a:bodyPr wrap="none" rtlCol="0">
            <a:spAutoFit/>
          </a:bodyPr>
          <a:lstStyle/>
          <a:p>
            <a:r>
              <a:rPr lang="en-GB" dirty="0">
                <a:solidFill>
                  <a:schemeClr val="accent1"/>
                </a:solidFill>
              </a:rPr>
              <a:t>Closing Ceremony</a:t>
            </a:r>
          </a:p>
        </p:txBody>
      </p:sp>
      <p:sp>
        <p:nvSpPr>
          <p:cNvPr id="45" name="TextBox 44">
            <a:extLst>
              <a:ext uri="{FF2B5EF4-FFF2-40B4-BE49-F238E27FC236}">
                <a16:creationId xmlns:a16="http://schemas.microsoft.com/office/drawing/2014/main" id="{3892093D-BCC9-2047-B6CB-0917D3918709}"/>
              </a:ext>
            </a:extLst>
          </p:cNvPr>
          <p:cNvSpPr txBox="1"/>
          <p:nvPr/>
        </p:nvSpPr>
        <p:spPr>
          <a:xfrm>
            <a:off x="4771217" y="5572422"/>
            <a:ext cx="1181349" cy="369332"/>
          </a:xfrm>
          <a:prstGeom prst="rect">
            <a:avLst/>
          </a:prstGeom>
          <a:noFill/>
        </p:spPr>
        <p:txBody>
          <a:bodyPr wrap="none" rtlCol="0">
            <a:spAutoFit/>
          </a:bodyPr>
          <a:lstStyle/>
          <a:p>
            <a:r>
              <a:rPr lang="en-GB" dirty="0">
                <a:solidFill>
                  <a:schemeClr val="accent1"/>
                </a:solidFill>
              </a:rPr>
              <a:t>Think Tank</a:t>
            </a:r>
          </a:p>
        </p:txBody>
      </p:sp>
      <p:pic>
        <p:nvPicPr>
          <p:cNvPr id="46" name="Picture 45">
            <a:extLst>
              <a:ext uri="{FF2B5EF4-FFF2-40B4-BE49-F238E27FC236}">
                <a16:creationId xmlns:a16="http://schemas.microsoft.com/office/drawing/2014/main" id="{E7EFF270-1A4D-0C40-91B6-A484C51BECF4}"/>
              </a:ext>
            </a:extLst>
          </p:cNvPr>
          <p:cNvPicPr>
            <a:picLocks noChangeAspect="1"/>
          </p:cNvPicPr>
          <p:nvPr/>
        </p:nvPicPr>
        <p:blipFill>
          <a:blip r:embed="rId15"/>
          <a:stretch>
            <a:fillRect/>
          </a:stretch>
        </p:blipFill>
        <p:spPr>
          <a:xfrm>
            <a:off x="8114380" y="4846985"/>
            <a:ext cx="1938267" cy="1287969"/>
          </a:xfrm>
          <a:prstGeom prst="rect">
            <a:avLst/>
          </a:prstGeom>
        </p:spPr>
      </p:pic>
      <p:pic>
        <p:nvPicPr>
          <p:cNvPr id="47" name="Picture 46">
            <a:extLst>
              <a:ext uri="{FF2B5EF4-FFF2-40B4-BE49-F238E27FC236}">
                <a16:creationId xmlns:a16="http://schemas.microsoft.com/office/drawing/2014/main" id="{EEEAE142-DD1B-3840-B428-BA545E1FA66A}"/>
              </a:ext>
            </a:extLst>
          </p:cNvPr>
          <p:cNvPicPr>
            <a:picLocks noChangeAspect="1"/>
          </p:cNvPicPr>
          <p:nvPr/>
        </p:nvPicPr>
        <p:blipFill>
          <a:blip r:embed="rId16"/>
          <a:stretch>
            <a:fillRect/>
          </a:stretch>
        </p:blipFill>
        <p:spPr>
          <a:xfrm>
            <a:off x="5885331" y="5271697"/>
            <a:ext cx="1593185" cy="1058664"/>
          </a:xfrm>
          <a:prstGeom prst="rect">
            <a:avLst/>
          </a:prstGeom>
        </p:spPr>
      </p:pic>
    </p:spTree>
    <p:extLst>
      <p:ext uri="{BB962C8B-B14F-4D97-AF65-F5344CB8AC3E}">
        <p14:creationId xmlns:p14="http://schemas.microsoft.com/office/powerpoint/2010/main" val="180895976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4C087F3-BF2E-3D45-B27A-F3D339D9B8F2}"/>
              </a:ext>
            </a:extLst>
          </p:cNvPr>
          <p:cNvSpPr txBox="1"/>
          <p:nvPr/>
        </p:nvSpPr>
        <p:spPr>
          <a:xfrm>
            <a:off x="3340736" y="3169240"/>
            <a:ext cx="1648272" cy="369332"/>
          </a:xfrm>
          <a:prstGeom prst="rect">
            <a:avLst/>
          </a:prstGeom>
          <a:noFill/>
        </p:spPr>
        <p:txBody>
          <a:bodyPr wrap="none" rtlCol="0">
            <a:spAutoFit/>
          </a:bodyPr>
          <a:lstStyle/>
          <a:p>
            <a:r>
              <a:rPr lang="en-GB" i="1" dirty="0"/>
              <a:t>Lorraine Coghill</a:t>
            </a:r>
          </a:p>
        </p:txBody>
      </p:sp>
      <p:sp>
        <p:nvSpPr>
          <p:cNvPr id="23" name="TextBox 22">
            <a:extLst>
              <a:ext uri="{FF2B5EF4-FFF2-40B4-BE49-F238E27FC236}">
                <a16:creationId xmlns:a16="http://schemas.microsoft.com/office/drawing/2014/main" id="{7EB04B52-37A9-AA45-8C49-3C39A00BB2D0}"/>
              </a:ext>
            </a:extLst>
          </p:cNvPr>
          <p:cNvSpPr txBox="1"/>
          <p:nvPr/>
        </p:nvSpPr>
        <p:spPr>
          <a:xfrm>
            <a:off x="2289891" y="989622"/>
            <a:ext cx="444352" cy="369332"/>
          </a:xfrm>
          <a:prstGeom prst="rect">
            <a:avLst/>
          </a:prstGeom>
          <a:noFill/>
        </p:spPr>
        <p:txBody>
          <a:bodyPr wrap="none" rtlCol="0">
            <a:spAutoFit/>
          </a:bodyPr>
          <a:lstStyle/>
          <a:p>
            <a:r>
              <a:rPr lang="en-GB" b="1" dirty="0"/>
              <a:t>EU</a:t>
            </a:r>
          </a:p>
        </p:txBody>
      </p:sp>
      <p:sp>
        <p:nvSpPr>
          <p:cNvPr id="24" name="TextBox 23">
            <a:extLst>
              <a:ext uri="{FF2B5EF4-FFF2-40B4-BE49-F238E27FC236}">
                <a16:creationId xmlns:a16="http://schemas.microsoft.com/office/drawing/2014/main" id="{4EF1DD46-B539-5A46-B644-A97C5F573503}"/>
              </a:ext>
            </a:extLst>
          </p:cNvPr>
          <p:cNvSpPr txBox="1"/>
          <p:nvPr/>
        </p:nvSpPr>
        <p:spPr>
          <a:xfrm>
            <a:off x="537669" y="1606465"/>
            <a:ext cx="809837" cy="369332"/>
          </a:xfrm>
          <a:prstGeom prst="rect">
            <a:avLst/>
          </a:prstGeom>
          <a:noFill/>
        </p:spPr>
        <p:txBody>
          <a:bodyPr wrap="none" rtlCol="0">
            <a:spAutoFit/>
          </a:bodyPr>
          <a:lstStyle/>
          <a:p>
            <a:r>
              <a:rPr lang="en-GB" i="1" dirty="0"/>
              <a:t>Jeroen</a:t>
            </a:r>
          </a:p>
        </p:txBody>
      </p:sp>
      <p:pic>
        <p:nvPicPr>
          <p:cNvPr id="29" name="Picture 28">
            <a:extLst>
              <a:ext uri="{FF2B5EF4-FFF2-40B4-BE49-F238E27FC236}">
                <a16:creationId xmlns:a16="http://schemas.microsoft.com/office/drawing/2014/main" id="{94F41BCC-E33E-614E-8095-A085614DD5C6}"/>
              </a:ext>
            </a:extLst>
          </p:cNvPr>
          <p:cNvPicPr>
            <a:picLocks noChangeAspect="1"/>
          </p:cNvPicPr>
          <p:nvPr/>
        </p:nvPicPr>
        <p:blipFill rotWithShape="1">
          <a:blip r:embed="rId2"/>
          <a:srcRect r="59316"/>
          <a:stretch/>
        </p:blipFill>
        <p:spPr>
          <a:xfrm>
            <a:off x="1864603" y="168790"/>
            <a:ext cx="1332613" cy="879543"/>
          </a:xfrm>
          <a:prstGeom prst="rect">
            <a:avLst/>
          </a:prstGeom>
        </p:spPr>
      </p:pic>
      <p:pic>
        <p:nvPicPr>
          <p:cNvPr id="18" name="Picture 17">
            <a:extLst>
              <a:ext uri="{FF2B5EF4-FFF2-40B4-BE49-F238E27FC236}">
                <a16:creationId xmlns:a16="http://schemas.microsoft.com/office/drawing/2014/main" id="{7F81BAFC-800E-6946-A4E3-2351D689EF12}"/>
              </a:ext>
            </a:extLst>
          </p:cNvPr>
          <p:cNvPicPr>
            <a:picLocks noChangeAspect="1"/>
          </p:cNvPicPr>
          <p:nvPr/>
        </p:nvPicPr>
        <p:blipFill>
          <a:blip r:embed="rId3"/>
          <a:stretch>
            <a:fillRect/>
          </a:stretch>
        </p:blipFill>
        <p:spPr>
          <a:xfrm>
            <a:off x="3539502" y="-3699"/>
            <a:ext cx="1206584" cy="1594415"/>
          </a:xfrm>
          <a:prstGeom prst="rect">
            <a:avLst/>
          </a:prstGeom>
        </p:spPr>
      </p:pic>
      <p:pic>
        <p:nvPicPr>
          <p:cNvPr id="31" name="Picture 30">
            <a:extLst>
              <a:ext uri="{FF2B5EF4-FFF2-40B4-BE49-F238E27FC236}">
                <a16:creationId xmlns:a16="http://schemas.microsoft.com/office/drawing/2014/main" id="{3BDC4523-3BF1-8C46-A0EF-05D81A4A0240}"/>
              </a:ext>
            </a:extLst>
          </p:cNvPr>
          <p:cNvPicPr>
            <a:picLocks noChangeAspect="1"/>
          </p:cNvPicPr>
          <p:nvPr/>
        </p:nvPicPr>
        <p:blipFill>
          <a:blip r:embed="rId4"/>
          <a:stretch>
            <a:fillRect/>
          </a:stretch>
        </p:blipFill>
        <p:spPr>
          <a:xfrm>
            <a:off x="275801" y="39023"/>
            <a:ext cx="1417659" cy="1667834"/>
          </a:xfrm>
          <a:prstGeom prst="rect">
            <a:avLst/>
          </a:prstGeom>
        </p:spPr>
      </p:pic>
      <p:pic>
        <p:nvPicPr>
          <p:cNvPr id="41" name="Picture 40">
            <a:extLst>
              <a:ext uri="{FF2B5EF4-FFF2-40B4-BE49-F238E27FC236}">
                <a16:creationId xmlns:a16="http://schemas.microsoft.com/office/drawing/2014/main" id="{D5FAF4A2-97DC-7343-AC7C-BECFB5591F24}"/>
              </a:ext>
            </a:extLst>
          </p:cNvPr>
          <p:cNvPicPr>
            <a:picLocks noChangeAspect="1"/>
          </p:cNvPicPr>
          <p:nvPr/>
        </p:nvPicPr>
        <p:blipFill rotWithShape="1">
          <a:blip r:embed="rId5"/>
          <a:srcRect r="32413"/>
          <a:stretch/>
        </p:blipFill>
        <p:spPr>
          <a:xfrm>
            <a:off x="3583659" y="1799110"/>
            <a:ext cx="1162427" cy="1439911"/>
          </a:xfrm>
          <a:prstGeom prst="rect">
            <a:avLst/>
          </a:prstGeom>
        </p:spPr>
      </p:pic>
      <p:sp>
        <p:nvSpPr>
          <p:cNvPr id="42" name="TextBox 41">
            <a:extLst>
              <a:ext uri="{FF2B5EF4-FFF2-40B4-BE49-F238E27FC236}">
                <a16:creationId xmlns:a16="http://schemas.microsoft.com/office/drawing/2014/main" id="{15B8FE96-FE72-EC45-BE13-ACC02D37D91C}"/>
              </a:ext>
            </a:extLst>
          </p:cNvPr>
          <p:cNvSpPr txBox="1"/>
          <p:nvPr/>
        </p:nvSpPr>
        <p:spPr>
          <a:xfrm>
            <a:off x="3485979" y="1514472"/>
            <a:ext cx="1313629" cy="369332"/>
          </a:xfrm>
          <a:prstGeom prst="rect">
            <a:avLst/>
          </a:prstGeom>
          <a:noFill/>
        </p:spPr>
        <p:txBody>
          <a:bodyPr wrap="none" rtlCol="0">
            <a:spAutoFit/>
          </a:bodyPr>
          <a:lstStyle/>
          <a:p>
            <a:r>
              <a:rPr lang="en-GB" i="1" dirty="0"/>
              <a:t>Paula Street</a:t>
            </a:r>
          </a:p>
        </p:txBody>
      </p:sp>
      <p:sp>
        <p:nvSpPr>
          <p:cNvPr id="10" name="TextBox 9">
            <a:extLst>
              <a:ext uri="{FF2B5EF4-FFF2-40B4-BE49-F238E27FC236}">
                <a16:creationId xmlns:a16="http://schemas.microsoft.com/office/drawing/2014/main" id="{88B86B7B-59FC-7245-9933-9B0E835CFC5F}"/>
              </a:ext>
            </a:extLst>
          </p:cNvPr>
          <p:cNvSpPr txBox="1"/>
          <p:nvPr/>
        </p:nvSpPr>
        <p:spPr>
          <a:xfrm>
            <a:off x="4344329" y="4813842"/>
            <a:ext cx="1577868" cy="369332"/>
          </a:xfrm>
          <a:prstGeom prst="rect">
            <a:avLst/>
          </a:prstGeom>
          <a:noFill/>
        </p:spPr>
        <p:txBody>
          <a:bodyPr wrap="none" rtlCol="0">
            <a:spAutoFit/>
          </a:bodyPr>
          <a:lstStyle/>
          <a:p>
            <a:r>
              <a:rPr lang="en-GB" i="1" dirty="0" err="1"/>
              <a:t>Mhairi</a:t>
            </a:r>
            <a:r>
              <a:rPr lang="en-GB" i="1" dirty="0"/>
              <a:t> Stewart</a:t>
            </a:r>
          </a:p>
        </p:txBody>
      </p:sp>
      <p:pic>
        <p:nvPicPr>
          <p:cNvPr id="11" name="Picture 10">
            <a:extLst>
              <a:ext uri="{FF2B5EF4-FFF2-40B4-BE49-F238E27FC236}">
                <a16:creationId xmlns:a16="http://schemas.microsoft.com/office/drawing/2014/main" id="{60DAC991-FC1F-624E-9099-F9BD42A0D3B8}"/>
              </a:ext>
            </a:extLst>
          </p:cNvPr>
          <p:cNvPicPr>
            <a:picLocks noChangeAspect="1"/>
          </p:cNvPicPr>
          <p:nvPr/>
        </p:nvPicPr>
        <p:blipFill rotWithShape="1">
          <a:blip r:embed="rId6"/>
          <a:srcRect r="35676"/>
          <a:stretch/>
        </p:blipFill>
        <p:spPr>
          <a:xfrm>
            <a:off x="4875286" y="2282080"/>
            <a:ext cx="2402202" cy="894625"/>
          </a:xfrm>
          <a:prstGeom prst="rect">
            <a:avLst/>
          </a:prstGeom>
        </p:spPr>
      </p:pic>
      <p:pic>
        <p:nvPicPr>
          <p:cNvPr id="12" name="Picture 11">
            <a:extLst>
              <a:ext uri="{FF2B5EF4-FFF2-40B4-BE49-F238E27FC236}">
                <a16:creationId xmlns:a16="http://schemas.microsoft.com/office/drawing/2014/main" id="{56546393-1355-CF49-9B82-ED5398665950}"/>
              </a:ext>
            </a:extLst>
          </p:cNvPr>
          <p:cNvPicPr>
            <a:picLocks noChangeAspect="1"/>
          </p:cNvPicPr>
          <p:nvPr/>
        </p:nvPicPr>
        <p:blipFill>
          <a:blip r:embed="rId7"/>
          <a:stretch>
            <a:fillRect/>
          </a:stretch>
        </p:blipFill>
        <p:spPr>
          <a:xfrm>
            <a:off x="4155034" y="3522027"/>
            <a:ext cx="1973738" cy="1315825"/>
          </a:xfrm>
          <a:prstGeom prst="rect">
            <a:avLst/>
          </a:prstGeom>
        </p:spPr>
      </p:pic>
      <p:sp>
        <p:nvSpPr>
          <p:cNvPr id="13" name="TextBox 12">
            <a:extLst>
              <a:ext uri="{FF2B5EF4-FFF2-40B4-BE49-F238E27FC236}">
                <a16:creationId xmlns:a16="http://schemas.microsoft.com/office/drawing/2014/main" id="{31825D3E-056C-3348-AF83-5FA9B60682BB}"/>
              </a:ext>
            </a:extLst>
          </p:cNvPr>
          <p:cNvSpPr txBox="1"/>
          <p:nvPr/>
        </p:nvSpPr>
        <p:spPr>
          <a:xfrm>
            <a:off x="5211361" y="3026774"/>
            <a:ext cx="1867819" cy="369332"/>
          </a:xfrm>
          <a:prstGeom prst="rect">
            <a:avLst/>
          </a:prstGeom>
          <a:noFill/>
        </p:spPr>
        <p:txBody>
          <a:bodyPr wrap="none" rtlCol="0">
            <a:spAutoFit/>
          </a:bodyPr>
          <a:lstStyle/>
          <a:p>
            <a:r>
              <a:rPr lang="en-GB" b="1" dirty="0"/>
              <a:t>Cell Block Science</a:t>
            </a:r>
          </a:p>
        </p:txBody>
      </p:sp>
      <p:sp>
        <p:nvSpPr>
          <p:cNvPr id="14" name="TextBox 13">
            <a:extLst>
              <a:ext uri="{FF2B5EF4-FFF2-40B4-BE49-F238E27FC236}">
                <a16:creationId xmlns:a16="http://schemas.microsoft.com/office/drawing/2014/main" id="{1F1D0D59-0AC9-3643-BBA3-6B7BDC2CC908}"/>
              </a:ext>
            </a:extLst>
          </p:cNvPr>
          <p:cNvSpPr txBox="1"/>
          <p:nvPr/>
        </p:nvSpPr>
        <p:spPr>
          <a:xfrm>
            <a:off x="5786719" y="1638241"/>
            <a:ext cx="931473" cy="369332"/>
          </a:xfrm>
          <a:prstGeom prst="rect">
            <a:avLst/>
          </a:prstGeom>
          <a:noFill/>
        </p:spPr>
        <p:txBody>
          <a:bodyPr wrap="none" rtlCol="0">
            <a:spAutoFit/>
          </a:bodyPr>
          <a:lstStyle/>
          <a:p>
            <a:r>
              <a:rPr lang="en-GB" i="1" dirty="0"/>
              <a:t>Ivan Hill</a:t>
            </a:r>
          </a:p>
        </p:txBody>
      </p:sp>
      <p:pic>
        <p:nvPicPr>
          <p:cNvPr id="15" name="Picture 14">
            <a:extLst>
              <a:ext uri="{FF2B5EF4-FFF2-40B4-BE49-F238E27FC236}">
                <a16:creationId xmlns:a16="http://schemas.microsoft.com/office/drawing/2014/main" id="{F6E8B380-F03F-0143-BBC7-D7E0BE1219DB}"/>
              </a:ext>
            </a:extLst>
          </p:cNvPr>
          <p:cNvPicPr>
            <a:picLocks noChangeAspect="1"/>
          </p:cNvPicPr>
          <p:nvPr/>
        </p:nvPicPr>
        <p:blipFill>
          <a:blip r:embed="rId8"/>
          <a:stretch>
            <a:fillRect/>
          </a:stretch>
        </p:blipFill>
        <p:spPr>
          <a:xfrm>
            <a:off x="5542236" y="10732"/>
            <a:ext cx="1348896" cy="1680592"/>
          </a:xfrm>
          <a:prstGeom prst="rect">
            <a:avLst/>
          </a:prstGeom>
        </p:spPr>
      </p:pic>
      <p:sp>
        <p:nvSpPr>
          <p:cNvPr id="16" name="TextBox 15">
            <a:extLst>
              <a:ext uri="{FF2B5EF4-FFF2-40B4-BE49-F238E27FC236}">
                <a16:creationId xmlns:a16="http://schemas.microsoft.com/office/drawing/2014/main" id="{1A2BDE18-42D4-6A43-A703-F4D0EC7EE9BC}"/>
              </a:ext>
            </a:extLst>
          </p:cNvPr>
          <p:cNvSpPr txBox="1"/>
          <p:nvPr/>
        </p:nvSpPr>
        <p:spPr>
          <a:xfrm>
            <a:off x="7487680" y="-35808"/>
            <a:ext cx="1381147" cy="369332"/>
          </a:xfrm>
          <a:prstGeom prst="rect">
            <a:avLst/>
          </a:prstGeom>
          <a:noFill/>
        </p:spPr>
        <p:txBody>
          <a:bodyPr wrap="none" rtlCol="0">
            <a:spAutoFit/>
          </a:bodyPr>
          <a:lstStyle/>
          <a:p>
            <a:r>
              <a:rPr lang="en-GB" dirty="0"/>
              <a:t>Lynda Elliott </a:t>
            </a:r>
          </a:p>
        </p:txBody>
      </p:sp>
      <p:sp>
        <p:nvSpPr>
          <p:cNvPr id="17" name="TextBox 16">
            <a:extLst>
              <a:ext uri="{FF2B5EF4-FFF2-40B4-BE49-F238E27FC236}">
                <a16:creationId xmlns:a16="http://schemas.microsoft.com/office/drawing/2014/main" id="{A209282F-E0D8-2547-9D77-9C35EAFF8F86}"/>
              </a:ext>
            </a:extLst>
          </p:cNvPr>
          <p:cNvSpPr txBox="1"/>
          <p:nvPr/>
        </p:nvSpPr>
        <p:spPr>
          <a:xfrm>
            <a:off x="7448727" y="232127"/>
            <a:ext cx="1459054" cy="369332"/>
          </a:xfrm>
          <a:prstGeom prst="rect">
            <a:avLst/>
          </a:prstGeom>
          <a:noFill/>
        </p:spPr>
        <p:txBody>
          <a:bodyPr wrap="none" rtlCol="0">
            <a:spAutoFit/>
          </a:bodyPr>
          <a:lstStyle/>
          <a:p>
            <a:r>
              <a:rPr lang="en-GB" dirty="0">
                <a:solidFill>
                  <a:srgbClr val="FF0000"/>
                </a:solidFill>
              </a:rPr>
              <a:t>HMP Durham</a:t>
            </a:r>
          </a:p>
        </p:txBody>
      </p:sp>
      <p:pic>
        <p:nvPicPr>
          <p:cNvPr id="19" name="Picture 18">
            <a:extLst>
              <a:ext uri="{FF2B5EF4-FFF2-40B4-BE49-F238E27FC236}">
                <a16:creationId xmlns:a16="http://schemas.microsoft.com/office/drawing/2014/main" id="{C9402945-5C53-9E41-85F1-28DC55324076}"/>
              </a:ext>
            </a:extLst>
          </p:cNvPr>
          <p:cNvPicPr>
            <a:picLocks noChangeAspect="1"/>
          </p:cNvPicPr>
          <p:nvPr/>
        </p:nvPicPr>
        <p:blipFill>
          <a:blip r:embed="rId9"/>
          <a:stretch>
            <a:fillRect/>
          </a:stretch>
        </p:blipFill>
        <p:spPr>
          <a:xfrm>
            <a:off x="7271337" y="539375"/>
            <a:ext cx="1947319" cy="1947319"/>
          </a:xfrm>
          <a:prstGeom prst="rect">
            <a:avLst/>
          </a:prstGeom>
        </p:spPr>
      </p:pic>
      <p:sp>
        <p:nvSpPr>
          <p:cNvPr id="32" name="TextBox 31">
            <a:extLst>
              <a:ext uri="{FF2B5EF4-FFF2-40B4-BE49-F238E27FC236}">
                <a16:creationId xmlns:a16="http://schemas.microsoft.com/office/drawing/2014/main" id="{072C9CB5-8736-0F44-B9F4-AB63B31F914D}"/>
              </a:ext>
            </a:extLst>
          </p:cNvPr>
          <p:cNvSpPr txBox="1"/>
          <p:nvPr/>
        </p:nvSpPr>
        <p:spPr>
          <a:xfrm>
            <a:off x="7326926" y="4145330"/>
            <a:ext cx="2050690" cy="369332"/>
          </a:xfrm>
          <a:prstGeom prst="rect">
            <a:avLst/>
          </a:prstGeom>
          <a:noFill/>
        </p:spPr>
        <p:txBody>
          <a:bodyPr wrap="none" rtlCol="0">
            <a:spAutoFit/>
          </a:bodyPr>
          <a:lstStyle/>
          <a:p>
            <a:r>
              <a:rPr lang="en-GB" b="1" dirty="0"/>
              <a:t>Inside-Out Program</a:t>
            </a:r>
          </a:p>
        </p:txBody>
      </p:sp>
      <p:sp>
        <p:nvSpPr>
          <p:cNvPr id="33" name="TextBox 32">
            <a:extLst>
              <a:ext uri="{FF2B5EF4-FFF2-40B4-BE49-F238E27FC236}">
                <a16:creationId xmlns:a16="http://schemas.microsoft.com/office/drawing/2014/main" id="{D81E4D15-5E3B-2F4F-AD1A-704600D353E6}"/>
              </a:ext>
            </a:extLst>
          </p:cNvPr>
          <p:cNvSpPr txBox="1"/>
          <p:nvPr/>
        </p:nvSpPr>
        <p:spPr>
          <a:xfrm>
            <a:off x="9401297" y="4158804"/>
            <a:ext cx="1372492" cy="369332"/>
          </a:xfrm>
          <a:prstGeom prst="rect">
            <a:avLst/>
          </a:prstGeom>
          <a:noFill/>
        </p:spPr>
        <p:txBody>
          <a:bodyPr wrap="none" rtlCol="0">
            <a:spAutoFit/>
          </a:bodyPr>
          <a:lstStyle/>
          <a:p>
            <a:r>
              <a:rPr lang="en-GB" i="1" dirty="0"/>
              <a:t>Hannah King</a:t>
            </a:r>
          </a:p>
        </p:txBody>
      </p:sp>
      <p:pic>
        <p:nvPicPr>
          <p:cNvPr id="34" name="Picture 33">
            <a:extLst>
              <a:ext uri="{FF2B5EF4-FFF2-40B4-BE49-F238E27FC236}">
                <a16:creationId xmlns:a16="http://schemas.microsoft.com/office/drawing/2014/main" id="{A0C2DB4C-1F43-A243-8443-AC50CDCA31E4}"/>
              </a:ext>
            </a:extLst>
          </p:cNvPr>
          <p:cNvPicPr>
            <a:picLocks noChangeAspect="1"/>
          </p:cNvPicPr>
          <p:nvPr/>
        </p:nvPicPr>
        <p:blipFill rotWithShape="1">
          <a:blip r:embed="rId10"/>
          <a:srcRect r="90421"/>
          <a:stretch/>
        </p:blipFill>
        <p:spPr>
          <a:xfrm>
            <a:off x="7741045" y="2517426"/>
            <a:ext cx="1125256" cy="1689100"/>
          </a:xfrm>
          <a:prstGeom prst="rect">
            <a:avLst/>
          </a:prstGeom>
        </p:spPr>
      </p:pic>
      <p:pic>
        <p:nvPicPr>
          <p:cNvPr id="35" name="Picture 34">
            <a:extLst>
              <a:ext uri="{FF2B5EF4-FFF2-40B4-BE49-F238E27FC236}">
                <a16:creationId xmlns:a16="http://schemas.microsoft.com/office/drawing/2014/main" id="{FA6EEF66-2564-224C-88F0-87806460E63A}"/>
              </a:ext>
            </a:extLst>
          </p:cNvPr>
          <p:cNvPicPr>
            <a:picLocks noChangeAspect="1"/>
          </p:cNvPicPr>
          <p:nvPr/>
        </p:nvPicPr>
        <p:blipFill rotWithShape="1">
          <a:blip r:embed="rId11"/>
          <a:srcRect l="11513" t="23583" r="8087"/>
          <a:stretch/>
        </p:blipFill>
        <p:spPr>
          <a:xfrm>
            <a:off x="9355551" y="2483712"/>
            <a:ext cx="1557259" cy="1749230"/>
          </a:xfrm>
          <a:prstGeom prst="rect">
            <a:avLst/>
          </a:prstGeom>
        </p:spPr>
      </p:pic>
      <p:sp>
        <p:nvSpPr>
          <p:cNvPr id="36" name="TextBox 35">
            <a:extLst>
              <a:ext uri="{FF2B5EF4-FFF2-40B4-BE49-F238E27FC236}">
                <a16:creationId xmlns:a16="http://schemas.microsoft.com/office/drawing/2014/main" id="{417B8A27-1E49-F544-A4AC-BE3E1FB89435}"/>
              </a:ext>
            </a:extLst>
          </p:cNvPr>
          <p:cNvSpPr txBox="1"/>
          <p:nvPr/>
        </p:nvSpPr>
        <p:spPr>
          <a:xfrm>
            <a:off x="10915901" y="3890603"/>
            <a:ext cx="1358962" cy="369332"/>
          </a:xfrm>
          <a:prstGeom prst="rect">
            <a:avLst/>
          </a:prstGeom>
          <a:noFill/>
        </p:spPr>
        <p:txBody>
          <a:bodyPr wrap="none" rtlCol="0">
            <a:spAutoFit/>
          </a:bodyPr>
          <a:lstStyle/>
          <a:p>
            <a:r>
              <a:rPr lang="en-GB" i="1" dirty="0"/>
              <a:t>Kate O’Brien</a:t>
            </a:r>
          </a:p>
        </p:txBody>
      </p:sp>
      <p:sp>
        <p:nvSpPr>
          <p:cNvPr id="37" name="TextBox 36">
            <a:extLst>
              <a:ext uri="{FF2B5EF4-FFF2-40B4-BE49-F238E27FC236}">
                <a16:creationId xmlns:a16="http://schemas.microsoft.com/office/drawing/2014/main" id="{A7D591AE-8157-7747-995C-8C4C5CC8E822}"/>
              </a:ext>
            </a:extLst>
          </p:cNvPr>
          <p:cNvSpPr txBox="1"/>
          <p:nvPr/>
        </p:nvSpPr>
        <p:spPr>
          <a:xfrm>
            <a:off x="6201305" y="4580220"/>
            <a:ext cx="1242841" cy="369332"/>
          </a:xfrm>
          <a:prstGeom prst="rect">
            <a:avLst/>
          </a:prstGeom>
          <a:noFill/>
        </p:spPr>
        <p:txBody>
          <a:bodyPr wrap="none" rtlCol="0">
            <a:spAutoFit/>
          </a:bodyPr>
          <a:lstStyle/>
          <a:p>
            <a:r>
              <a:rPr lang="en-GB" dirty="0"/>
              <a:t>Lori </a:t>
            </a:r>
            <a:r>
              <a:rPr lang="en-GB" dirty="0" err="1"/>
              <a:t>Pompa</a:t>
            </a:r>
            <a:endParaRPr lang="en-GB" dirty="0"/>
          </a:p>
        </p:txBody>
      </p:sp>
      <p:pic>
        <p:nvPicPr>
          <p:cNvPr id="38" name="Picture 37">
            <a:extLst>
              <a:ext uri="{FF2B5EF4-FFF2-40B4-BE49-F238E27FC236}">
                <a16:creationId xmlns:a16="http://schemas.microsoft.com/office/drawing/2014/main" id="{73305CD2-B35D-7E42-821C-06D3EB37A1E6}"/>
              </a:ext>
            </a:extLst>
          </p:cNvPr>
          <p:cNvPicPr>
            <a:picLocks noChangeAspect="1"/>
          </p:cNvPicPr>
          <p:nvPr/>
        </p:nvPicPr>
        <p:blipFill>
          <a:blip r:embed="rId12"/>
          <a:stretch>
            <a:fillRect/>
          </a:stretch>
        </p:blipFill>
        <p:spPr>
          <a:xfrm>
            <a:off x="10915537" y="2602451"/>
            <a:ext cx="1352680" cy="1352680"/>
          </a:xfrm>
          <a:prstGeom prst="rect">
            <a:avLst/>
          </a:prstGeom>
        </p:spPr>
      </p:pic>
      <p:pic>
        <p:nvPicPr>
          <p:cNvPr id="39" name="Picture 38">
            <a:extLst>
              <a:ext uri="{FF2B5EF4-FFF2-40B4-BE49-F238E27FC236}">
                <a16:creationId xmlns:a16="http://schemas.microsoft.com/office/drawing/2014/main" id="{89609B61-7ECF-0B4E-84A3-574225849685}"/>
              </a:ext>
            </a:extLst>
          </p:cNvPr>
          <p:cNvPicPr>
            <a:picLocks noChangeAspect="1"/>
          </p:cNvPicPr>
          <p:nvPr/>
        </p:nvPicPr>
        <p:blipFill>
          <a:blip r:embed="rId13"/>
          <a:stretch>
            <a:fillRect/>
          </a:stretch>
        </p:blipFill>
        <p:spPr>
          <a:xfrm>
            <a:off x="6170473" y="3426838"/>
            <a:ext cx="1223936" cy="1223936"/>
          </a:xfrm>
          <a:prstGeom prst="rect">
            <a:avLst/>
          </a:prstGeom>
        </p:spPr>
      </p:pic>
      <p:sp>
        <p:nvSpPr>
          <p:cNvPr id="27" name="TextBox 26">
            <a:extLst>
              <a:ext uri="{FF2B5EF4-FFF2-40B4-BE49-F238E27FC236}">
                <a16:creationId xmlns:a16="http://schemas.microsoft.com/office/drawing/2014/main" id="{0F25165C-F05A-AA49-8334-532660FE28DA}"/>
              </a:ext>
            </a:extLst>
          </p:cNvPr>
          <p:cNvSpPr txBox="1"/>
          <p:nvPr/>
        </p:nvSpPr>
        <p:spPr>
          <a:xfrm>
            <a:off x="9673539" y="2064191"/>
            <a:ext cx="1868525" cy="369332"/>
          </a:xfrm>
          <a:prstGeom prst="rect">
            <a:avLst/>
          </a:prstGeom>
          <a:noFill/>
        </p:spPr>
        <p:txBody>
          <a:bodyPr wrap="none" rtlCol="0">
            <a:spAutoFit/>
          </a:bodyPr>
          <a:lstStyle/>
          <a:p>
            <a:r>
              <a:rPr lang="en-GB" dirty="0">
                <a:solidFill>
                  <a:schemeClr val="accent1"/>
                </a:solidFill>
              </a:rPr>
              <a:t>Closing Ceremony</a:t>
            </a:r>
          </a:p>
        </p:txBody>
      </p:sp>
      <p:pic>
        <p:nvPicPr>
          <p:cNvPr id="28" name="Picture 27">
            <a:extLst>
              <a:ext uri="{FF2B5EF4-FFF2-40B4-BE49-F238E27FC236}">
                <a16:creationId xmlns:a16="http://schemas.microsoft.com/office/drawing/2014/main" id="{F4C40D0B-FF0F-5743-B91D-D90DF5059900}"/>
              </a:ext>
            </a:extLst>
          </p:cNvPr>
          <p:cNvPicPr>
            <a:picLocks noChangeAspect="1"/>
          </p:cNvPicPr>
          <p:nvPr/>
        </p:nvPicPr>
        <p:blipFill>
          <a:blip r:embed="rId14"/>
          <a:stretch>
            <a:fillRect/>
          </a:stretch>
        </p:blipFill>
        <p:spPr>
          <a:xfrm>
            <a:off x="9793867" y="-4617"/>
            <a:ext cx="2136467" cy="1909516"/>
          </a:xfrm>
          <a:prstGeom prst="rect">
            <a:avLst/>
          </a:prstGeom>
        </p:spPr>
      </p:pic>
      <p:sp>
        <p:nvSpPr>
          <p:cNvPr id="30" name="TextBox 29">
            <a:extLst>
              <a:ext uri="{FF2B5EF4-FFF2-40B4-BE49-F238E27FC236}">
                <a16:creationId xmlns:a16="http://schemas.microsoft.com/office/drawing/2014/main" id="{84DAC07B-F91D-1048-8F42-E47ED2FAFA77}"/>
              </a:ext>
            </a:extLst>
          </p:cNvPr>
          <p:cNvSpPr txBox="1"/>
          <p:nvPr/>
        </p:nvSpPr>
        <p:spPr>
          <a:xfrm>
            <a:off x="8078486" y="6061282"/>
            <a:ext cx="1933543" cy="369332"/>
          </a:xfrm>
          <a:prstGeom prst="rect">
            <a:avLst/>
          </a:prstGeom>
          <a:noFill/>
        </p:spPr>
        <p:txBody>
          <a:bodyPr wrap="none" rtlCol="0">
            <a:spAutoFit/>
          </a:bodyPr>
          <a:lstStyle/>
          <a:p>
            <a:r>
              <a:rPr lang="en-GB" dirty="0">
                <a:solidFill>
                  <a:srgbClr val="FF0000"/>
                </a:solidFill>
              </a:rPr>
              <a:t>HMP Low Newton </a:t>
            </a:r>
          </a:p>
        </p:txBody>
      </p:sp>
      <p:sp>
        <p:nvSpPr>
          <p:cNvPr id="40" name="TextBox 39">
            <a:extLst>
              <a:ext uri="{FF2B5EF4-FFF2-40B4-BE49-F238E27FC236}">
                <a16:creationId xmlns:a16="http://schemas.microsoft.com/office/drawing/2014/main" id="{4FD7C01D-4D2D-844A-A340-0272FC047EFF}"/>
              </a:ext>
            </a:extLst>
          </p:cNvPr>
          <p:cNvSpPr txBox="1"/>
          <p:nvPr/>
        </p:nvSpPr>
        <p:spPr>
          <a:xfrm>
            <a:off x="5910952" y="6259312"/>
            <a:ext cx="1622624" cy="369332"/>
          </a:xfrm>
          <a:prstGeom prst="rect">
            <a:avLst/>
          </a:prstGeom>
          <a:noFill/>
        </p:spPr>
        <p:txBody>
          <a:bodyPr wrap="none" rtlCol="0">
            <a:spAutoFit/>
          </a:bodyPr>
          <a:lstStyle/>
          <a:p>
            <a:r>
              <a:rPr lang="en-GB" dirty="0">
                <a:solidFill>
                  <a:srgbClr val="FF0000"/>
                </a:solidFill>
              </a:rPr>
              <a:t>HMP Frankland</a:t>
            </a:r>
          </a:p>
        </p:txBody>
      </p:sp>
      <p:sp>
        <p:nvSpPr>
          <p:cNvPr id="43" name="TextBox 42">
            <a:extLst>
              <a:ext uri="{FF2B5EF4-FFF2-40B4-BE49-F238E27FC236}">
                <a16:creationId xmlns:a16="http://schemas.microsoft.com/office/drawing/2014/main" id="{7B2EEF8E-2B27-AE4D-B942-7DB2AB974E60}"/>
              </a:ext>
            </a:extLst>
          </p:cNvPr>
          <p:cNvSpPr txBox="1"/>
          <p:nvPr/>
        </p:nvSpPr>
        <p:spPr>
          <a:xfrm>
            <a:off x="10365375" y="4757541"/>
            <a:ext cx="1181734" cy="369332"/>
          </a:xfrm>
          <a:prstGeom prst="rect">
            <a:avLst/>
          </a:prstGeom>
          <a:noFill/>
        </p:spPr>
        <p:txBody>
          <a:bodyPr wrap="none" rtlCol="0">
            <a:spAutoFit/>
          </a:bodyPr>
          <a:lstStyle/>
          <a:p>
            <a:r>
              <a:rPr lang="en-GB" dirty="0">
                <a:solidFill>
                  <a:schemeClr val="accent1"/>
                </a:solidFill>
              </a:rPr>
              <a:t>Think Tank</a:t>
            </a:r>
          </a:p>
        </p:txBody>
      </p:sp>
      <p:sp>
        <p:nvSpPr>
          <p:cNvPr id="44" name="TextBox 43">
            <a:extLst>
              <a:ext uri="{FF2B5EF4-FFF2-40B4-BE49-F238E27FC236}">
                <a16:creationId xmlns:a16="http://schemas.microsoft.com/office/drawing/2014/main" id="{AB48EFD3-19C3-0240-9262-F3B89C10B9FA}"/>
              </a:ext>
            </a:extLst>
          </p:cNvPr>
          <p:cNvSpPr txBox="1"/>
          <p:nvPr/>
        </p:nvSpPr>
        <p:spPr>
          <a:xfrm>
            <a:off x="4108110" y="5773134"/>
            <a:ext cx="1868525" cy="369332"/>
          </a:xfrm>
          <a:prstGeom prst="rect">
            <a:avLst/>
          </a:prstGeom>
          <a:noFill/>
        </p:spPr>
        <p:txBody>
          <a:bodyPr wrap="none" rtlCol="0">
            <a:spAutoFit/>
          </a:bodyPr>
          <a:lstStyle/>
          <a:p>
            <a:r>
              <a:rPr lang="en-GB" dirty="0">
                <a:solidFill>
                  <a:schemeClr val="accent1"/>
                </a:solidFill>
              </a:rPr>
              <a:t>Closing Ceremony</a:t>
            </a:r>
          </a:p>
        </p:txBody>
      </p:sp>
      <p:sp>
        <p:nvSpPr>
          <p:cNvPr id="45" name="TextBox 44">
            <a:extLst>
              <a:ext uri="{FF2B5EF4-FFF2-40B4-BE49-F238E27FC236}">
                <a16:creationId xmlns:a16="http://schemas.microsoft.com/office/drawing/2014/main" id="{3892093D-BCC9-2047-B6CB-0917D3918709}"/>
              </a:ext>
            </a:extLst>
          </p:cNvPr>
          <p:cNvSpPr txBox="1"/>
          <p:nvPr/>
        </p:nvSpPr>
        <p:spPr>
          <a:xfrm>
            <a:off x="4771217" y="5572422"/>
            <a:ext cx="1181349" cy="369332"/>
          </a:xfrm>
          <a:prstGeom prst="rect">
            <a:avLst/>
          </a:prstGeom>
          <a:noFill/>
        </p:spPr>
        <p:txBody>
          <a:bodyPr wrap="none" rtlCol="0">
            <a:spAutoFit/>
          </a:bodyPr>
          <a:lstStyle/>
          <a:p>
            <a:r>
              <a:rPr lang="en-GB" dirty="0">
                <a:solidFill>
                  <a:schemeClr val="accent1"/>
                </a:solidFill>
              </a:rPr>
              <a:t>Think Tank</a:t>
            </a:r>
          </a:p>
        </p:txBody>
      </p:sp>
      <p:pic>
        <p:nvPicPr>
          <p:cNvPr id="46" name="Picture 45">
            <a:extLst>
              <a:ext uri="{FF2B5EF4-FFF2-40B4-BE49-F238E27FC236}">
                <a16:creationId xmlns:a16="http://schemas.microsoft.com/office/drawing/2014/main" id="{E7EFF270-1A4D-0C40-91B6-A484C51BECF4}"/>
              </a:ext>
            </a:extLst>
          </p:cNvPr>
          <p:cNvPicPr>
            <a:picLocks noChangeAspect="1"/>
          </p:cNvPicPr>
          <p:nvPr/>
        </p:nvPicPr>
        <p:blipFill>
          <a:blip r:embed="rId15"/>
          <a:stretch>
            <a:fillRect/>
          </a:stretch>
        </p:blipFill>
        <p:spPr>
          <a:xfrm>
            <a:off x="8114380" y="4846985"/>
            <a:ext cx="1938267" cy="1287969"/>
          </a:xfrm>
          <a:prstGeom prst="rect">
            <a:avLst/>
          </a:prstGeom>
        </p:spPr>
      </p:pic>
      <p:pic>
        <p:nvPicPr>
          <p:cNvPr id="47" name="Picture 46">
            <a:extLst>
              <a:ext uri="{FF2B5EF4-FFF2-40B4-BE49-F238E27FC236}">
                <a16:creationId xmlns:a16="http://schemas.microsoft.com/office/drawing/2014/main" id="{EEEAE142-DD1B-3840-B428-BA545E1FA66A}"/>
              </a:ext>
            </a:extLst>
          </p:cNvPr>
          <p:cNvPicPr>
            <a:picLocks noChangeAspect="1"/>
          </p:cNvPicPr>
          <p:nvPr/>
        </p:nvPicPr>
        <p:blipFill>
          <a:blip r:embed="rId16"/>
          <a:stretch>
            <a:fillRect/>
          </a:stretch>
        </p:blipFill>
        <p:spPr>
          <a:xfrm>
            <a:off x="5885331" y="5271697"/>
            <a:ext cx="1593185" cy="1058664"/>
          </a:xfrm>
          <a:prstGeom prst="rect">
            <a:avLst/>
          </a:prstGeom>
        </p:spPr>
      </p:pic>
      <p:sp>
        <p:nvSpPr>
          <p:cNvPr id="48" name="TextBox 47">
            <a:extLst>
              <a:ext uri="{FF2B5EF4-FFF2-40B4-BE49-F238E27FC236}">
                <a16:creationId xmlns:a16="http://schemas.microsoft.com/office/drawing/2014/main" id="{9E732115-3034-6B49-94BD-2D29164BCC0F}"/>
              </a:ext>
            </a:extLst>
          </p:cNvPr>
          <p:cNvSpPr txBox="1"/>
          <p:nvPr/>
        </p:nvSpPr>
        <p:spPr>
          <a:xfrm>
            <a:off x="3841189" y="6443978"/>
            <a:ext cx="1719894" cy="369332"/>
          </a:xfrm>
          <a:prstGeom prst="rect">
            <a:avLst/>
          </a:prstGeom>
          <a:noFill/>
        </p:spPr>
        <p:txBody>
          <a:bodyPr wrap="none" rtlCol="0">
            <a:spAutoFit/>
          </a:bodyPr>
          <a:lstStyle/>
          <a:p>
            <a:r>
              <a:rPr lang="en-GB" dirty="0"/>
              <a:t>Cheryl Adamson</a:t>
            </a:r>
          </a:p>
        </p:txBody>
      </p:sp>
      <p:sp>
        <p:nvSpPr>
          <p:cNvPr id="49" name="TextBox 48">
            <a:extLst>
              <a:ext uri="{FF2B5EF4-FFF2-40B4-BE49-F238E27FC236}">
                <a16:creationId xmlns:a16="http://schemas.microsoft.com/office/drawing/2014/main" id="{DB18D2E6-1D49-974F-9814-9CA25F8A78E1}"/>
              </a:ext>
            </a:extLst>
          </p:cNvPr>
          <p:cNvSpPr txBox="1"/>
          <p:nvPr/>
        </p:nvSpPr>
        <p:spPr>
          <a:xfrm>
            <a:off x="10212080" y="5833896"/>
            <a:ext cx="1925527" cy="369332"/>
          </a:xfrm>
          <a:prstGeom prst="rect">
            <a:avLst/>
          </a:prstGeom>
          <a:noFill/>
        </p:spPr>
        <p:txBody>
          <a:bodyPr wrap="none" rtlCol="0">
            <a:spAutoFit/>
          </a:bodyPr>
          <a:lstStyle/>
          <a:p>
            <a:r>
              <a:rPr lang="en-GB" dirty="0"/>
              <a:t>Marianne Burrows</a:t>
            </a:r>
          </a:p>
        </p:txBody>
      </p:sp>
      <p:sp>
        <p:nvSpPr>
          <p:cNvPr id="50" name="TextBox 49">
            <a:extLst>
              <a:ext uri="{FF2B5EF4-FFF2-40B4-BE49-F238E27FC236}">
                <a16:creationId xmlns:a16="http://schemas.microsoft.com/office/drawing/2014/main" id="{E4FF04C9-06AA-5A41-A53C-88C42E2D2278}"/>
              </a:ext>
            </a:extLst>
          </p:cNvPr>
          <p:cNvSpPr txBox="1"/>
          <p:nvPr/>
        </p:nvSpPr>
        <p:spPr>
          <a:xfrm>
            <a:off x="10251677" y="6228651"/>
            <a:ext cx="1669047" cy="369332"/>
          </a:xfrm>
          <a:prstGeom prst="rect">
            <a:avLst/>
          </a:prstGeom>
          <a:noFill/>
        </p:spPr>
        <p:txBody>
          <a:bodyPr wrap="none" rtlCol="0">
            <a:spAutoFit/>
          </a:bodyPr>
          <a:lstStyle/>
          <a:p>
            <a:r>
              <a:rPr lang="en-GB" dirty="0"/>
              <a:t>Sarah Blackman</a:t>
            </a:r>
          </a:p>
        </p:txBody>
      </p:sp>
    </p:spTree>
    <p:extLst>
      <p:ext uri="{BB962C8B-B14F-4D97-AF65-F5344CB8AC3E}">
        <p14:creationId xmlns:p14="http://schemas.microsoft.com/office/powerpoint/2010/main" val="106336886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4C087F3-BF2E-3D45-B27A-F3D339D9B8F2}"/>
              </a:ext>
            </a:extLst>
          </p:cNvPr>
          <p:cNvSpPr txBox="1"/>
          <p:nvPr/>
        </p:nvSpPr>
        <p:spPr>
          <a:xfrm>
            <a:off x="3340736" y="3169240"/>
            <a:ext cx="1648272" cy="369332"/>
          </a:xfrm>
          <a:prstGeom prst="rect">
            <a:avLst/>
          </a:prstGeom>
          <a:noFill/>
        </p:spPr>
        <p:txBody>
          <a:bodyPr wrap="none" rtlCol="0">
            <a:spAutoFit/>
          </a:bodyPr>
          <a:lstStyle/>
          <a:p>
            <a:r>
              <a:rPr lang="en-GB" i="1" dirty="0"/>
              <a:t>Lorraine Coghill</a:t>
            </a:r>
          </a:p>
        </p:txBody>
      </p:sp>
      <p:sp>
        <p:nvSpPr>
          <p:cNvPr id="23" name="TextBox 22">
            <a:extLst>
              <a:ext uri="{FF2B5EF4-FFF2-40B4-BE49-F238E27FC236}">
                <a16:creationId xmlns:a16="http://schemas.microsoft.com/office/drawing/2014/main" id="{7EB04B52-37A9-AA45-8C49-3C39A00BB2D0}"/>
              </a:ext>
            </a:extLst>
          </p:cNvPr>
          <p:cNvSpPr txBox="1"/>
          <p:nvPr/>
        </p:nvSpPr>
        <p:spPr>
          <a:xfrm>
            <a:off x="2289891" y="989622"/>
            <a:ext cx="444352" cy="369332"/>
          </a:xfrm>
          <a:prstGeom prst="rect">
            <a:avLst/>
          </a:prstGeom>
          <a:noFill/>
        </p:spPr>
        <p:txBody>
          <a:bodyPr wrap="none" rtlCol="0">
            <a:spAutoFit/>
          </a:bodyPr>
          <a:lstStyle/>
          <a:p>
            <a:r>
              <a:rPr lang="en-GB" b="1" dirty="0"/>
              <a:t>EU</a:t>
            </a:r>
          </a:p>
        </p:txBody>
      </p:sp>
      <p:sp>
        <p:nvSpPr>
          <p:cNvPr id="24" name="TextBox 23">
            <a:extLst>
              <a:ext uri="{FF2B5EF4-FFF2-40B4-BE49-F238E27FC236}">
                <a16:creationId xmlns:a16="http://schemas.microsoft.com/office/drawing/2014/main" id="{4EF1DD46-B539-5A46-B644-A97C5F573503}"/>
              </a:ext>
            </a:extLst>
          </p:cNvPr>
          <p:cNvSpPr txBox="1"/>
          <p:nvPr/>
        </p:nvSpPr>
        <p:spPr>
          <a:xfrm>
            <a:off x="537669" y="1606465"/>
            <a:ext cx="809837" cy="369332"/>
          </a:xfrm>
          <a:prstGeom prst="rect">
            <a:avLst/>
          </a:prstGeom>
          <a:noFill/>
        </p:spPr>
        <p:txBody>
          <a:bodyPr wrap="none" rtlCol="0">
            <a:spAutoFit/>
          </a:bodyPr>
          <a:lstStyle/>
          <a:p>
            <a:r>
              <a:rPr lang="en-GB" i="1" dirty="0"/>
              <a:t>Jeroen</a:t>
            </a:r>
          </a:p>
        </p:txBody>
      </p:sp>
      <p:pic>
        <p:nvPicPr>
          <p:cNvPr id="29" name="Picture 28">
            <a:extLst>
              <a:ext uri="{FF2B5EF4-FFF2-40B4-BE49-F238E27FC236}">
                <a16:creationId xmlns:a16="http://schemas.microsoft.com/office/drawing/2014/main" id="{94F41BCC-E33E-614E-8095-A085614DD5C6}"/>
              </a:ext>
            </a:extLst>
          </p:cNvPr>
          <p:cNvPicPr>
            <a:picLocks noChangeAspect="1"/>
          </p:cNvPicPr>
          <p:nvPr/>
        </p:nvPicPr>
        <p:blipFill rotWithShape="1">
          <a:blip r:embed="rId2"/>
          <a:srcRect r="59316"/>
          <a:stretch/>
        </p:blipFill>
        <p:spPr>
          <a:xfrm>
            <a:off x="1864603" y="168790"/>
            <a:ext cx="1332613" cy="879543"/>
          </a:xfrm>
          <a:prstGeom prst="rect">
            <a:avLst/>
          </a:prstGeom>
        </p:spPr>
      </p:pic>
      <p:pic>
        <p:nvPicPr>
          <p:cNvPr id="18" name="Picture 17">
            <a:extLst>
              <a:ext uri="{FF2B5EF4-FFF2-40B4-BE49-F238E27FC236}">
                <a16:creationId xmlns:a16="http://schemas.microsoft.com/office/drawing/2014/main" id="{7F81BAFC-800E-6946-A4E3-2351D689EF12}"/>
              </a:ext>
            </a:extLst>
          </p:cNvPr>
          <p:cNvPicPr>
            <a:picLocks noChangeAspect="1"/>
          </p:cNvPicPr>
          <p:nvPr/>
        </p:nvPicPr>
        <p:blipFill>
          <a:blip r:embed="rId3"/>
          <a:stretch>
            <a:fillRect/>
          </a:stretch>
        </p:blipFill>
        <p:spPr>
          <a:xfrm>
            <a:off x="3539502" y="-3699"/>
            <a:ext cx="1206584" cy="1594415"/>
          </a:xfrm>
          <a:prstGeom prst="rect">
            <a:avLst/>
          </a:prstGeom>
        </p:spPr>
      </p:pic>
      <p:pic>
        <p:nvPicPr>
          <p:cNvPr id="31" name="Picture 30">
            <a:extLst>
              <a:ext uri="{FF2B5EF4-FFF2-40B4-BE49-F238E27FC236}">
                <a16:creationId xmlns:a16="http://schemas.microsoft.com/office/drawing/2014/main" id="{3BDC4523-3BF1-8C46-A0EF-05D81A4A0240}"/>
              </a:ext>
            </a:extLst>
          </p:cNvPr>
          <p:cNvPicPr>
            <a:picLocks noChangeAspect="1"/>
          </p:cNvPicPr>
          <p:nvPr/>
        </p:nvPicPr>
        <p:blipFill>
          <a:blip r:embed="rId4"/>
          <a:stretch>
            <a:fillRect/>
          </a:stretch>
        </p:blipFill>
        <p:spPr>
          <a:xfrm>
            <a:off x="275801" y="39023"/>
            <a:ext cx="1417659" cy="1667834"/>
          </a:xfrm>
          <a:prstGeom prst="rect">
            <a:avLst/>
          </a:prstGeom>
        </p:spPr>
      </p:pic>
      <p:pic>
        <p:nvPicPr>
          <p:cNvPr id="41" name="Picture 40">
            <a:extLst>
              <a:ext uri="{FF2B5EF4-FFF2-40B4-BE49-F238E27FC236}">
                <a16:creationId xmlns:a16="http://schemas.microsoft.com/office/drawing/2014/main" id="{D5FAF4A2-97DC-7343-AC7C-BECFB5591F24}"/>
              </a:ext>
            </a:extLst>
          </p:cNvPr>
          <p:cNvPicPr>
            <a:picLocks noChangeAspect="1"/>
          </p:cNvPicPr>
          <p:nvPr/>
        </p:nvPicPr>
        <p:blipFill rotWithShape="1">
          <a:blip r:embed="rId5"/>
          <a:srcRect r="32413"/>
          <a:stretch/>
        </p:blipFill>
        <p:spPr>
          <a:xfrm>
            <a:off x="3583659" y="1799110"/>
            <a:ext cx="1162427" cy="1439911"/>
          </a:xfrm>
          <a:prstGeom prst="rect">
            <a:avLst/>
          </a:prstGeom>
        </p:spPr>
      </p:pic>
      <p:sp>
        <p:nvSpPr>
          <p:cNvPr id="42" name="TextBox 41">
            <a:extLst>
              <a:ext uri="{FF2B5EF4-FFF2-40B4-BE49-F238E27FC236}">
                <a16:creationId xmlns:a16="http://schemas.microsoft.com/office/drawing/2014/main" id="{15B8FE96-FE72-EC45-BE13-ACC02D37D91C}"/>
              </a:ext>
            </a:extLst>
          </p:cNvPr>
          <p:cNvSpPr txBox="1"/>
          <p:nvPr/>
        </p:nvSpPr>
        <p:spPr>
          <a:xfrm>
            <a:off x="3485979" y="1514472"/>
            <a:ext cx="1313629" cy="369332"/>
          </a:xfrm>
          <a:prstGeom prst="rect">
            <a:avLst/>
          </a:prstGeom>
          <a:noFill/>
        </p:spPr>
        <p:txBody>
          <a:bodyPr wrap="none" rtlCol="0">
            <a:spAutoFit/>
          </a:bodyPr>
          <a:lstStyle/>
          <a:p>
            <a:r>
              <a:rPr lang="en-GB" i="1" dirty="0"/>
              <a:t>Paula Street</a:t>
            </a:r>
          </a:p>
        </p:txBody>
      </p:sp>
      <p:sp>
        <p:nvSpPr>
          <p:cNvPr id="10" name="TextBox 9">
            <a:extLst>
              <a:ext uri="{FF2B5EF4-FFF2-40B4-BE49-F238E27FC236}">
                <a16:creationId xmlns:a16="http://schemas.microsoft.com/office/drawing/2014/main" id="{88B86B7B-59FC-7245-9933-9B0E835CFC5F}"/>
              </a:ext>
            </a:extLst>
          </p:cNvPr>
          <p:cNvSpPr txBox="1"/>
          <p:nvPr/>
        </p:nvSpPr>
        <p:spPr>
          <a:xfrm>
            <a:off x="4344329" y="4813842"/>
            <a:ext cx="1577868" cy="369332"/>
          </a:xfrm>
          <a:prstGeom prst="rect">
            <a:avLst/>
          </a:prstGeom>
          <a:noFill/>
        </p:spPr>
        <p:txBody>
          <a:bodyPr wrap="none" rtlCol="0">
            <a:spAutoFit/>
          </a:bodyPr>
          <a:lstStyle/>
          <a:p>
            <a:r>
              <a:rPr lang="en-GB" i="1" dirty="0" err="1"/>
              <a:t>Mhairi</a:t>
            </a:r>
            <a:r>
              <a:rPr lang="en-GB" i="1" dirty="0"/>
              <a:t> Stewart</a:t>
            </a:r>
          </a:p>
        </p:txBody>
      </p:sp>
      <p:pic>
        <p:nvPicPr>
          <p:cNvPr id="11" name="Picture 10">
            <a:extLst>
              <a:ext uri="{FF2B5EF4-FFF2-40B4-BE49-F238E27FC236}">
                <a16:creationId xmlns:a16="http://schemas.microsoft.com/office/drawing/2014/main" id="{60DAC991-FC1F-624E-9099-F9BD42A0D3B8}"/>
              </a:ext>
            </a:extLst>
          </p:cNvPr>
          <p:cNvPicPr>
            <a:picLocks noChangeAspect="1"/>
          </p:cNvPicPr>
          <p:nvPr/>
        </p:nvPicPr>
        <p:blipFill rotWithShape="1">
          <a:blip r:embed="rId6"/>
          <a:srcRect r="35676"/>
          <a:stretch/>
        </p:blipFill>
        <p:spPr>
          <a:xfrm>
            <a:off x="4875286" y="2282080"/>
            <a:ext cx="2402202" cy="894625"/>
          </a:xfrm>
          <a:prstGeom prst="rect">
            <a:avLst/>
          </a:prstGeom>
        </p:spPr>
      </p:pic>
      <p:pic>
        <p:nvPicPr>
          <p:cNvPr id="12" name="Picture 11">
            <a:extLst>
              <a:ext uri="{FF2B5EF4-FFF2-40B4-BE49-F238E27FC236}">
                <a16:creationId xmlns:a16="http://schemas.microsoft.com/office/drawing/2014/main" id="{56546393-1355-CF49-9B82-ED5398665950}"/>
              </a:ext>
            </a:extLst>
          </p:cNvPr>
          <p:cNvPicPr>
            <a:picLocks noChangeAspect="1"/>
          </p:cNvPicPr>
          <p:nvPr/>
        </p:nvPicPr>
        <p:blipFill>
          <a:blip r:embed="rId7"/>
          <a:stretch>
            <a:fillRect/>
          </a:stretch>
        </p:blipFill>
        <p:spPr>
          <a:xfrm>
            <a:off x="4155034" y="3522027"/>
            <a:ext cx="1973738" cy="1315825"/>
          </a:xfrm>
          <a:prstGeom prst="rect">
            <a:avLst/>
          </a:prstGeom>
        </p:spPr>
      </p:pic>
      <p:sp>
        <p:nvSpPr>
          <p:cNvPr id="13" name="TextBox 12">
            <a:extLst>
              <a:ext uri="{FF2B5EF4-FFF2-40B4-BE49-F238E27FC236}">
                <a16:creationId xmlns:a16="http://schemas.microsoft.com/office/drawing/2014/main" id="{31825D3E-056C-3348-AF83-5FA9B60682BB}"/>
              </a:ext>
            </a:extLst>
          </p:cNvPr>
          <p:cNvSpPr txBox="1"/>
          <p:nvPr/>
        </p:nvSpPr>
        <p:spPr>
          <a:xfrm>
            <a:off x="5211361" y="3026774"/>
            <a:ext cx="1867819" cy="369332"/>
          </a:xfrm>
          <a:prstGeom prst="rect">
            <a:avLst/>
          </a:prstGeom>
          <a:noFill/>
        </p:spPr>
        <p:txBody>
          <a:bodyPr wrap="none" rtlCol="0">
            <a:spAutoFit/>
          </a:bodyPr>
          <a:lstStyle/>
          <a:p>
            <a:r>
              <a:rPr lang="en-GB" b="1" dirty="0"/>
              <a:t>Cell Block Science</a:t>
            </a:r>
          </a:p>
        </p:txBody>
      </p:sp>
      <p:sp>
        <p:nvSpPr>
          <p:cNvPr id="14" name="TextBox 13">
            <a:extLst>
              <a:ext uri="{FF2B5EF4-FFF2-40B4-BE49-F238E27FC236}">
                <a16:creationId xmlns:a16="http://schemas.microsoft.com/office/drawing/2014/main" id="{1F1D0D59-0AC9-3643-BBA3-6B7BDC2CC908}"/>
              </a:ext>
            </a:extLst>
          </p:cNvPr>
          <p:cNvSpPr txBox="1"/>
          <p:nvPr/>
        </p:nvSpPr>
        <p:spPr>
          <a:xfrm>
            <a:off x="5786719" y="1638241"/>
            <a:ext cx="931473" cy="369332"/>
          </a:xfrm>
          <a:prstGeom prst="rect">
            <a:avLst/>
          </a:prstGeom>
          <a:noFill/>
        </p:spPr>
        <p:txBody>
          <a:bodyPr wrap="none" rtlCol="0">
            <a:spAutoFit/>
          </a:bodyPr>
          <a:lstStyle/>
          <a:p>
            <a:r>
              <a:rPr lang="en-GB" i="1" dirty="0"/>
              <a:t>Ivan Hill</a:t>
            </a:r>
          </a:p>
        </p:txBody>
      </p:sp>
      <p:pic>
        <p:nvPicPr>
          <p:cNvPr id="15" name="Picture 14">
            <a:extLst>
              <a:ext uri="{FF2B5EF4-FFF2-40B4-BE49-F238E27FC236}">
                <a16:creationId xmlns:a16="http://schemas.microsoft.com/office/drawing/2014/main" id="{F6E8B380-F03F-0143-BBC7-D7E0BE1219DB}"/>
              </a:ext>
            </a:extLst>
          </p:cNvPr>
          <p:cNvPicPr>
            <a:picLocks noChangeAspect="1"/>
          </p:cNvPicPr>
          <p:nvPr/>
        </p:nvPicPr>
        <p:blipFill>
          <a:blip r:embed="rId8"/>
          <a:stretch>
            <a:fillRect/>
          </a:stretch>
        </p:blipFill>
        <p:spPr>
          <a:xfrm>
            <a:off x="5542236" y="10732"/>
            <a:ext cx="1348896" cy="1680592"/>
          </a:xfrm>
          <a:prstGeom prst="rect">
            <a:avLst/>
          </a:prstGeom>
        </p:spPr>
      </p:pic>
      <p:sp>
        <p:nvSpPr>
          <p:cNvPr id="16" name="TextBox 15">
            <a:extLst>
              <a:ext uri="{FF2B5EF4-FFF2-40B4-BE49-F238E27FC236}">
                <a16:creationId xmlns:a16="http://schemas.microsoft.com/office/drawing/2014/main" id="{1A2BDE18-42D4-6A43-A703-F4D0EC7EE9BC}"/>
              </a:ext>
            </a:extLst>
          </p:cNvPr>
          <p:cNvSpPr txBox="1"/>
          <p:nvPr/>
        </p:nvSpPr>
        <p:spPr>
          <a:xfrm>
            <a:off x="7487680" y="-35808"/>
            <a:ext cx="1381147" cy="369332"/>
          </a:xfrm>
          <a:prstGeom prst="rect">
            <a:avLst/>
          </a:prstGeom>
          <a:noFill/>
        </p:spPr>
        <p:txBody>
          <a:bodyPr wrap="none" rtlCol="0">
            <a:spAutoFit/>
          </a:bodyPr>
          <a:lstStyle/>
          <a:p>
            <a:r>
              <a:rPr lang="en-GB" dirty="0"/>
              <a:t>Lynda Elliott </a:t>
            </a:r>
          </a:p>
        </p:txBody>
      </p:sp>
      <p:sp>
        <p:nvSpPr>
          <p:cNvPr id="17" name="TextBox 16">
            <a:extLst>
              <a:ext uri="{FF2B5EF4-FFF2-40B4-BE49-F238E27FC236}">
                <a16:creationId xmlns:a16="http://schemas.microsoft.com/office/drawing/2014/main" id="{A209282F-E0D8-2547-9D77-9C35EAFF8F86}"/>
              </a:ext>
            </a:extLst>
          </p:cNvPr>
          <p:cNvSpPr txBox="1"/>
          <p:nvPr/>
        </p:nvSpPr>
        <p:spPr>
          <a:xfrm>
            <a:off x="7448727" y="232127"/>
            <a:ext cx="1459054" cy="369332"/>
          </a:xfrm>
          <a:prstGeom prst="rect">
            <a:avLst/>
          </a:prstGeom>
          <a:noFill/>
        </p:spPr>
        <p:txBody>
          <a:bodyPr wrap="none" rtlCol="0">
            <a:spAutoFit/>
          </a:bodyPr>
          <a:lstStyle/>
          <a:p>
            <a:r>
              <a:rPr lang="en-GB" dirty="0">
                <a:solidFill>
                  <a:srgbClr val="FF0000"/>
                </a:solidFill>
              </a:rPr>
              <a:t>HMP Durham</a:t>
            </a:r>
          </a:p>
        </p:txBody>
      </p:sp>
      <p:pic>
        <p:nvPicPr>
          <p:cNvPr id="19" name="Picture 18">
            <a:extLst>
              <a:ext uri="{FF2B5EF4-FFF2-40B4-BE49-F238E27FC236}">
                <a16:creationId xmlns:a16="http://schemas.microsoft.com/office/drawing/2014/main" id="{C9402945-5C53-9E41-85F1-28DC55324076}"/>
              </a:ext>
            </a:extLst>
          </p:cNvPr>
          <p:cNvPicPr>
            <a:picLocks noChangeAspect="1"/>
          </p:cNvPicPr>
          <p:nvPr/>
        </p:nvPicPr>
        <p:blipFill>
          <a:blip r:embed="rId9"/>
          <a:stretch>
            <a:fillRect/>
          </a:stretch>
        </p:blipFill>
        <p:spPr>
          <a:xfrm>
            <a:off x="7271337" y="539375"/>
            <a:ext cx="1947319" cy="1947319"/>
          </a:xfrm>
          <a:prstGeom prst="rect">
            <a:avLst/>
          </a:prstGeom>
        </p:spPr>
      </p:pic>
      <p:sp>
        <p:nvSpPr>
          <p:cNvPr id="32" name="TextBox 31">
            <a:extLst>
              <a:ext uri="{FF2B5EF4-FFF2-40B4-BE49-F238E27FC236}">
                <a16:creationId xmlns:a16="http://schemas.microsoft.com/office/drawing/2014/main" id="{072C9CB5-8736-0F44-B9F4-AB63B31F914D}"/>
              </a:ext>
            </a:extLst>
          </p:cNvPr>
          <p:cNvSpPr txBox="1"/>
          <p:nvPr/>
        </p:nvSpPr>
        <p:spPr>
          <a:xfrm>
            <a:off x="7326926" y="4145330"/>
            <a:ext cx="2050690" cy="369332"/>
          </a:xfrm>
          <a:prstGeom prst="rect">
            <a:avLst/>
          </a:prstGeom>
          <a:noFill/>
        </p:spPr>
        <p:txBody>
          <a:bodyPr wrap="none" rtlCol="0">
            <a:spAutoFit/>
          </a:bodyPr>
          <a:lstStyle/>
          <a:p>
            <a:r>
              <a:rPr lang="en-GB" b="1" dirty="0"/>
              <a:t>Inside-Out Program</a:t>
            </a:r>
          </a:p>
        </p:txBody>
      </p:sp>
      <p:sp>
        <p:nvSpPr>
          <p:cNvPr id="33" name="TextBox 32">
            <a:extLst>
              <a:ext uri="{FF2B5EF4-FFF2-40B4-BE49-F238E27FC236}">
                <a16:creationId xmlns:a16="http://schemas.microsoft.com/office/drawing/2014/main" id="{D81E4D15-5E3B-2F4F-AD1A-704600D353E6}"/>
              </a:ext>
            </a:extLst>
          </p:cNvPr>
          <p:cNvSpPr txBox="1"/>
          <p:nvPr/>
        </p:nvSpPr>
        <p:spPr>
          <a:xfrm>
            <a:off x="9401297" y="4158804"/>
            <a:ext cx="1372492" cy="369332"/>
          </a:xfrm>
          <a:prstGeom prst="rect">
            <a:avLst/>
          </a:prstGeom>
          <a:noFill/>
        </p:spPr>
        <p:txBody>
          <a:bodyPr wrap="none" rtlCol="0">
            <a:spAutoFit/>
          </a:bodyPr>
          <a:lstStyle/>
          <a:p>
            <a:r>
              <a:rPr lang="en-GB" i="1" dirty="0"/>
              <a:t>Hannah King</a:t>
            </a:r>
          </a:p>
        </p:txBody>
      </p:sp>
      <p:pic>
        <p:nvPicPr>
          <p:cNvPr id="34" name="Picture 33">
            <a:extLst>
              <a:ext uri="{FF2B5EF4-FFF2-40B4-BE49-F238E27FC236}">
                <a16:creationId xmlns:a16="http://schemas.microsoft.com/office/drawing/2014/main" id="{A0C2DB4C-1F43-A243-8443-AC50CDCA31E4}"/>
              </a:ext>
            </a:extLst>
          </p:cNvPr>
          <p:cNvPicPr>
            <a:picLocks noChangeAspect="1"/>
          </p:cNvPicPr>
          <p:nvPr/>
        </p:nvPicPr>
        <p:blipFill rotWithShape="1">
          <a:blip r:embed="rId10"/>
          <a:srcRect r="90421"/>
          <a:stretch/>
        </p:blipFill>
        <p:spPr>
          <a:xfrm>
            <a:off x="7741045" y="2517426"/>
            <a:ext cx="1125256" cy="1689100"/>
          </a:xfrm>
          <a:prstGeom prst="rect">
            <a:avLst/>
          </a:prstGeom>
        </p:spPr>
      </p:pic>
      <p:pic>
        <p:nvPicPr>
          <p:cNvPr id="35" name="Picture 34">
            <a:extLst>
              <a:ext uri="{FF2B5EF4-FFF2-40B4-BE49-F238E27FC236}">
                <a16:creationId xmlns:a16="http://schemas.microsoft.com/office/drawing/2014/main" id="{FA6EEF66-2564-224C-88F0-87806460E63A}"/>
              </a:ext>
            </a:extLst>
          </p:cNvPr>
          <p:cNvPicPr>
            <a:picLocks noChangeAspect="1"/>
          </p:cNvPicPr>
          <p:nvPr/>
        </p:nvPicPr>
        <p:blipFill rotWithShape="1">
          <a:blip r:embed="rId11"/>
          <a:srcRect l="11513" t="23583" r="8087"/>
          <a:stretch/>
        </p:blipFill>
        <p:spPr>
          <a:xfrm>
            <a:off x="9355551" y="2483712"/>
            <a:ext cx="1557259" cy="1749230"/>
          </a:xfrm>
          <a:prstGeom prst="rect">
            <a:avLst/>
          </a:prstGeom>
        </p:spPr>
      </p:pic>
      <p:sp>
        <p:nvSpPr>
          <p:cNvPr id="36" name="TextBox 35">
            <a:extLst>
              <a:ext uri="{FF2B5EF4-FFF2-40B4-BE49-F238E27FC236}">
                <a16:creationId xmlns:a16="http://schemas.microsoft.com/office/drawing/2014/main" id="{417B8A27-1E49-F544-A4AC-BE3E1FB89435}"/>
              </a:ext>
            </a:extLst>
          </p:cNvPr>
          <p:cNvSpPr txBox="1"/>
          <p:nvPr/>
        </p:nvSpPr>
        <p:spPr>
          <a:xfrm>
            <a:off x="10915901" y="3890603"/>
            <a:ext cx="1358962" cy="369332"/>
          </a:xfrm>
          <a:prstGeom prst="rect">
            <a:avLst/>
          </a:prstGeom>
          <a:noFill/>
        </p:spPr>
        <p:txBody>
          <a:bodyPr wrap="none" rtlCol="0">
            <a:spAutoFit/>
          </a:bodyPr>
          <a:lstStyle/>
          <a:p>
            <a:r>
              <a:rPr lang="en-GB" i="1" dirty="0"/>
              <a:t>Kate O’Brien</a:t>
            </a:r>
          </a:p>
        </p:txBody>
      </p:sp>
      <p:sp>
        <p:nvSpPr>
          <p:cNvPr id="37" name="TextBox 36">
            <a:extLst>
              <a:ext uri="{FF2B5EF4-FFF2-40B4-BE49-F238E27FC236}">
                <a16:creationId xmlns:a16="http://schemas.microsoft.com/office/drawing/2014/main" id="{A7D591AE-8157-7747-995C-8C4C5CC8E822}"/>
              </a:ext>
            </a:extLst>
          </p:cNvPr>
          <p:cNvSpPr txBox="1"/>
          <p:nvPr/>
        </p:nvSpPr>
        <p:spPr>
          <a:xfrm>
            <a:off x="6201305" y="4580220"/>
            <a:ext cx="1242841" cy="369332"/>
          </a:xfrm>
          <a:prstGeom prst="rect">
            <a:avLst/>
          </a:prstGeom>
          <a:noFill/>
        </p:spPr>
        <p:txBody>
          <a:bodyPr wrap="none" rtlCol="0">
            <a:spAutoFit/>
          </a:bodyPr>
          <a:lstStyle/>
          <a:p>
            <a:r>
              <a:rPr lang="en-GB" dirty="0"/>
              <a:t>Lori </a:t>
            </a:r>
            <a:r>
              <a:rPr lang="en-GB" dirty="0" err="1"/>
              <a:t>Pompa</a:t>
            </a:r>
            <a:endParaRPr lang="en-GB" dirty="0"/>
          </a:p>
        </p:txBody>
      </p:sp>
      <p:pic>
        <p:nvPicPr>
          <p:cNvPr id="38" name="Picture 37">
            <a:extLst>
              <a:ext uri="{FF2B5EF4-FFF2-40B4-BE49-F238E27FC236}">
                <a16:creationId xmlns:a16="http://schemas.microsoft.com/office/drawing/2014/main" id="{73305CD2-B35D-7E42-821C-06D3EB37A1E6}"/>
              </a:ext>
            </a:extLst>
          </p:cNvPr>
          <p:cNvPicPr>
            <a:picLocks noChangeAspect="1"/>
          </p:cNvPicPr>
          <p:nvPr/>
        </p:nvPicPr>
        <p:blipFill>
          <a:blip r:embed="rId12"/>
          <a:stretch>
            <a:fillRect/>
          </a:stretch>
        </p:blipFill>
        <p:spPr>
          <a:xfrm>
            <a:off x="10915537" y="2602451"/>
            <a:ext cx="1352680" cy="1352680"/>
          </a:xfrm>
          <a:prstGeom prst="rect">
            <a:avLst/>
          </a:prstGeom>
        </p:spPr>
      </p:pic>
      <p:pic>
        <p:nvPicPr>
          <p:cNvPr id="39" name="Picture 38">
            <a:extLst>
              <a:ext uri="{FF2B5EF4-FFF2-40B4-BE49-F238E27FC236}">
                <a16:creationId xmlns:a16="http://schemas.microsoft.com/office/drawing/2014/main" id="{89609B61-7ECF-0B4E-84A3-574225849685}"/>
              </a:ext>
            </a:extLst>
          </p:cNvPr>
          <p:cNvPicPr>
            <a:picLocks noChangeAspect="1"/>
          </p:cNvPicPr>
          <p:nvPr/>
        </p:nvPicPr>
        <p:blipFill>
          <a:blip r:embed="rId13"/>
          <a:stretch>
            <a:fillRect/>
          </a:stretch>
        </p:blipFill>
        <p:spPr>
          <a:xfrm>
            <a:off x="6170473" y="3426838"/>
            <a:ext cx="1223936" cy="1223936"/>
          </a:xfrm>
          <a:prstGeom prst="rect">
            <a:avLst/>
          </a:prstGeom>
        </p:spPr>
      </p:pic>
      <p:sp>
        <p:nvSpPr>
          <p:cNvPr id="27" name="TextBox 26">
            <a:extLst>
              <a:ext uri="{FF2B5EF4-FFF2-40B4-BE49-F238E27FC236}">
                <a16:creationId xmlns:a16="http://schemas.microsoft.com/office/drawing/2014/main" id="{0F25165C-F05A-AA49-8334-532660FE28DA}"/>
              </a:ext>
            </a:extLst>
          </p:cNvPr>
          <p:cNvSpPr txBox="1"/>
          <p:nvPr/>
        </p:nvSpPr>
        <p:spPr>
          <a:xfrm>
            <a:off x="9673539" y="2064191"/>
            <a:ext cx="1868525" cy="369332"/>
          </a:xfrm>
          <a:prstGeom prst="rect">
            <a:avLst/>
          </a:prstGeom>
          <a:noFill/>
        </p:spPr>
        <p:txBody>
          <a:bodyPr wrap="none" rtlCol="0">
            <a:spAutoFit/>
          </a:bodyPr>
          <a:lstStyle/>
          <a:p>
            <a:r>
              <a:rPr lang="en-GB" dirty="0">
                <a:solidFill>
                  <a:schemeClr val="accent1"/>
                </a:solidFill>
              </a:rPr>
              <a:t>Closing Ceremony</a:t>
            </a:r>
          </a:p>
        </p:txBody>
      </p:sp>
      <p:pic>
        <p:nvPicPr>
          <p:cNvPr id="28" name="Picture 27">
            <a:extLst>
              <a:ext uri="{FF2B5EF4-FFF2-40B4-BE49-F238E27FC236}">
                <a16:creationId xmlns:a16="http://schemas.microsoft.com/office/drawing/2014/main" id="{F4C40D0B-FF0F-5743-B91D-D90DF5059900}"/>
              </a:ext>
            </a:extLst>
          </p:cNvPr>
          <p:cNvPicPr>
            <a:picLocks noChangeAspect="1"/>
          </p:cNvPicPr>
          <p:nvPr/>
        </p:nvPicPr>
        <p:blipFill>
          <a:blip r:embed="rId14"/>
          <a:stretch>
            <a:fillRect/>
          </a:stretch>
        </p:blipFill>
        <p:spPr>
          <a:xfrm>
            <a:off x="9793867" y="-4617"/>
            <a:ext cx="2136467" cy="1909516"/>
          </a:xfrm>
          <a:prstGeom prst="rect">
            <a:avLst/>
          </a:prstGeom>
        </p:spPr>
      </p:pic>
      <p:sp>
        <p:nvSpPr>
          <p:cNvPr id="30" name="TextBox 29">
            <a:extLst>
              <a:ext uri="{FF2B5EF4-FFF2-40B4-BE49-F238E27FC236}">
                <a16:creationId xmlns:a16="http://schemas.microsoft.com/office/drawing/2014/main" id="{84DAC07B-F91D-1048-8F42-E47ED2FAFA77}"/>
              </a:ext>
            </a:extLst>
          </p:cNvPr>
          <p:cNvSpPr txBox="1"/>
          <p:nvPr/>
        </p:nvSpPr>
        <p:spPr>
          <a:xfrm>
            <a:off x="8078486" y="6061282"/>
            <a:ext cx="1933543" cy="369332"/>
          </a:xfrm>
          <a:prstGeom prst="rect">
            <a:avLst/>
          </a:prstGeom>
          <a:noFill/>
        </p:spPr>
        <p:txBody>
          <a:bodyPr wrap="none" rtlCol="0">
            <a:spAutoFit/>
          </a:bodyPr>
          <a:lstStyle/>
          <a:p>
            <a:r>
              <a:rPr lang="en-GB" dirty="0">
                <a:solidFill>
                  <a:srgbClr val="FF0000"/>
                </a:solidFill>
              </a:rPr>
              <a:t>HMP Low Newton </a:t>
            </a:r>
          </a:p>
        </p:txBody>
      </p:sp>
      <p:sp>
        <p:nvSpPr>
          <p:cNvPr id="40" name="TextBox 39">
            <a:extLst>
              <a:ext uri="{FF2B5EF4-FFF2-40B4-BE49-F238E27FC236}">
                <a16:creationId xmlns:a16="http://schemas.microsoft.com/office/drawing/2014/main" id="{4FD7C01D-4D2D-844A-A340-0272FC047EFF}"/>
              </a:ext>
            </a:extLst>
          </p:cNvPr>
          <p:cNvSpPr txBox="1"/>
          <p:nvPr/>
        </p:nvSpPr>
        <p:spPr>
          <a:xfrm>
            <a:off x="5910952" y="6259312"/>
            <a:ext cx="1622624" cy="369332"/>
          </a:xfrm>
          <a:prstGeom prst="rect">
            <a:avLst/>
          </a:prstGeom>
          <a:noFill/>
        </p:spPr>
        <p:txBody>
          <a:bodyPr wrap="none" rtlCol="0">
            <a:spAutoFit/>
          </a:bodyPr>
          <a:lstStyle/>
          <a:p>
            <a:r>
              <a:rPr lang="en-GB" dirty="0">
                <a:solidFill>
                  <a:srgbClr val="FF0000"/>
                </a:solidFill>
              </a:rPr>
              <a:t>HMP Frankland</a:t>
            </a:r>
          </a:p>
        </p:txBody>
      </p:sp>
      <p:sp>
        <p:nvSpPr>
          <p:cNvPr id="43" name="TextBox 42">
            <a:extLst>
              <a:ext uri="{FF2B5EF4-FFF2-40B4-BE49-F238E27FC236}">
                <a16:creationId xmlns:a16="http://schemas.microsoft.com/office/drawing/2014/main" id="{7B2EEF8E-2B27-AE4D-B942-7DB2AB974E60}"/>
              </a:ext>
            </a:extLst>
          </p:cNvPr>
          <p:cNvSpPr txBox="1"/>
          <p:nvPr/>
        </p:nvSpPr>
        <p:spPr>
          <a:xfrm>
            <a:off x="10365375" y="4757541"/>
            <a:ext cx="1181734" cy="369332"/>
          </a:xfrm>
          <a:prstGeom prst="rect">
            <a:avLst/>
          </a:prstGeom>
          <a:noFill/>
        </p:spPr>
        <p:txBody>
          <a:bodyPr wrap="none" rtlCol="0">
            <a:spAutoFit/>
          </a:bodyPr>
          <a:lstStyle/>
          <a:p>
            <a:r>
              <a:rPr lang="en-GB" dirty="0">
                <a:solidFill>
                  <a:schemeClr val="accent1"/>
                </a:solidFill>
              </a:rPr>
              <a:t>Think Tank</a:t>
            </a:r>
          </a:p>
        </p:txBody>
      </p:sp>
      <p:sp>
        <p:nvSpPr>
          <p:cNvPr id="44" name="TextBox 43">
            <a:extLst>
              <a:ext uri="{FF2B5EF4-FFF2-40B4-BE49-F238E27FC236}">
                <a16:creationId xmlns:a16="http://schemas.microsoft.com/office/drawing/2014/main" id="{AB48EFD3-19C3-0240-9262-F3B89C10B9FA}"/>
              </a:ext>
            </a:extLst>
          </p:cNvPr>
          <p:cNvSpPr txBox="1"/>
          <p:nvPr/>
        </p:nvSpPr>
        <p:spPr>
          <a:xfrm>
            <a:off x="4108110" y="5773134"/>
            <a:ext cx="1868525" cy="369332"/>
          </a:xfrm>
          <a:prstGeom prst="rect">
            <a:avLst/>
          </a:prstGeom>
          <a:noFill/>
        </p:spPr>
        <p:txBody>
          <a:bodyPr wrap="none" rtlCol="0">
            <a:spAutoFit/>
          </a:bodyPr>
          <a:lstStyle/>
          <a:p>
            <a:r>
              <a:rPr lang="en-GB" dirty="0">
                <a:solidFill>
                  <a:schemeClr val="accent1"/>
                </a:solidFill>
              </a:rPr>
              <a:t>Closing Ceremony</a:t>
            </a:r>
          </a:p>
        </p:txBody>
      </p:sp>
      <p:sp>
        <p:nvSpPr>
          <p:cNvPr id="45" name="TextBox 44">
            <a:extLst>
              <a:ext uri="{FF2B5EF4-FFF2-40B4-BE49-F238E27FC236}">
                <a16:creationId xmlns:a16="http://schemas.microsoft.com/office/drawing/2014/main" id="{3892093D-BCC9-2047-B6CB-0917D3918709}"/>
              </a:ext>
            </a:extLst>
          </p:cNvPr>
          <p:cNvSpPr txBox="1"/>
          <p:nvPr/>
        </p:nvSpPr>
        <p:spPr>
          <a:xfrm>
            <a:off x="4771217" y="5572422"/>
            <a:ext cx="1181349" cy="369332"/>
          </a:xfrm>
          <a:prstGeom prst="rect">
            <a:avLst/>
          </a:prstGeom>
          <a:noFill/>
        </p:spPr>
        <p:txBody>
          <a:bodyPr wrap="none" rtlCol="0">
            <a:spAutoFit/>
          </a:bodyPr>
          <a:lstStyle/>
          <a:p>
            <a:r>
              <a:rPr lang="en-GB" dirty="0">
                <a:solidFill>
                  <a:schemeClr val="accent1"/>
                </a:solidFill>
              </a:rPr>
              <a:t>Think Tank</a:t>
            </a:r>
          </a:p>
        </p:txBody>
      </p:sp>
      <p:pic>
        <p:nvPicPr>
          <p:cNvPr id="46" name="Picture 45">
            <a:extLst>
              <a:ext uri="{FF2B5EF4-FFF2-40B4-BE49-F238E27FC236}">
                <a16:creationId xmlns:a16="http://schemas.microsoft.com/office/drawing/2014/main" id="{E7EFF270-1A4D-0C40-91B6-A484C51BECF4}"/>
              </a:ext>
            </a:extLst>
          </p:cNvPr>
          <p:cNvPicPr>
            <a:picLocks noChangeAspect="1"/>
          </p:cNvPicPr>
          <p:nvPr/>
        </p:nvPicPr>
        <p:blipFill>
          <a:blip r:embed="rId15"/>
          <a:stretch>
            <a:fillRect/>
          </a:stretch>
        </p:blipFill>
        <p:spPr>
          <a:xfrm>
            <a:off x="8114380" y="4846985"/>
            <a:ext cx="1938267" cy="1287969"/>
          </a:xfrm>
          <a:prstGeom prst="rect">
            <a:avLst/>
          </a:prstGeom>
        </p:spPr>
      </p:pic>
      <p:pic>
        <p:nvPicPr>
          <p:cNvPr id="47" name="Picture 46">
            <a:extLst>
              <a:ext uri="{FF2B5EF4-FFF2-40B4-BE49-F238E27FC236}">
                <a16:creationId xmlns:a16="http://schemas.microsoft.com/office/drawing/2014/main" id="{EEEAE142-DD1B-3840-B428-BA545E1FA66A}"/>
              </a:ext>
            </a:extLst>
          </p:cNvPr>
          <p:cNvPicPr>
            <a:picLocks noChangeAspect="1"/>
          </p:cNvPicPr>
          <p:nvPr/>
        </p:nvPicPr>
        <p:blipFill>
          <a:blip r:embed="rId16"/>
          <a:stretch>
            <a:fillRect/>
          </a:stretch>
        </p:blipFill>
        <p:spPr>
          <a:xfrm>
            <a:off x="5885331" y="5271697"/>
            <a:ext cx="1593185" cy="1058664"/>
          </a:xfrm>
          <a:prstGeom prst="rect">
            <a:avLst/>
          </a:prstGeom>
        </p:spPr>
      </p:pic>
      <p:sp>
        <p:nvSpPr>
          <p:cNvPr id="48" name="TextBox 47">
            <a:extLst>
              <a:ext uri="{FF2B5EF4-FFF2-40B4-BE49-F238E27FC236}">
                <a16:creationId xmlns:a16="http://schemas.microsoft.com/office/drawing/2014/main" id="{9E732115-3034-6B49-94BD-2D29164BCC0F}"/>
              </a:ext>
            </a:extLst>
          </p:cNvPr>
          <p:cNvSpPr txBox="1"/>
          <p:nvPr/>
        </p:nvSpPr>
        <p:spPr>
          <a:xfrm>
            <a:off x="3841189" y="6443978"/>
            <a:ext cx="1719894" cy="369332"/>
          </a:xfrm>
          <a:prstGeom prst="rect">
            <a:avLst/>
          </a:prstGeom>
          <a:noFill/>
        </p:spPr>
        <p:txBody>
          <a:bodyPr wrap="none" rtlCol="0">
            <a:spAutoFit/>
          </a:bodyPr>
          <a:lstStyle/>
          <a:p>
            <a:r>
              <a:rPr lang="en-GB" dirty="0"/>
              <a:t>Cheryl Adamson</a:t>
            </a:r>
          </a:p>
        </p:txBody>
      </p:sp>
      <p:sp>
        <p:nvSpPr>
          <p:cNvPr id="49" name="TextBox 48">
            <a:extLst>
              <a:ext uri="{FF2B5EF4-FFF2-40B4-BE49-F238E27FC236}">
                <a16:creationId xmlns:a16="http://schemas.microsoft.com/office/drawing/2014/main" id="{DB18D2E6-1D49-974F-9814-9CA25F8A78E1}"/>
              </a:ext>
            </a:extLst>
          </p:cNvPr>
          <p:cNvSpPr txBox="1"/>
          <p:nvPr/>
        </p:nvSpPr>
        <p:spPr>
          <a:xfrm>
            <a:off x="10212080" y="5833896"/>
            <a:ext cx="1925527" cy="369332"/>
          </a:xfrm>
          <a:prstGeom prst="rect">
            <a:avLst/>
          </a:prstGeom>
          <a:noFill/>
        </p:spPr>
        <p:txBody>
          <a:bodyPr wrap="none" rtlCol="0">
            <a:spAutoFit/>
          </a:bodyPr>
          <a:lstStyle/>
          <a:p>
            <a:r>
              <a:rPr lang="en-GB" dirty="0"/>
              <a:t>Marianne Burrows</a:t>
            </a:r>
          </a:p>
        </p:txBody>
      </p:sp>
      <p:sp>
        <p:nvSpPr>
          <p:cNvPr id="50" name="TextBox 49">
            <a:extLst>
              <a:ext uri="{FF2B5EF4-FFF2-40B4-BE49-F238E27FC236}">
                <a16:creationId xmlns:a16="http://schemas.microsoft.com/office/drawing/2014/main" id="{120DB9D7-3B35-EA46-8010-FB861DAA7396}"/>
              </a:ext>
            </a:extLst>
          </p:cNvPr>
          <p:cNvSpPr txBox="1"/>
          <p:nvPr/>
        </p:nvSpPr>
        <p:spPr>
          <a:xfrm>
            <a:off x="1622374" y="6474137"/>
            <a:ext cx="1917128" cy="369332"/>
          </a:xfrm>
          <a:prstGeom prst="rect">
            <a:avLst/>
          </a:prstGeom>
          <a:noFill/>
        </p:spPr>
        <p:txBody>
          <a:bodyPr wrap="none" rtlCol="0">
            <a:spAutoFit/>
          </a:bodyPr>
          <a:lstStyle/>
          <a:p>
            <a:r>
              <a:rPr lang="en-GB" dirty="0">
                <a:solidFill>
                  <a:srgbClr val="FF0000"/>
                </a:solidFill>
              </a:rPr>
              <a:t>HMP/YOI </a:t>
            </a:r>
            <a:r>
              <a:rPr lang="en-GB" dirty="0" err="1">
                <a:solidFill>
                  <a:srgbClr val="FF0000"/>
                </a:solidFill>
              </a:rPr>
              <a:t>Deerbolt</a:t>
            </a:r>
            <a:endParaRPr lang="en-GB" dirty="0">
              <a:solidFill>
                <a:srgbClr val="FF0000"/>
              </a:solidFill>
            </a:endParaRPr>
          </a:p>
        </p:txBody>
      </p:sp>
      <p:pic>
        <p:nvPicPr>
          <p:cNvPr id="51" name="Picture 50">
            <a:extLst>
              <a:ext uri="{FF2B5EF4-FFF2-40B4-BE49-F238E27FC236}">
                <a16:creationId xmlns:a16="http://schemas.microsoft.com/office/drawing/2014/main" id="{4174CCC2-201B-1243-8C46-9737D051BA8E}"/>
              </a:ext>
            </a:extLst>
          </p:cNvPr>
          <p:cNvPicPr>
            <a:picLocks noChangeAspect="1"/>
          </p:cNvPicPr>
          <p:nvPr/>
        </p:nvPicPr>
        <p:blipFill>
          <a:blip r:embed="rId17"/>
          <a:stretch>
            <a:fillRect/>
          </a:stretch>
        </p:blipFill>
        <p:spPr>
          <a:xfrm>
            <a:off x="1708100" y="5412422"/>
            <a:ext cx="1885031" cy="1058664"/>
          </a:xfrm>
          <a:prstGeom prst="rect">
            <a:avLst/>
          </a:prstGeom>
        </p:spPr>
      </p:pic>
      <p:sp>
        <p:nvSpPr>
          <p:cNvPr id="52" name="TextBox 51">
            <a:extLst>
              <a:ext uri="{FF2B5EF4-FFF2-40B4-BE49-F238E27FC236}">
                <a16:creationId xmlns:a16="http://schemas.microsoft.com/office/drawing/2014/main" id="{A030EE43-9C3A-8A40-B4C3-855B9F995731}"/>
              </a:ext>
            </a:extLst>
          </p:cNvPr>
          <p:cNvSpPr txBox="1"/>
          <p:nvPr/>
        </p:nvSpPr>
        <p:spPr>
          <a:xfrm>
            <a:off x="10251677" y="6228651"/>
            <a:ext cx="1669047" cy="369332"/>
          </a:xfrm>
          <a:prstGeom prst="rect">
            <a:avLst/>
          </a:prstGeom>
          <a:noFill/>
        </p:spPr>
        <p:txBody>
          <a:bodyPr wrap="none" rtlCol="0">
            <a:spAutoFit/>
          </a:bodyPr>
          <a:lstStyle/>
          <a:p>
            <a:r>
              <a:rPr lang="en-GB" dirty="0"/>
              <a:t>Sarah Blackman</a:t>
            </a:r>
          </a:p>
        </p:txBody>
      </p:sp>
    </p:spTree>
    <p:extLst>
      <p:ext uri="{BB962C8B-B14F-4D97-AF65-F5344CB8AC3E}">
        <p14:creationId xmlns:p14="http://schemas.microsoft.com/office/powerpoint/2010/main" val="422050511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4C087F3-BF2E-3D45-B27A-F3D339D9B8F2}"/>
              </a:ext>
            </a:extLst>
          </p:cNvPr>
          <p:cNvSpPr txBox="1"/>
          <p:nvPr/>
        </p:nvSpPr>
        <p:spPr>
          <a:xfrm>
            <a:off x="3340736" y="3169240"/>
            <a:ext cx="1648272" cy="369332"/>
          </a:xfrm>
          <a:prstGeom prst="rect">
            <a:avLst/>
          </a:prstGeom>
          <a:noFill/>
        </p:spPr>
        <p:txBody>
          <a:bodyPr wrap="none" rtlCol="0">
            <a:spAutoFit/>
          </a:bodyPr>
          <a:lstStyle/>
          <a:p>
            <a:r>
              <a:rPr lang="en-GB" i="1" dirty="0"/>
              <a:t>Lorraine Coghill</a:t>
            </a:r>
          </a:p>
        </p:txBody>
      </p:sp>
      <p:sp>
        <p:nvSpPr>
          <p:cNvPr id="23" name="TextBox 22">
            <a:extLst>
              <a:ext uri="{FF2B5EF4-FFF2-40B4-BE49-F238E27FC236}">
                <a16:creationId xmlns:a16="http://schemas.microsoft.com/office/drawing/2014/main" id="{7EB04B52-37A9-AA45-8C49-3C39A00BB2D0}"/>
              </a:ext>
            </a:extLst>
          </p:cNvPr>
          <p:cNvSpPr txBox="1"/>
          <p:nvPr/>
        </p:nvSpPr>
        <p:spPr>
          <a:xfrm>
            <a:off x="2289891" y="989622"/>
            <a:ext cx="444352" cy="369332"/>
          </a:xfrm>
          <a:prstGeom prst="rect">
            <a:avLst/>
          </a:prstGeom>
          <a:noFill/>
        </p:spPr>
        <p:txBody>
          <a:bodyPr wrap="none" rtlCol="0">
            <a:spAutoFit/>
          </a:bodyPr>
          <a:lstStyle/>
          <a:p>
            <a:r>
              <a:rPr lang="en-GB" b="1" dirty="0"/>
              <a:t>EU</a:t>
            </a:r>
          </a:p>
        </p:txBody>
      </p:sp>
      <p:sp>
        <p:nvSpPr>
          <p:cNvPr id="24" name="TextBox 23">
            <a:extLst>
              <a:ext uri="{FF2B5EF4-FFF2-40B4-BE49-F238E27FC236}">
                <a16:creationId xmlns:a16="http://schemas.microsoft.com/office/drawing/2014/main" id="{4EF1DD46-B539-5A46-B644-A97C5F573503}"/>
              </a:ext>
            </a:extLst>
          </p:cNvPr>
          <p:cNvSpPr txBox="1"/>
          <p:nvPr/>
        </p:nvSpPr>
        <p:spPr>
          <a:xfrm>
            <a:off x="537669" y="1606465"/>
            <a:ext cx="809837" cy="369332"/>
          </a:xfrm>
          <a:prstGeom prst="rect">
            <a:avLst/>
          </a:prstGeom>
          <a:noFill/>
        </p:spPr>
        <p:txBody>
          <a:bodyPr wrap="none" rtlCol="0">
            <a:spAutoFit/>
          </a:bodyPr>
          <a:lstStyle/>
          <a:p>
            <a:r>
              <a:rPr lang="en-GB" i="1" dirty="0"/>
              <a:t>Jeroen</a:t>
            </a:r>
          </a:p>
        </p:txBody>
      </p:sp>
      <p:pic>
        <p:nvPicPr>
          <p:cNvPr id="29" name="Picture 28">
            <a:extLst>
              <a:ext uri="{FF2B5EF4-FFF2-40B4-BE49-F238E27FC236}">
                <a16:creationId xmlns:a16="http://schemas.microsoft.com/office/drawing/2014/main" id="{94F41BCC-E33E-614E-8095-A085614DD5C6}"/>
              </a:ext>
            </a:extLst>
          </p:cNvPr>
          <p:cNvPicPr>
            <a:picLocks noChangeAspect="1"/>
          </p:cNvPicPr>
          <p:nvPr/>
        </p:nvPicPr>
        <p:blipFill rotWithShape="1">
          <a:blip r:embed="rId2"/>
          <a:srcRect r="59316"/>
          <a:stretch/>
        </p:blipFill>
        <p:spPr>
          <a:xfrm>
            <a:off x="1864603" y="168790"/>
            <a:ext cx="1332613" cy="879543"/>
          </a:xfrm>
          <a:prstGeom prst="rect">
            <a:avLst/>
          </a:prstGeom>
        </p:spPr>
      </p:pic>
      <p:pic>
        <p:nvPicPr>
          <p:cNvPr id="18" name="Picture 17">
            <a:extLst>
              <a:ext uri="{FF2B5EF4-FFF2-40B4-BE49-F238E27FC236}">
                <a16:creationId xmlns:a16="http://schemas.microsoft.com/office/drawing/2014/main" id="{7F81BAFC-800E-6946-A4E3-2351D689EF12}"/>
              </a:ext>
            </a:extLst>
          </p:cNvPr>
          <p:cNvPicPr>
            <a:picLocks noChangeAspect="1"/>
          </p:cNvPicPr>
          <p:nvPr/>
        </p:nvPicPr>
        <p:blipFill>
          <a:blip r:embed="rId3"/>
          <a:stretch>
            <a:fillRect/>
          </a:stretch>
        </p:blipFill>
        <p:spPr>
          <a:xfrm>
            <a:off x="3539502" y="-3699"/>
            <a:ext cx="1206584" cy="1594415"/>
          </a:xfrm>
          <a:prstGeom prst="rect">
            <a:avLst/>
          </a:prstGeom>
        </p:spPr>
      </p:pic>
      <p:pic>
        <p:nvPicPr>
          <p:cNvPr id="31" name="Picture 30">
            <a:extLst>
              <a:ext uri="{FF2B5EF4-FFF2-40B4-BE49-F238E27FC236}">
                <a16:creationId xmlns:a16="http://schemas.microsoft.com/office/drawing/2014/main" id="{3BDC4523-3BF1-8C46-A0EF-05D81A4A0240}"/>
              </a:ext>
            </a:extLst>
          </p:cNvPr>
          <p:cNvPicPr>
            <a:picLocks noChangeAspect="1"/>
          </p:cNvPicPr>
          <p:nvPr/>
        </p:nvPicPr>
        <p:blipFill>
          <a:blip r:embed="rId4"/>
          <a:stretch>
            <a:fillRect/>
          </a:stretch>
        </p:blipFill>
        <p:spPr>
          <a:xfrm>
            <a:off x="275801" y="39023"/>
            <a:ext cx="1417659" cy="1667834"/>
          </a:xfrm>
          <a:prstGeom prst="rect">
            <a:avLst/>
          </a:prstGeom>
        </p:spPr>
      </p:pic>
      <p:pic>
        <p:nvPicPr>
          <p:cNvPr id="41" name="Picture 40">
            <a:extLst>
              <a:ext uri="{FF2B5EF4-FFF2-40B4-BE49-F238E27FC236}">
                <a16:creationId xmlns:a16="http://schemas.microsoft.com/office/drawing/2014/main" id="{D5FAF4A2-97DC-7343-AC7C-BECFB5591F24}"/>
              </a:ext>
            </a:extLst>
          </p:cNvPr>
          <p:cNvPicPr>
            <a:picLocks noChangeAspect="1"/>
          </p:cNvPicPr>
          <p:nvPr/>
        </p:nvPicPr>
        <p:blipFill rotWithShape="1">
          <a:blip r:embed="rId5"/>
          <a:srcRect r="32413"/>
          <a:stretch/>
        </p:blipFill>
        <p:spPr>
          <a:xfrm>
            <a:off x="3583659" y="1799110"/>
            <a:ext cx="1162427" cy="1439911"/>
          </a:xfrm>
          <a:prstGeom prst="rect">
            <a:avLst/>
          </a:prstGeom>
        </p:spPr>
      </p:pic>
      <p:sp>
        <p:nvSpPr>
          <p:cNvPr id="42" name="TextBox 41">
            <a:extLst>
              <a:ext uri="{FF2B5EF4-FFF2-40B4-BE49-F238E27FC236}">
                <a16:creationId xmlns:a16="http://schemas.microsoft.com/office/drawing/2014/main" id="{15B8FE96-FE72-EC45-BE13-ACC02D37D91C}"/>
              </a:ext>
            </a:extLst>
          </p:cNvPr>
          <p:cNvSpPr txBox="1"/>
          <p:nvPr/>
        </p:nvSpPr>
        <p:spPr>
          <a:xfrm>
            <a:off x="3485979" y="1514472"/>
            <a:ext cx="1313629" cy="369332"/>
          </a:xfrm>
          <a:prstGeom prst="rect">
            <a:avLst/>
          </a:prstGeom>
          <a:noFill/>
        </p:spPr>
        <p:txBody>
          <a:bodyPr wrap="none" rtlCol="0">
            <a:spAutoFit/>
          </a:bodyPr>
          <a:lstStyle/>
          <a:p>
            <a:r>
              <a:rPr lang="en-GB" i="1" dirty="0"/>
              <a:t>Paula Street</a:t>
            </a:r>
          </a:p>
        </p:txBody>
      </p:sp>
      <p:sp>
        <p:nvSpPr>
          <p:cNvPr id="10" name="TextBox 9">
            <a:extLst>
              <a:ext uri="{FF2B5EF4-FFF2-40B4-BE49-F238E27FC236}">
                <a16:creationId xmlns:a16="http://schemas.microsoft.com/office/drawing/2014/main" id="{88B86B7B-59FC-7245-9933-9B0E835CFC5F}"/>
              </a:ext>
            </a:extLst>
          </p:cNvPr>
          <p:cNvSpPr txBox="1"/>
          <p:nvPr/>
        </p:nvSpPr>
        <p:spPr>
          <a:xfrm>
            <a:off x="4344329" y="4813842"/>
            <a:ext cx="1577868" cy="369332"/>
          </a:xfrm>
          <a:prstGeom prst="rect">
            <a:avLst/>
          </a:prstGeom>
          <a:noFill/>
        </p:spPr>
        <p:txBody>
          <a:bodyPr wrap="none" rtlCol="0">
            <a:spAutoFit/>
          </a:bodyPr>
          <a:lstStyle/>
          <a:p>
            <a:r>
              <a:rPr lang="en-GB" i="1" dirty="0" err="1"/>
              <a:t>Mhairi</a:t>
            </a:r>
            <a:r>
              <a:rPr lang="en-GB" i="1" dirty="0"/>
              <a:t> Stewart</a:t>
            </a:r>
          </a:p>
        </p:txBody>
      </p:sp>
      <p:pic>
        <p:nvPicPr>
          <p:cNvPr id="11" name="Picture 10">
            <a:extLst>
              <a:ext uri="{FF2B5EF4-FFF2-40B4-BE49-F238E27FC236}">
                <a16:creationId xmlns:a16="http://schemas.microsoft.com/office/drawing/2014/main" id="{60DAC991-FC1F-624E-9099-F9BD42A0D3B8}"/>
              </a:ext>
            </a:extLst>
          </p:cNvPr>
          <p:cNvPicPr>
            <a:picLocks noChangeAspect="1"/>
          </p:cNvPicPr>
          <p:nvPr/>
        </p:nvPicPr>
        <p:blipFill rotWithShape="1">
          <a:blip r:embed="rId6"/>
          <a:srcRect r="35676"/>
          <a:stretch/>
        </p:blipFill>
        <p:spPr>
          <a:xfrm>
            <a:off x="4875286" y="2282080"/>
            <a:ext cx="2402202" cy="894625"/>
          </a:xfrm>
          <a:prstGeom prst="rect">
            <a:avLst/>
          </a:prstGeom>
        </p:spPr>
      </p:pic>
      <p:pic>
        <p:nvPicPr>
          <p:cNvPr id="12" name="Picture 11">
            <a:extLst>
              <a:ext uri="{FF2B5EF4-FFF2-40B4-BE49-F238E27FC236}">
                <a16:creationId xmlns:a16="http://schemas.microsoft.com/office/drawing/2014/main" id="{56546393-1355-CF49-9B82-ED5398665950}"/>
              </a:ext>
            </a:extLst>
          </p:cNvPr>
          <p:cNvPicPr>
            <a:picLocks noChangeAspect="1"/>
          </p:cNvPicPr>
          <p:nvPr/>
        </p:nvPicPr>
        <p:blipFill>
          <a:blip r:embed="rId7"/>
          <a:stretch>
            <a:fillRect/>
          </a:stretch>
        </p:blipFill>
        <p:spPr>
          <a:xfrm>
            <a:off x="4155034" y="3522027"/>
            <a:ext cx="1973738" cy="1315825"/>
          </a:xfrm>
          <a:prstGeom prst="rect">
            <a:avLst/>
          </a:prstGeom>
        </p:spPr>
      </p:pic>
      <p:sp>
        <p:nvSpPr>
          <p:cNvPr id="13" name="TextBox 12">
            <a:extLst>
              <a:ext uri="{FF2B5EF4-FFF2-40B4-BE49-F238E27FC236}">
                <a16:creationId xmlns:a16="http://schemas.microsoft.com/office/drawing/2014/main" id="{31825D3E-056C-3348-AF83-5FA9B60682BB}"/>
              </a:ext>
            </a:extLst>
          </p:cNvPr>
          <p:cNvSpPr txBox="1"/>
          <p:nvPr/>
        </p:nvSpPr>
        <p:spPr>
          <a:xfrm>
            <a:off x="5211361" y="3026774"/>
            <a:ext cx="1867819" cy="369332"/>
          </a:xfrm>
          <a:prstGeom prst="rect">
            <a:avLst/>
          </a:prstGeom>
          <a:noFill/>
        </p:spPr>
        <p:txBody>
          <a:bodyPr wrap="none" rtlCol="0">
            <a:spAutoFit/>
          </a:bodyPr>
          <a:lstStyle/>
          <a:p>
            <a:r>
              <a:rPr lang="en-GB" b="1" dirty="0"/>
              <a:t>Cell Block Science</a:t>
            </a:r>
          </a:p>
        </p:txBody>
      </p:sp>
      <p:sp>
        <p:nvSpPr>
          <p:cNvPr id="14" name="TextBox 13">
            <a:extLst>
              <a:ext uri="{FF2B5EF4-FFF2-40B4-BE49-F238E27FC236}">
                <a16:creationId xmlns:a16="http://schemas.microsoft.com/office/drawing/2014/main" id="{1F1D0D59-0AC9-3643-BBA3-6B7BDC2CC908}"/>
              </a:ext>
            </a:extLst>
          </p:cNvPr>
          <p:cNvSpPr txBox="1"/>
          <p:nvPr/>
        </p:nvSpPr>
        <p:spPr>
          <a:xfrm>
            <a:off x="5786719" y="1638241"/>
            <a:ext cx="931473" cy="369332"/>
          </a:xfrm>
          <a:prstGeom prst="rect">
            <a:avLst/>
          </a:prstGeom>
          <a:noFill/>
        </p:spPr>
        <p:txBody>
          <a:bodyPr wrap="none" rtlCol="0">
            <a:spAutoFit/>
          </a:bodyPr>
          <a:lstStyle/>
          <a:p>
            <a:r>
              <a:rPr lang="en-GB" i="1" dirty="0"/>
              <a:t>Ivan Hill</a:t>
            </a:r>
          </a:p>
        </p:txBody>
      </p:sp>
      <p:pic>
        <p:nvPicPr>
          <p:cNvPr id="15" name="Picture 14">
            <a:extLst>
              <a:ext uri="{FF2B5EF4-FFF2-40B4-BE49-F238E27FC236}">
                <a16:creationId xmlns:a16="http://schemas.microsoft.com/office/drawing/2014/main" id="{F6E8B380-F03F-0143-BBC7-D7E0BE1219DB}"/>
              </a:ext>
            </a:extLst>
          </p:cNvPr>
          <p:cNvPicPr>
            <a:picLocks noChangeAspect="1"/>
          </p:cNvPicPr>
          <p:nvPr/>
        </p:nvPicPr>
        <p:blipFill>
          <a:blip r:embed="rId8"/>
          <a:stretch>
            <a:fillRect/>
          </a:stretch>
        </p:blipFill>
        <p:spPr>
          <a:xfrm>
            <a:off x="5542236" y="10732"/>
            <a:ext cx="1348896" cy="1680592"/>
          </a:xfrm>
          <a:prstGeom prst="rect">
            <a:avLst/>
          </a:prstGeom>
        </p:spPr>
      </p:pic>
      <p:sp>
        <p:nvSpPr>
          <p:cNvPr id="16" name="TextBox 15">
            <a:extLst>
              <a:ext uri="{FF2B5EF4-FFF2-40B4-BE49-F238E27FC236}">
                <a16:creationId xmlns:a16="http://schemas.microsoft.com/office/drawing/2014/main" id="{1A2BDE18-42D4-6A43-A703-F4D0EC7EE9BC}"/>
              </a:ext>
            </a:extLst>
          </p:cNvPr>
          <p:cNvSpPr txBox="1"/>
          <p:nvPr/>
        </p:nvSpPr>
        <p:spPr>
          <a:xfrm>
            <a:off x="7487680" y="-35808"/>
            <a:ext cx="1381147" cy="369332"/>
          </a:xfrm>
          <a:prstGeom prst="rect">
            <a:avLst/>
          </a:prstGeom>
          <a:noFill/>
        </p:spPr>
        <p:txBody>
          <a:bodyPr wrap="none" rtlCol="0">
            <a:spAutoFit/>
          </a:bodyPr>
          <a:lstStyle/>
          <a:p>
            <a:r>
              <a:rPr lang="en-GB" dirty="0"/>
              <a:t>Lynda Elliott </a:t>
            </a:r>
          </a:p>
        </p:txBody>
      </p:sp>
      <p:sp>
        <p:nvSpPr>
          <p:cNvPr id="17" name="TextBox 16">
            <a:extLst>
              <a:ext uri="{FF2B5EF4-FFF2-40B4-BE49-F238E27FC236}">
                <a16:creationId xmlns:a16="http://schemas.microsoft.com/office/drawing/2014/main" id="{A209282F-E0D8-2547-9D77-9C35EAFF8F86}"/>
              </a:ext>
            </a:extLst>
          </p:cNvPr>
          <p:cNvSpPr txBox="1"/>
          <p:nvPr/>
        </p:nvSpPr>
        <p:spPr>
          <a:xfrm>
            <a:off x="7448727" y="232127"/>
            <a:ext cx="1459054" cy="369332"/>
          </a:xfrm>
          <a:prstGeom prst="rect">
            <a:avLst/>
          </a:prstGeom>
          <a:noFill/>
        </p:spPr>
        <p:txBody>
          <a:bodyPr wrap="none" rtlCol="0">
            <a:spAutoFit/>
          </a:bodyPr>
          <a:lstStyle/>
          <a:p>
            <a:r>
              <a:rPr lang="en-GB" dirty="0">
                <a:solidFill>
                  <a:srgbClr val="FF0000"/>
                </a:solidFill>
              </a:rPr>
              <a:t>HMP Durham</a:t>
            </a:r>
          </a:p>
        </p:txBody>
      </p:sp>
      <p:pic>
        <p:nvPicPr>
          <p:cNvPr id="19" name="Picture 18">
            <a:extLst>
              <a:ext uri="{FF2B5EF4-FFF2-40B4-BE49-F238E27FC236}">
                <a16:creationId xmlns:a16="http://schemas.microsoft.com/office/drawing/2014/main" id="{C9402945-5C53-9E41-85F1-28DC55324076}"/>
              </a:ext>
            </a:extLst>
          </p:cNvPr>
          <p:cNvPicPr>
            <a:picLocks noChangeAspect="1"/>
          </p:cNvPicPr>
          <p:nvPr/>
        </p:nvPicPr>
        <p:blipFill>
          <a:blip r:embed="rId9"/>
          <a:stretch>
            <a:fillRect/>
          </a:stretch>
        </p:blipFill>
        <p:spPr>
          <a:xfrm>
            <a:off x="7271337" y="539375"/>
            <a:ext cx="1947319" cy="1947319"/>
          </a:xfrm>
          <a:prstGeom prst="rect">
            <a:avLst/>
          </a:prstGeom>
        </p:spPr>
      </p:pic>
      <p:sp>
        <p:nvSpPr>
          <p:cNvPr id="32" name="TextBox 31">
            <a:extLst>
              <a:ext uri="{FF2B5EF4-FFF2-40B4-BE49-F238E27FC236}">
                <a16:creationId xmlns:a16="http://schemas.microsoft.com/office/drawing/2014/main" id="{072C9CB5-8736-0F44-B9F4-AB63B31F914D}"/>
              </a:ext>
            </a:extLst>
          </p:cNvPr>
          <p:cNvSpPr txBox="1"/>
          <p:nvPr/>
        </p:nvSpPr>
        <p:spPr>
          <a:xfrm>
            <a:off x="7326926" y="4145330"/>
            <a:ext cx="2050690" cy="369332"/>
          </a:xfrm>
          <a:prstGeom prst="rect">
            <a:avLst/>
          </a:prstGeom>
          <a:noFill/>
        </p:spPr>
        <p:txBody>
          <a:bodyPr wrap="none" rtlCol="0">
            <a:spAutoFit/>
          </a:bodyPr>
          <a:lstStyle/>
          <a:p>
            <a:r>
              <a:rPr lang="en-GB" b="1" dirty="0"/>
              <a:t>Inside-Out Program</a:t>
            </a:r>
          </a:p>
        </p:txBody>
      </p:sp>
      <p:sp>
        <p:nvSpPr>
          <p:cNvPr id="33" name="TextBox 32">
            <a:extLst>
              <a:ext uri="{FF2B5EF4-FFF2-40B4-BE49-F238E27FC236}">
                <a16:creationId xmlns:a16="http://schemas.microsoft.com/office/drawing/2014/main" id="{D81E4D15-5E3B-2F4F-AD1A-704600D353E6}"/>
              </a:ext>
            </a:extLst>
          </p:cNvPr>
          <p:cNvSpPr txBox="1"/>
          <p:nvPr/>
        </p:nvSpPr>
        <p:spPr>
          <a:xfrm>
            <a:off x="9401297" y="4158804"/>
            <a:ext cx="1372492" cy="369332"/>
          </a:xfrm>
          <a:prstGeom prst="rect">
            <a:avLst/>
          </a:prstGeom>
          <a:noFill/>
        </p:spPr>
        <p:txBody>
          <a:bodyPr wrap="none" rtlCol="0">
            <a:spAutoFit/>
          </a:bodyPr>
          <a:lstStyle/>
          <a:p>
            <a:r>
              <a:rPr lang="en-GB" i="1" dirty="0"/>
              <a:t>Hannah King</a:t>
            </a:r>
          </a:p>
        </p:txBody>
      </p:sp>
      <p:pic>
        <p:nvPicPr>
          <p:cNvPr id="34" name="Picture 33">
            <a:extLst>
              <a:ext uri="{FF2B5EF4-FFF2-40B4-BE49-F238E27FC236}">
                <a16:creationId xmlns:a16="http://schemas.microsoft.com/office/drawing/2014/main" id="{A0C2DB4C-1F43-A243-8443-AC50CDCA31E4}"/>
              </a:ext>
            </a:extLst>
          </p:cNvPr>
          <p:cNvPicPr>
            <a:picLocks noChangeAspect="1"/>
          </p:cNvPicPr>
          <p:nvPr/>
        </p:nvPicPr>
        <p:blipFill rotWithShape="1">
          <a:blip r:embed="rId10"/>
          <a:srcRect r="90421"/>
          <a:stretch/>
        </p:blipFill>
        <p:spPr>
          <a:xfrm>
            <a:off x="7741045" y="2517426"/>
            <a:ext cx="1125256" cy="1689100"/>
          </a:xfrm>
          <a:prstGeom prst="rect">
            <a:avLst/>
          </a:prstGeom>
        </p:spPr>
      </p:pic>
      <p:pic>
        <p:nvPicPr>
          <p:cNvPr id="35" name="Picture 34">
            <a:extLst>
              <a:ext uri="{FF2B5EF4-FFF2-40B4-BE49-F238E27FC236}">
                <a16:creationId xmlns:a16="http://schemas.microsoft.com/office/drawing/2014/main" id="{FA6EEF66-2564-224C-88F0-87806460E63A}"/>
              </a:ext>
            </a:extLst>
          </p:cNvPr>
          <p:cNvPicPr>
            <a:picLocks noChangeAspect="1"/>
          </p:cNvPicPr>
          <p:nvPr/>
        </p:nvPicPr>
        <p:blipFill rotWithShape="1">
          <a:blip r:embed="rId11"/>
          <a:srcRect l="11513" t="23583" r="8087"/>
          <a:stretch/>
        </p:blipFill>
        <p:spPr>
          <a:xfrm>
            <a:off x="9355551" y="2483712"/>
            <a:ext cx="1557259" cy="1749230"/>
          </a:xfrm>
          <a:prstGeom prst="rect">
            <a:avLst/>
          </a:prstGeom>
        </p:spPr>
      </p:pic>
      <p:sp>
        <p:nvSpPr>
          <p:cNvPr id="36" name="TextBox 35">
            <a:extLst>
              <a:ext uri="{FF2B5EF4-FFF2-40B4-BE49-F238E27FC236}">
                <a16:creationId xmlns:a16="http://schemas.microsoft.com/office/drawing/2014/main" id="{417B8A27-1E49-F544-A4AC-BE3E1FB89435}"/>
              </a:ext>
            </a:extLst>
          </p:cNvPr>
          <p:cNvSpPr txBox="1"/>
          <p:nvPr/>
        </p:nvSpPr>
        <p:spPr>
          <a:xfrm>
            <a:off x="10915901" y="3890603"/>
            <a:ext cx="1358962" cy="369332"/>
          </a:xfrm>
          <a:prstGeom prst="rect">
            <a:avLst/>
          </a:prstGeom>
          <a:noFill/>
        </p:spPr>
        <p:txBody>
          <a:bodyPr wrap="none" rtlCol="0">
            <a:spAutoFit/>
          </a:bodyPr>
          <a:lstStyle/>
          <a:p>
            <a:r>
              <a:rPr lang="en-GB" i="1" dirty="0"/>
              <a:t>Kate O’Brien</a:t>
            </a:r>
          </a:p>
        </p:txBody>
      </p:sp>
      <p:sp>
        <p:nvSpPr>
          <p:cNvPr id="37" name="TextBox 36">
            <a:extLst>
              <a:ext uri="{FF2B5EF4-FFF2-40B4-BE49-F238E27FC236}">
                <a16:creationId xmlns:a16="http://schemas.microsoft.com/office/drawing/2014/main" id="{A7D591AE-8157-7747-995C-8C4C5CC8E822}"/>
              </a:ext>
            </a:extLst>
          </p:cNvPr>
          <p:cNvSpPr txBox="1"/>
          <p:nvPr/>
        </p:nvSpPr>
        <p:spPr>
          <a:xfrm>
            <a:off x="6201305" y="4580220"/>
            <a:ext cx="1242841" cy="369332"/>
          </a:xfrm>
          <a:prstGeom prst="rect">
            <a:avLst/>
          </a:prstGeom>
          <a:noFill/>
        </p:spPr>
        <p:txBody>
          <a:bodyPr wrap="none" rtlCol="0">
            <a:spAutoFit/>
          </a:bodyPr>
          <a:lstStyle/>
          <a:p>
            <a:r>
              <a:rPr lang="en-GB" dirty="0"/>
              <a:t>Lori </a:t>
            </a:r>
            <a:r>
              <a:rPr lang="en-GB" dirty="0" err="1"/>
              <a:t>Pompa</a:t>
            </a:r>
            <a:endParaRPr lang="en-GB" dirty="0"/>
          </a:p>
        </p:txBody>
      </p:sp>
      <p:pic>
        <p:nvPicPr>
          <p:cNvPr id="38" name="Picture 37">
            <a:extLst>
              <a:ext uri="{FF2B5EF4-FFF2-40B4-BE49-F238E27FC236}">
                <a16:creationId xmlns:a16="http://schemas.microsoft.com/office/drawing/2014/main" id="{73305CD2-B35D-7E42-821C-06D3EB37A1E6}"/>
              </a:ext>
            </a:extLst>
          </p:cNvPr>
          <p:cNvPicPr>
            <a:picLocks noChangeAspect="1"/>
          </p:cNvPicPr>
          <p:nvPr/>
        </p:nvPicPr>
        <p:blipFill>
          <a:blip r:embed="rId12"/>
          <a:stretch>
            <a:fillRect/>
          </a:stretch>
        </p:blipFill>
        <p:spPr>
          <a:xfrm>
            <a:off x="10915537" y="2602451"/>
            <a:ext cx="1352680" cy="1352680"/>
          </a:xfrm>
          <a:prstGeom prst="rect">
            <a:avLst/>
          </a:prstGeom>
        </p:spPr>
      </p:pic>
      <p:pic>
        <p:nvPicPr>
          <p:cNvPr id="39" name="Picture 38">
            <a:extLst>
              <a:ext uri="{FF2B5EF4-FFF2-40B4-BE49-F238E27FC236}">
                <a16:creationId xmlns:a16="http://schemas.microsoft.com/office/drawing/2014/main" id="{89609B61-7ECF-0B4E-84A3-574225849685}"/>
              </a:ext>
            </a:extLst>
          </p:cNvPr>
          <p:cNvPicPr>
            <a:picLocks noChangeAspect="1"/>
          </p:cNvPicPr>
          <p:nvPr/>
        </p:nvPicPr>
        <p:blipFill>
          <a:blip r:embed="rId13"/>
          <a:stretch>
            <a:fillRect/>
          </a:stretch>
        </p:blipFill>
        <p:spPr>
          <a:xfrm>
            <a:off x="6170473" y="3426838"/>
            <a:ext cx="1223936" cy="1223936"/>
          </a:xfrm>
          <a:prstGeom prst="rect">
            <a:avLst/>
          </a:prstGeom>
        </p:spPr>
      </p:pic>
      <p:sp>
        <p:nvSpPr>
          <p:cNvPr id="27" name="TextBox 26">
            <a:extLst>
              <a:ext uri="{FF2B5EF4-FFF2-40B4-BE49-F238E27FC236}">
                <a16:creationId xmlns:a16="http://schemas.microsoft.com/office/drawing/2014/main" id="{0F25165C-F05A-AA49-8334-532660FE28DA}"/>
              </a:ext>
            </a:extLst>
          </p:cNvPr>
          <p:cNvSpPr txBox="1"/>
          <p:nvPr/>
        </p:nvSpPr>
        <p:spPr>
          <a:xfrm>
            <a:off x="9673539" y="2064191"/>
            <a:ext cx="1868525" cy="369332"/>
          </a:xfrm>
          <a:prstGeom prst="rect">
            <a:avLst/>
          </a:prstGeom>
          <a:noFill/>
        </p:spPr>
        <p:txBody>
          <a:bodyPr wrap="none" rtlCol="0">
            <a:spAutoFit/>
          </a:bodyPr>
          <a:lstStyle/>
          <a:p>
            <a:r>
              <a:rPr lang="en-GB" dirty="0">
                <a:solidFill>
                  <a:schemeClr val="accent1"/>
                </a:solidFill>
              </a:rPr>
              <a:t>Closing Ceremony</a:t>
            </a:r>
          </a:p>
        </p:txBody>
      </p:sp>
      <p:pic>
        <p:nvPicPr>
          <p:cNvPr id="28" name="Picture 27">
            <a:extLst>
              <a:ext uri="{FF2B5EF4-FFF2-40B4-BE49-F238E27FC236}">
                <a16:creationId xmlns:a16="http://schemas.microsoft.com/office/drawing/2014/main" id="{F4C40D0B-FF0F-5743-B91D-D90DF5059900}"/>
              </a:ext>
            </a:extLst>
          </p:cNvPr>
          <p:cNvPicPr>
            <a:picLocks noChangeAspect="1"/>
          </p:cNvPicPr>
          <p:nvPr/>
        </p:nvPicPr>
        <p:blipFill>
          <a:blip r:embed="rId14"/>
          <a:stretch>
            <a:fillRect/>
          </a:stretch>
        </p:blipFill>
        <p:spPr>
          <a:xfrm>
            <a:off x="9793867" y="-4617"/>
            <a:ext cx="2136467" cy="1909516"/>
          </a:xfrm>
          <a:prstGeom prst="rect">
            <a:avLst/>
          </a:prstGeom>
        </p:spPr>
      </p:pic>
      <p:sp>
        <p:nvSpPr>
          <p:cNvPr id="30" name="TextBox 29">
            <a:extLst>
              <a:ext uri="{FF2B5EF4-FFF2-40B4-BE49-F238E27FC236}">
                <a16:creationId xmlns:a16="http://schemas.microsoft.com/office/drawing/2014/main" id="{84DAC07B-F91D-1048-8F42-E47ED2FAFA77}"/>
              </a:ext>
            </a:extLst>
          </p:cNvPr>
          <p:cNvSpPr txBox="1"/>
          <p:nvPr/>
        </p:nvSpPr>
        <p:spPr>
          <a:xfrm>
            <a:off x="8078486" y="6061282"/>
            <a:ext cx="1933543" cy="369332"/>
          </a:xfrm>
          <a:prstGeom prst="rect">
            <a:avLst/>
          </a:prstGeom>
          <a:noFill/>
        </p:spPr>
        <p:txBody>
          <a:bodyPr wrap="none" rtlCol="0">
            <a:spAutoFit/>
          </a:bodyPr>
          <a:lstStyle/>
          <a:p>
            <a:r>
              <a:rPr lang="en-GB" dirty="0">
                <a:solidFill>
                  <a:srgbClr val="FF0000"/>
                </a:solidFill>
              </a:rPr>
              <a:t>HMP Low Newton </a:t>
            </a:r>
          </a:p>
        </p:txBody>
      </p:sp>
      <p:sp>
        <p:nvSpPr>
          <p:cNvPr id="40" name="TextBox 39">
            <a:extLst>
              <a:ext uri="{FF2B5EF4-FFF2-40B4-BE49-F238E27FC236}">
                <a16:creationId xmlns:a16="http://schemas.microsoft.com/office/drawing/2014/main" id="{4FD7C01D-4D2D-844A-A340-0272FC047EFF}"/>
              </a:ext>
            </a:extLst>
          </p:cNvPr>
          <p:cNvSpPr txBox="1"/>
          <p:nvPr/>
        </p:nvSpPr>
        <p:spPr>
          <a:xfrm>
            <a:off x="5910952" y="6259312"/>
            <a:ext cx="1622624" cy="369332"/>
          </a:xfrm>
          <a:prstGeom prst="rect">
            <a:avLst/>
          </a:prstGeom>
          <a:noFill/>
        </p:spPr>
        <p:txBody>
          <a:bodyPr wrap="none" rtlCol="0">
            <a:spAutoFit/>
          </a:bodyPr>
          <a:lstStyle/>
          <a:p>
            <a:r>
              <a:rPr lang="en-GB" dirty="0">
                <a:solidFill>
                  <a:srgbClr val="FF0000"/>
                </a:solidFill>
              </a:rPr>
              <a:t>HMP Frankland</a:t>
            </a:r>
          </a:p>
        </p:txBody>
      </p:sp>
      <p:sp>
        <p:nvSpPr>
          <p:cNvPr id="43" name="TextBox 42">
            <a:extLst>
              <a:ext uri="{FF2B5EF4-FFF2-40B4-BE49-F238E27FC236}">
                <a16:creationId xmlns:a16="http://schemas.microsoft.com/office/drawing/2014/main" id="{7B2EEF8E-2B27-AE4D-B942-7DB2AB974E60}"/>
              </a:ext>
            </a:extLst>
          </p:cNvPr>
          <p:cNvSpPr txBox="1"/>
          <p:nvPr/>
        </p:nvSpPr>
        <p:spPr>
          <a:xfrm>
            <a:off x="10365375" y="4757541"/>
            <a:ext cx="1181734" cy="369332"/>
          </a:xfrm>
          <a:prstGeom prst="rect">
            <a:avLst/>
          </a:prstGeom>
          <a:noFill/>
        </p:spPr>
        <p:txBody>
          <a:bodyPr wrap="none" rtlCol="0">
            <a:spAutoFit/>
          </a:bodyPr>
          <a:lstStyle/>
          <a:p>
            <a:r>
              <a:rPr lang="en-GB" dirty="0">
                <a:solidFill>
                  <a:schemeClr val="accent1"/>
                </a:solidFill>
              </a:rPr>
              <a:t>Think Tank</a:t>
            </a:r>
          </a:p>
        </p:txBody>
      </p:sp>
      <p:sp>
        <p:nvSpPr>
          <p:cNvPr id="44" name="TextBox 43">
            <a:extLst>
              <a:ext uri="{FF2B5EF4-FFF2-40B4-BE49-F238E27FC236}">
                <a16:creationId xmlns:a16="http://schemas.microsoft.com/office/drawing/2014/main" id="{AB48EFD3-19C3-0240-9262-F3B89C10B9FA}"/>
              </a:ext>
            </a:extLst>
          </p:cNvPr>
          <p:cNvSpPr txBox="1"/>
          <p:nvPr/>
        </p:nvSpPr>
        <p:spPr>
          <a:xfrm>
            <a:off x="4108110" y="5773134"/>
            <a:ext cx="1868525" cy="369332"/>
          </a:xfrm>
          <a:prstGeom prst="rect">
            <a:avLst/>
          </a:prstGeom>
          <a:noFill/>
        </p:spPr>
        <p:txBody>
          <a:bodyPr wrap="none" rtlCol="0">
            <a:spAutoFit/>
          </a:bodyPr>
          <a:lstStyle/>
          <a:p>
            <a:r>
              <a:rPr lang="en-GB" dirty="0">
                <a:solidFill>
                  <a:schemeClr val="accent1"/>
                </a:solidFill>
              </a:rPr>
              <a:t>Closing Ceremony</a:t>
            </a:r>
          </a:p>
        </p:txBody>
      </p:sp>
      <p:sp>
        <p:nvSpPr>
          <p:cNvPr id="45" name="TextBox 44">
            <a:extLst>
              <a:ext uri="{FF2B5EF4-FFF2-40B4-BE49-F238E27FC236}">
                <a16:creationId xmlns:a16="http://schemas.microsoft.com/office/drawing/2014/main" id="{3892093D-BCC9-2047-B6CB-0917D3918709}"/>
              </a:ext>
            </a:extLst>
          </p:cNvPr>
          <p:cNvSpPr txBox="1"/>
          <p:nvPr/>
        </p:nvSpPr>
        <p:spPr>
          <a:xfrm>
            <a:off x="4771217" y="5572422"/>
            <a:ext cx="1181349" cy="369332"/>
          </a:xfrm>
          <a:prstGeom prst="rect">
            <a:avLst/>
          </a:prstGeom>
          <a:noFill/>
        </p:spPr>
        <p:txBody>
          <a:bodyPr wrap="none" rtlCol="0">
            <a:spAutoFit/>
          </a:bodyPr>
          <a:lstStyle/>
          <a:p>
            <a:r>
              <a:rPr lang="en-GB" dirty="0">
                <a:solidFill>
                  <a:schemeClr val="accent1"/>
                </a:solidFill>
              </a:rPr>
              <a:t>Think Tank</a:t>
            </a:r>
          </a:p>
        </p:txBody>
      </p:sp>
      <p:pic>
        <p:nvPicPr>
          <p:cNvPr id="46" name="Picture 45">
            <a:extLst>
              <a:ext uri="{FF2B5EF4-FFF2-40B4-BE49-F238E27FC236}">
                <a16:creationId xmlns:a16="http://schemas.microsoft.com/office/drawing/2014/main" id="{E7EFF270-1A4D-0C40-91B6-A484C51BECF4}"/>
              </a:ext>
            </a:extLst>
          </p:cNvPr>
          <p:cNvPicPr>
            <a:picLocks noChangeAspect="1"/>
          </p:cNvPicPr>
          <p:nvPr/>
        </p:nvPicPr>
        <p:blipFill>
          <a:blip r:embed="rId15"/>
          <a:stretch>
            <a:fillRect/>
          </a:stretch>
        </p:blipFill>
        <p:spPr>
          <a:xfrm>
            <a:off x="8114380" y="4846985"/>
            <a:ext cx="1938267" cy="1287969"/>
          </a:xfrm>
          <a:prstGeom prst="rect">
            <a:avLst/>
          </a:prstGeom>
        </p:spPr>
      </p:pic>
      <p:pic>
        <p:nvPicPr>
          <p:cNvPr id="47" name="Picture 46">
            <a:extLst>
              <a:ext uri="{FF2B5EF4-FFF2-40B4-BE49-F238E27FC236}">
                <a16:creationId xmlns:a16="http://schemas.microsoft.com/office/drawing/2014/main" id="{EEEAE142-DD1B-3840-B428-BA545E1FA66A}"/>
              </a:ext>
            </a:extLst>
          </p:cNvPr>
          <p:cNvPicPr>
            <a:picLocks noChangeAspect="1"/>
          </p:cNvPicPr>
          <p:nvPr/>
        </p:nvPicPr>
        <p:blipFill>
          <a:blip r:embed="rId16"/>
          <a:stretch>
            <a:fillRect/>
          </a:stretch>
        </p:blipFill>
        <p:spPr>
          <a:xfrm>
            <a:off x="5885331" y="5271697"/>
            <a:ext cx="1593185" cy="1058664"/>
          </a:xfrm>
          <a:prstGeom prst="rect">
            <a:avLst/>
          </a:prstGeom>
        </p:spPr>
      </p:pic>
      <p:sp>
        <p:nvSpPr>
          <p:cNvPr id="48" name="TextBox 47">
            <a:extLst>
              <a:ext uri="{FF2B5EF4-FFF2-40B4-BE49-F238E27FC236}">
                <a16:creationId xmlns:a16="http://schemas.microsoft.com/office/drawing/2014/main" id="{9E732115-3034-6B49-94BD-2D29164BCC0F}"/>
              </a:ext>
            </a:extLst>
          </p:cNvPr>
          <p:cNvSpPr txBox="1"/>
          <p:nvPr/>
        </p:nvSpPr>
        <p:spPr>
          <a:xfrm>
            <a:off x="3841189" y="6443978"/>
            <a:ext cx="1719894" cy="369332"/>
          </a:xfrm>
          <a:prstGeom prst="rect">
            <a:avLst/>
          </a:prstGeom>
          <a:noFill/>
        </p:spPr>
        <p:txBody>
          <a:bodyPr wrap="none" rtlCol="0">
            <a:spAutoFit/>
          </a:bodyPr>
          <a:lstStyle/>
          <a:p>
            <a:r>
              <a:rPr lang="en-GB" dirty="0"/>
              <a:t>Cheryl Adamson</a:t>
            </a:r>
          </a:p>
        </p:txBody>
      </p:sp>
      <p:sp>
        <p:nvSpPr>
          <p:cNvPr id="49" name="TextBox 48">
            <a:extLst>
              <a:ext uri="{FF2B5EF4-FFF2-40B4-BE49-F238E27FC236}">
                <a16:creationId xmlns:a16="http://schemas.microsoft.com/office/drawing/2014/main" id="{DB18D2E6-1D49-974F-9814-9CA25F8A78E1}"/>
              </a:ext>
            </a:extLst>
          </p:cNvPr>
          <p:cNvSpPr txBox="1"/>
          <p:nvPr/>
        </p:nvSpPr>
        <p:spPr>
          <a:xfrm>
            <a:off x="10212080" y="5833896"/>
            <a:ext cx="1925527" cy="369332"/>
          </a:xfrm>
          <a:prstGeom prst="rect">
            <a:avLst/>
          </a:prstGeom>
          <a:noFill/>
        </p:spPr>
        <p:txBody>
          <a:bodyPr wrap="none" rtlCol="0">
            <a:spAutoFit/>
          </a:bodyPr>
          <a:lstStyle/>
          <a:p>
            <a:r>
              <a:rPr lang="en-GB" dirty="0"/>
              <a:t>Marianne Burrows</a:t>
            </a:r>
          </a:p>
        </p:txBody>
      </p:sp>
      <p:sp>
        <p:nvSpPr>
          <p:cNvPr id="50" name="TextBox 49">
            <a:extLst>
              <a:ext uri="{FF2B5EF4-FFF2-40B4-BE49-F238E27FC236}">
                <a16:creationId xmlns:a16="http://schemas.microsoft.com/office/drawing/2014/main" id="{120DB9D7-3B35-EA46-8010-FB861DAA7396}"/>
              </a:ext>
            </a:extLst>
          </p:cNvPr>
          <p:cNvSpPr txBox="1"/>
          <p:nvPr/>
        </p:nvSpPr>
        <p:spPr>
          <a:xfrm>
            <a:off x="1622374" y="6474137"/>
            <a:ext cx="1917128" cy="369332"/>
          </a:xfrm>
          <a:prstGeom prst="rect">
            <a:avLst/>
          </a:prstGeom>
          <a:noFill/>
        </p:spPr>
        <p:txBody>
          <a:bodyPr wrap="none" rtlCol="0">
            <a:spAutoFit/>
          </a:bodyPr>
          <a:lstStyle/>
          <a:p>
            <a:r>
              <a:rPr lang="en-GB" dirty="0">
                <a:solidFill>
                  <a:srgbClr val="FF0000"/>
                </a:solidFill>
              </a:rPr>
              <a:t>HMP/YOI </a:t>
            </a:r>
            <a:r>
              <a:rPr lang="en-GB" dirty="0" err="1">
                <a:solidFill>
                  <a:srgbClr val="FF0000"/>
                </a:solidFill>
              </a:rPr>
              <a:t>Deerbolt</a:t>
            </a:r>
            <a:endParaRPr lang="en-GB" dirty="0">
              <a:solidFill>
                <a:srgbClr val="FF0000"/>
              </a:solidFill>
            </a:endParaRPr>
          </a:p>
        </p:txBody>
      </p:sp>
      <p:pic>
        <p:nvPicPr>
          <p:cNvPr id="51" name="Picture 50">
            <a:extLst>
              <a:ext uri="{FF2B5EF4-FFF2-40B4-BE49-F238E27FC236}">
                <a16:creationId xmlns:a16="http://schemas.microsoft.com/office/drawing/2014/main" id="{4174CCC2-201B-1243-8C46-9737D051BA8E}"/>
              </a:ext>
            </a:extLst>
          </p:cNvPr>
          <p:cNvPicPr>
            <a:picLocks noChangeAspect="1"/>
          </p:cNvPicPr>
          <p:nvPr/>
        </p:nvPicPr>
        <p:blipFill>
          <a:blip r:embed="rId17"/>
          <a:stretch>
            <a:fillRect/>
          </a:stretch>
        </p:blipFill>
        <p:spPr>
          <a:xfrm>
            <a:off x="1708100" y="5412422"/>
            <a:ext cx="1885031" cy="1058664"/>
          </a:xfrm>
          <a:prstGeom prst="rect">
            <a:avLst/>
          </a:prstGeom>
        </p:spPr>
      </p:pic>
      <p:pic>
        <p:nvPicPr>
          <p:cNvPr id="52" name="Picture 51">
            <a:extLst>
              <a:ext uri="{FF2B5EF4-FFF2-40B4-BE49-F238E27FC236}">
                <a16:creationId xmlns:a16="http://schemas.microsoft.com/office/drawing/2014/main" id="{3EA086EF-7C77-B849-82E1-1637AD45B0A9}"/>
              </a:ext>
            </a:extLst>
          </p:cNvPr>
          <p:cNvPicPr>
            <a:picLocks noChangeAspect="1"/>
          </p:cNvPicPr>
          <p:nvPr/>
        </p:nvPicPr>
        <p:blipFill>
          <a:blip r:embed="rId18"/>
          <a:stretch>
            <a:fillRect/>
          </a:stretch>
        </p:blipFill>
        <p:spPr>
          <a:xfrm>
            <a:off x="1603722" y="4302969"/>
            <a:ext cx="2251144" cy="998066"/>
          </a:xfrm>
          <a:prstGeom prst="rect">
            <a:avLst/>
          </a:prstGeom>
        </p:spPr>
      </p:pic>
      <p:sp>
        <p:nvSpPr>
          <p:cNvPr id="53" name="TextBox 52">
            <a:extLst>
              <a:ext uri="{FF2B5EF4-FFF2-40B4-BE49-F238E27FC236}">
                <a16:creationId xmlns:a16="http://schemas.microsoft.com/office/drawing/2014/main" id="{3306A5A8-38DC-0348-9235-262EC73648FA}"/>
              </a:ext>
            </a:extLst>
          </p:cNvPr>
          <p:cNvSpPr txBox="1"/>
          <p:nvPr/>
        </p:nvSpPr>
        <p:spPr>
          <a:xfrm>
            <a:off x="1962670" y="3738898"/>
            <a:ext cx="1749005" cy="646331"/>
          </a:xfrm>
          <a:prstGeom prst="rect">
            <a:avLst/>
          </a:prstGeom>
          <a:noFill/>
        </p:spPr>
        <p:txBody>
          <a:bodyPr wrap="none" rtlCol="0">
            <a:spAutoFit/>
          </a:bodyPr>
          <a:lstStyle/>
          <a:p>
            <a:r>
              <a:rPr lang="en-GB" dirty="0"/>
              <a:t>Anna </a:t>
            </a:r>
            <a:r>
              <a:rPr lang="en-GB" dirty="0" err="1"/>
              <a:t>Fellingham</a:t>
            </a:r>
            <a:endParaRPr lang="en-GB" dirty="0"/>
          </a:p>
          <a:p>
            <a:r>
              <a:rPr lang="en-GB" dirty="0"/>
              <a:t>Jacky Woods</a:t>
            </a:r>
          </a:p>
        </p:txBody>
      </p:sp>
      <p:sp>
        <p:nvSpPr>
          <p:cNvPr id="54" name="TextBox 53">
            <a:extLst>
              <a:ext uri="{FF2B5EF4-FFF2-40B4-BE49-F238E27FC236}">
                <a16:creationId xmlns:a16="http://schemas.microsoft.com/office/drawing/2014/main" id="{06AB563E-C159-A948-BF37-548423A97936}"/>
              </a:ext>
            </a:extLst>
          </p:cNvPr>
          <p:cNvSpPr txBox="1"/>
          <p:nvPr/>
        </p:nvSpPr>
        <p:spPr>
          <a:xfrm>
            <a:off x="10251677" y="6228651"/>
            <a:ext cx="1669047" cy="369332"/>
          </a:xfrm>
          <a:prstGeom prst="rect">
            <a:avLst/>
          </a:prstGeom>
          <a:noFill/>
        </p:spPr>
        <p:txBody>
          <a:bodyPr wrap="none" rtlCol="0">
            <a:spAutoFit/>
          </a:bodyPr>
          <a:lstStyle/>
          <a:p>
            <a:r>
              <a:rPr lang="en-GB" dirty="0"/>
              <a:t>Sarah Blackman</a:t>
            </a:r>
          </a:p>
        </p:txBody>
      </p:sp>
    </p:spTree>
    <p:extLst>
      <p:ext uri="{BB962C8B-B14F-4D97-AF65-F5344CB8AC3E}">
        <p14:creationId xmlns:p14="http://schemas.microsoft.com/office/powerpoint/2010/main" val="91452670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4C087F3-BF2E-3D45-B27A-F3D339D9B8F2}"/>
              </a:ext>
            </a:extLst>
          </p:cNvPr>
          <p:cNvSpPr txBox="1"/>
          <p:nvPr/>
        </p:nvSpPr>
        <p:spPr>
          <a:xfrm>
            <a:off x="3340736" y="3169240"/>
            <a:ext cx="1648272" cy="369332"/>
          </a:xfrm>
          <a:prstGeom prst="rect">
            <a:avLst/>
          </a:prstGeom>
          <a:noFill/>
        </p:spPr>
        <p:txBody>
          <a:bodyPr wrap="none" rtlCol="0">
            <a:spAutoFit/>
          </a:bodyPr>
          <a:lstStyle/>
          <a:p>
            <a:r>
              <a:rPr lang="en-GB" i="1" dirty="0"/>
              <a:t>Lorraine Coghill</a:t>
            </a:r>
          </a:p>
        </p:txBody>
      </p:sp>
      <p:sp>
        <p:nvSpPr>
          <p:cNvPr id="23" name="TextBox 22">
            <a:extLst>
              <a:ext uri="{FF2B5EF4-FFF2-40B4-BE49-F238E27FC236}">
                <a16:creationId xmlns:a16="http://schemas.microsoft.com/office/drawing/2014/main" id="{7EB04B52-37A9-AA45-8C49-3C39A00BB2D0}"/>
              </a:ext>
            </a:extLst>
          </p:cNvPr>
          <p:cNvSpPr txBox="1"/>
          <p:nvPr/>
        </p:nvSpPr>
        <p:spPr>
          <a:xfrm>
            <a:off x="2289891" y="989622"/>
            <a:ext cx="444352" cy="369332"/>
          </a:xfrm>
          <a:prstGeom prst="rect">
            <a:avLst/>
          </a:prstGeom>
          <a:noFill/>
        </p:spPr>
        <p:txBody>
          <a:bodyPr wrap="none" rtlCol="0">
            <a:spAutoFit/>
          </a:bodyPr>
          <a:lstStyle/>
          <a:p>
            <a:r>
              <a:rPr lang="en-GB" b="1" dirty="0"/>
              <a:t>EU</a:t>
            </a:r>
          </a:p>
        </p:txBody>
      </p:sp>
      <p:sp>
        <p:nvSpPr>
          <p:cNvPr id="24" name="TextBox 23">
            <a:extLst>
              <a:ext uri="{FF2B5EF4-FFF2-40B4-BE49-F238E27FC236}">
                <a16:creationId xmlns:a16="http://schemas.microsoft.com/office/drawing/2014/main" id="{4EF1DD46-B539-5A46-B644-A97C5F573503}"/>
              </a:ext>
            </a:extLst>
          </p:cNvPr>
          <p:cNvSpPr txBox="1"/>
          <p:nvPr/>
        </p:nvSpPr>
        <p:spPr>
          <a:xfrm>
            <a:off x="537669" y="1606465"/>
            <a:ext cx="809837" cy="369332"/>
          </a:xfrm>
          <a:prstGeom prst="rect">
            <a:avLst/>
          </a:prstGeom>
          <a:noFill/>
        </p:spPr>
        <p:txBody>
          <a:bodyPr wrap="none" rtlCol="0">
            <a:spAutoFit/>
          </a:bodyPr>
          <a:lstStyle/>
          <a:p>
            <a:r>
              <a:rPr lang="en-GB" i="1" dirty="0"/>
              <a:t>Jeroen</a:t>
            </a:r>
          </a:p>
        </p:txBody>
      </p:sp>
      <p:pic>
        <p:nvPicPr>
          <p:cNvPr id="29" name="Picture 28">
            <a:extLst>
              <a:ext uri="{FF2B5EF4-FFF2-40B4-BE49-F238E27FC236}">
                <a16:creationId xmlns:a16="http://schemas.microsoft.com/office/drawing/2014/main" id="{94F41BCC-E33E-614E-8095-A085614DD5C6}"/>
              </a:ext>
            </a:extLst>
          </p:cNvPr>
          <p:cNvPicPr>
            <a:picLocks noChangeAspect="1"/>
          </p:cNvPicPr>
          <p:nvPr/>
        </p:nvPicPr>
        <p:blipFill rotWithShape="1">
          <a:blip r:embed="rId2"/>
          <a:srcRect r="59316"/>
          <a:stretch/>
        </p:blipFill>
        <p:spPr>
          <a:xfrm>
            <a:off x="1864603" y="168790"/>
            <a:ext cx="1332613" cy="879543"/>
          </a:xfrm>
          <a:prstGeom prst="rect">
            <a:avLst/>
          </a:prstGeom>
        </p:spPr>
      </p:pic>
      <p:pic>
        <p:nvPicPr>
          <p:cNvPr id="18" name="Picture 17">
            <a:extLst>
              <a:ext uri="{FF2B5EF4-FFF2-40B4-BE49-F238E27FC236}">
                <a16:creationId xmlns:a16="http://schemas.microsoft.com/office/drawing/2014/main" id="{7F81BAFC-800E-6946-A4E3-2351D689EF12}"/>
              </a:ext>
            </a:extLst>
          </p:cNvPr>
          <p:cNvPicPr>
            <a:picLocks noChangeAspect="1"/>
          </p:cNvPicPr>
          <p:nvPr/>
        </p:nvPicPr>
        <p:blipFill>
          <a:blip r:embed="rId3"/>
          <a:stretch>
            <a:fillRect/>
          </a:stretch>
        </p:blipFill>
        <p:spPr>
          <a:xfrm>
            <a:off x="3539502" y="-3699"/>
            <a:ext cx="1206584" cy="1594415"/>
          </a:xfrm>
          <a:prstGeom prst="rect">
            <a:avLst/>
          </a:prstGeom>
        </p:spPr>
      </p:pic>
      <p:pic>
        <p:nvPicPr>
          <p:cNvPr id="31" name="Picture 30">
            <a:extLst>
              <a:ext uri="{FF2B5EF4-FFF2-40B4-BE49-F238E27FC236}">
                <a16:creationId xmlns:a16="http://schemas.microsoft.com/office/drawing/2014/main" id="{3BDC4523-3BF1-8C46-A0EF-05D81A4A0240}"/>
              </a:ext>
            </a:extLst>
          </p:cNvPr>
          <p:cNvPicPr>
            <a:picLocks noChangeAspect="1"/>
          </p:cNvPicPr>
          <p:nvPr/>
        </p:nvPicPr>
        <p:blipFill>
          <a:blip r:embed="rId4"/>
          <a:stretch>
            <a:fillRect/>
          </a:stretch>
        </p:blipFill>
        <p:spPr>
          <a:xfrm>
            <a:off x="275801" y="39023"/>
            <a:ext cx="1417659" cy="1667834"/>
          </a:xfrm>
          <a:prstGeom prst="rect">
            <a:avLst/>
          </a:prstGeom>
        </p:spPr>
      </p:pic>
      <p:pic>
        <p:nvPicPr>
          <p:cNvPr id="41" name="Picture 40">
            <a:extLst>
              <a:ext uri="{FF2B5EF4-FFF2-40B4-BE49-F238E27FC236}">
                <a16:creationId xmlns:a16="http://schemas.microsoft.com/office/drawing/2014/main" id="{D5FAF4A2-97DC-7343-AC7C-BECFB5591F24}"/>
              </a:ext>
            </a:extLst>
          </p:cNvPr>
          <p:cNvPicPr>
            <a:picLocks noChangeAspect="1"/>
          </p:cNvPicPr>
          <p:nvPr/>
        </p:nvPicPr>
        <p:blipFill rotWithShape="1">
          <a:blip r:embed="rId5"/>
          <a:srcRect r="32413"/>
          <a:stretch/>
        </p:blipFill>
        <p:spPr>
          <a:xfrm>
            <a:off x="3583659" y="1799110"/>
            <a:ext cx="1162427" cy="1439911"/>
          </a:xfrm>
          <a:prstGeom prst="rect">
            <a:avLst/>
          </a:prstGeom>
        </p:spPr>
      </p:pic>
      <p:sp>
        <p:nvSpPr>
          <p:cNvPr id="42" name="TextBox 41">
            <a:extLst>
              <a:ext uri="{FF2B5EF4-FFF2-40B4-BE49-F238E27FC236}">
                <a16:creationId xmlns:a16="http://schemas.microsoft.com/office/drawing/2014/main" id="{15B8FE96-FE72-EC45-BE13-ACC02D37D91C}"/>
              </a:ext>
            </a:extLst>
          </p:cNvPr>
          <p:cNvSpPr txBox="1"/>
          <p:nvPr/>
        </p:nvSpPr>
        <p:spPr>
          <a:xfrm>
            <a:off x="3485979" y="1514472"/>
            <a:ext cx="1313629" cy="369332"/>
          </a:xfrm>
          <a:prstGeom prst="rect">
            <a:avLst/>
          </a:prstGeom>
          <a:noFill/>
        </p:spPr>
        <p:txBody>
          <a:bodyPr wrap="none" rtlCol="0">
            <a:spAutoFit/>
          </a:bodyPr>
          <a:lstStyle/>
          <a:p>
            <a:r>
              <a:rPr lang="en-GB" i="1" dirty="0"/>
              <a:t>Paula Street</a:t>
            </a:r>
          </a:p>
        </p:txBody>
      </p:sp>
      <p:sp>
        <p:nvSpPr>
          <p:cNvPr id="10" name="TextBox 9">
            <a:extLst>
              <a:ext uri="{FF2B5EF4-FFF2-40B4-BE49-F238E27FC236}">
                <a16:creationId xmlns:a16="http://schemas.microsoft.com/office/drawing/2014/main" id="{88B86B7B-59FC-7245-9933-9B0E835CFC5F}"/>
              </a:ext>
            </a:extLst>
          </p:cNvPr>
          <p:cNvSpPr txBox="1"/>
          <p:nvPr/>
        </p:nvSpPr>
        <p:spPr>
          <a:xfrm>
            <a:off x="4344329" y="4813842"/>
            <a:ext cx="1577868" cy="369332"/>
          </a:xfrm>
          <a:prstGeom prst="rect">
            <a:avLst/>
          </a:prstGeom>
          <a:noFill/>
        </p:spPr>
        <p:txBody>
          <a:bodyPr wrap="none" rtlCol="0">
            <a:spAutoFit/>
          </a:bodyPr>
          <a:lstStyle/>
          <a:p>
            <a:r>
              <a:rPr lang="en-GB" i="1" dirty="0" err="1"/>
              <a:t>Mhairi</a:t>
            </a:r>
            <a:r>
              <a:rPr lang="en-GB" i="1" dirty="0"/>
              <a:t> Stewart</a:t>
            </a:r>
          </a:p>
        </p:txBody>
      </p:sp>
      <p:pic>
        <p:nvPicPr>
          <p:cNvPr id="11" name="Picture 10">
            <a:extLst>
              <a:ext uri="{FF2B5EF4-FFF2-40B4-BE49-F238E27FC236}">
                <a16:creationId xmlns:a16="http://schemas.microsoft.com/office/drawing/2014/main" id="{60DAC991-FC1F-624E-9099-F9BD42A0D3B8}"/>
              </a:ext>
            </a:extLst>
          </p:cNvPr>
          <p:cNvPicPr>
            <a:picLocks noChangeAspect="1"/>
          </p:cNvPicPr>
          <p:nvPr/>
        </p:nvPicPr>
        <p:blipFill rotWithShape="1">
          <a:blip r:embed="rId6"/>
          <a:srcRect r="35676"/>
          <a:stretch/>
        </p:blipFill>
        <p:spPr>
          <a:xfrm>
            <a:off x="4875286" y="2282080"/>
            <a:ext cx="2402202" cy="894625"/>
          </a:xfrm>
          <a:prstGeom prst="rect">
            <a:avLst/>
          </a:prstGeom>
        </p:spPr>
      </p:pic>
      <p:pic>
        <p:nvPicPr>
          <p:cNvPr id="12" name="Picture 11">
            <a:extLst>
              <a:ext uri="{FF2B5EF4-FFF2-40B4-BE49-F238E27FC236}">
                <a16:creationId xmlns:a16="http://schemas.microsoft.com/office/drawing/2014/main" id="{56546393-1355-CF49-9B82-ED5398665950}"/>
              </a:ext>
            </a:extLst>
          </p:cNvPr>
          <p:cNvPicPr>
            <a:picLocks noChangeAspect="1"/>
          </p:cNvPicPr>
          <p:nvPr/>
        </p:nvPicPr>
        <p:blipFill>
          <a:blip r:embed="rId7"/>
          <a:stretch>
            <a:fillRect/>
          </a:stretch>
        </p:blipFill>
        <p:spPr>
          <a:xfrm>
            <a:off x="4155034" y="3522027"/>
            <a:ext cx="1973738" cy="1315825"/>
          </a:xfrm>
          <a:prstGeom prst="rect">
            <a:avLst/>
          </a:prstGeom>
        </p:spPr>
      </p:pic>
      <p:sp>
        <p:nvSpPr>
          <p:cNvPr id="13" name="TextBox 12">
            <a:extLst>
              <a:ext uri="{FF2B5EF4-FFF2-40B4-BE49-F238E27FC236}">
                <a16:creationId xmlns:a16="http://schemas.microsoft.com/office/drawing/2014/main" id="{31825D3E-056C-3348-AF83-5FA9B60682BB}"/>
              </a:ext>
            </a:extLst>
          </p:cNvPr>
          <p:cNvSpPr txBox="1"/>
          <p:nvPr/>
        </p:nvSpPr>
        <p:spPr>
          <a:xfrm>
            <a:off x="5211361" y="3026774"/>
            <a:ext cx="1867819" cy="369332"/>
          </a:xfrm>
          <a:prstGeom prst="rect">
            <a:avLst/>
          </a:prstGeom>
          <a:noFill/>
        </p:spPr>
        <p:txBody>
          <a:bodyPr wrap="none" rtlCol="0">
            <a:spAutoFit/>
          </a:bodyPr>
          <a:lstStyle/>
          <a:p>
            <a:r>
              <a:rPr lang="en-GB" b="1" dirty="0"/>
              <a:t>Cell Block Science</a:t>
            </a:r>
          </a:p>
        </p:txBody>
      </p:sp>
      <p:sp>
        <p:nvSpPr>
          <p:cNvPr id="14" name="TextBox 13">
            <a:extLst>
              <a:ext uri="{FF2B5EF4-FFF2-40B4-BE49-F238E27FC236}">
                <a16:creationId xmlns:a16="http://schemas.microsoft.com/office/drawing/2014/main" id="{1F1D0D59-0AC9-3643-BBA3-6B7BDC2CC908}"/>
              </a:ext>
            </a:extLst>
          </p:cNvPr>
          <p:cNvSpPr txBox="1"/>
          <p:nvPr/>
        </p:nvSpPr>
        <p:spPr>
          <a:xfrm>
            <a:off x="5786719" y="1638241"/>
            <a:ext cx="931473" cy="369332"/>
          </a:xfrm>
          <a:prstGeom prst="rect">
            <a:avLst/>
          </a:prstGeom>
          <a:noFill/>
        </p:spPr>
        <p:txBody>
          <a:bodyPr wrap="none" rtlCol="0">
            <a:spAutoFit/>
          </a:bodyPr>
          <a:lstStyle/>
          <a:p>
            <a:r>
              <a:rPr lang="en-GB" i="1" dirty="0"/>
              <a:t>Ivan Hill</a:t>
            </a:r>
          </a:p>
        </p:txBody>
      </p:sp>
      <p:pic>
        <p:nvPicPr>
          <p:cNvPr id="15" name="Picture 14">
            <a:extLst>
              <a:ext uri="{FF2B5EF4-FFF2-40B4-BE49-F238E27FC236}">
                <a16:creationId xmlns:a16="http://schemas.microsoft.com/office/drawing/2014/main" id="{F6E8B380-F03F-0143-BBC7-D7E0BE1219DB}"/>
              </a:ext>
            </a:extLst>
          </p:cNvPr>
          <p:cNvPicPr>
            <a:picLocks noChangeAspect="1"/>
          </p:cNvPicPr>
          <p:nvPr/>
        </p:nvPicPr>
        <p:blipFill>
          <a:blip r:embed="rId8"/>
          <a:stretch>
            <a:fillRect/>
          </a:stretch>
        </p:blipFill>
        <p:spPr>
          <a:xfrm>
            <a:off x="5542236" y="10732"/>
            <a:ext cx="1348896" cy="1680592"/>
          </a:xfrm>
          <a:prstGeom prst="rect">
            <a:avLst/>
          </a:prstGeom>
        </p:spPr>
      </p:pic>
      <p:sp>
        <p:nvSpPr>
          <p:cNvPr id="16" name="TextBox 15">
            <a:extLst>
              <a:ext uri="{FF2B5EF4-FFF2-40B4-BE49-F238E27FC236}">
                <a16:creationId xmlns:a16="http://schemas.microsoft.com/office/drawing/2014/main" id="{1A2BDE18-42D4-6A43-A703-F4D0EC7EE9BC}"/>
              </a:ext>
            </a:extLst>
          </p:cNvPr>
          <p:cNvSpPr txBox="1"/>
          <p:nvPr/>
        </p:nvSpPr>
        <p:spPr>
          <a:xfrm>
            <a:off x="7487680" y="-35808"/>
            <a:ext cx="1381147" cy="369332"/>
          </a:xfrm>
          <a:prstGeom prst="rect">
            <a:avLst/>
          </a:prstGeom>
          <a:noFill/>
        </p:spPr>
        <p:txBody>
          <a:bodyPr wrap="none" rtlCol="0">
            <a:spAutoFit/>
          </a:bodyPr>
          <a:lstStyle/>
          <a:p>
            <a:r>
              <a:rPr lang="en-GB" dirty="0"/>
              <a:t>Lynda Elliott </a:t>
            </a:r>
          </a:p>
        </p:txBody>
      </p:sp>
      <p:sp>
        <p:nvSpPr>
          <p:cNvPr id="17" name="TextBox 16">
            <a:extLst>
              <a:ext uri="{FF2B5EF4-FFF2-40B4-BE49-F238E27FC236}">
                <a16:creationId xmlns:a16="http://schemas.microsoft.com/office/drawing/2014/main" id="{A209282F-E0D8-2547-9D77-9C35EAFF8F86}"/>
              </a:ext>
            </a:extLst>
          </p:cNvPr>
          <p:cNvSpPr txBox="1"/>
          <p:nvPr/>
        </p:nvSpPr>
        <p:spPr>
          <a:xfrm>
            <a:off x="7448727" y="232127"/>
            <a:ext cx="1459054" cy="369332"/>
          </a:xfrm>
          <a:prstGeom prst="rect">
            <a:avLst/>
          </a:prstGeom>
          <a:noFill/>
        </p:spPr>
        <p:txBody>
          <a:bodyPr wrap="none" rtlCol="0">
            <a:spAutoFit/>
          </a:bodyPr>
          <a:lstStyle/>
          <a:p>
            <a:r>
              <a:rPr lang="en-GB" dirty="0">
                <a:solidFill>
                  <a:srgbClr val="FF0000"/>
                </a:solidFill>
              </a:rPr>
              <a:t>HMP Durham</a:t>
            </a:r>
          </a:p>
        </p:txBody>
      </p:sp>
      <p:pic>
        <p:nvPicPr>
          <p:cNvPr id="19" name="Picture 18">
            <a:extLst>
              <a:ext uri="{FF2B5EF4-FFF2-40B4-BE49-F238E27FC236}">
                <a16:creationId xmlns:a16="http://schemas.microsoft.com/office/drawing/2014/main" id="{C9402945-5C53-9E41-85F1-28DC55324076}"/>
              </a:ext>
            </a:extLst>
          </p:cNvPr>
          <p:cNvPicPr>
            <a:picLocks noChangeAspect="1"/>
          </p:cNvPicPr>
          <p:nvPr/>
        </p:nvPicPr>
        <p:blipFill>
          <a:blip r:embed="rId9"/>
          <a:stretch>
            <a:fillRect/>
          </a:stretch>
        </p:blipFill>
        <p:spPr>
          <a:xfrm>
            <a:off x="7271337" y="539375"/>
            <a:ext cx="1947319" cy="1947319"/>
          </a:xfrm>
          <a:prstGeom prst="rect">
            <a:avLst/>
          </a:prstGeom>
        </p:spPr>
      </p:pic>
      <p:sp>
        <p:nvSpPr>
          <p:cNvPr id="32" name="TextBox 31">
            <a:extLst>
              <a:ext uri="{FF2B5EF4-FFF2-40B4-BE49-F238E27FC236}">
                <a16:creationId xmlns:a16="http://schemas.microsoft.com/office/drawing/2014/main" id="{072C9CB5-8736-0F44-B9F4-AB63B31F914D}"/>
              </a:ext>
            </a:extLst>
          </p:cNvPr>
          <p:cNvSpPr txBox="1"/>
          <p:nvPr/>
        </p:nvSpPr>
        <p:spPr>
          <a:xfrm>
            <a:off x="7326926" y="4145330"/>
            <a:ext cx="2050690" cy="369332"/>
          </a:xfrm>
          <a:prstGeom prst="rect">
            <a:avLst/>
          </a:prstGeom>
          <a:noFill/>
        </p:spPr>
        <p:txBody>
          <a:bodyPr wrap="none" rtlCol="0">
            <a:spAutoFit/>
          </a:bodyPr>
          <a:lstStyle/>
          <a:p>
            <a:r>
              <a:rPr lang="en-GB" b="1" dirty="0"/>
              <a:t>Inside-Out Program</a:t>
            </a:r>
          </a:p>
        </p:txBody>
      </p:sp>
      <p:sp>
        <p:nvSpPr>
          <p:cNvPr id="33" name="TextBox 32">
            <a:extLst>
              <a:ext uri="{FF2B5EF4-FFF2-40B4-BE49-F238E27FC236}">
                <a16:creationId xmlns:a16="http://schemas.microsoft.com/office/drawing/2014/main" id="{D81E4D15-5E3B-2F4F-AD1A-704600D353E6}"/>
              </a:ext>
            </a:extLst>
          </p:cNvPr>
          <p:cNvSpPr txBox="1"/>
          <p:nvPr/>
        </p:nvSpPr>
        <p:spPr>
          <a:xfrm>
            <a:off x="9401297" y="4158804"/>
            <a:ext cx="1372492" cy="369332"/>
          </a:xfrm>
          <a:prstGeom prst="rect">
            <a:avLst/>
          </a:prstGeom>
          <a:noFill/>
        </p:spPr>
        <p:txBody>
          <a:bodyPr wrap="none" rtlCol="0">
            <a:spAutoFit/>
          </a:bodyPr>
          <a:lstStyle/>
          <a:p>
            <a:r>
              <a:rPr lang="en-GB" i="1" dirty="0"/>
              <a:t>Hannah King</a:t>
            </a:r>
          </a:p>
        </p:txBody>
      </p:sp>
      <p:pic>
        <p:nvPicPr>
          <p:cNvPr id="34" name="Picture 33">
            <a:extLst>
              <a:ext uri="{FF2B5EF4-FFF2-40B4-BE49-F238E27FC236}">
                <a16:creationId xmlns:a16="http://schemas.microsoft.com/office/drawing/2014/main" id="{A0C2DB4C-1F43-A243-8443-AC50CDCA31E4}"/>
              </a:ext>
            </a:extLst>
          </p:cNvPr>
          <p:cNvPicPr>
            <a:picLocks noChangeAspect="1"/>
          </p:cNvPicPr>
          <p:nvPr/>
        </p:nvPicPr>
        <p:blipFill rotWithShape="1">
          <a:blip r:embed="rId10"/>
          <a:srcRect r="90421"/>
          <a:stretch/>
        </p:blipFill>
        <p:spPr>
          <a:xfrm>
            <a:off x="7741045" y="2517426"/>
            <a:ext cx="1125256" cy="1689100"/>
          </a:xfrm>
          <a:prstGeom prst="rect">
            <a:avLst/>
          </a:prstGeom>
        </p:spPr>
      </p:pic>
      <p:pic>
        <p:nvPicPr>
          <p:cNvPr id="35" name="Picture 34">
            <a:extLst>
              <a:ext uri="{FF2B5EF4-FFF2-40B4-BE49-F238E27FC236}">
                <a16:creationId xmlns:a16="http://schemas.microsoft.com/office/drawing/2014/main" id="{FA6EEF66-2564-224C-88F0-87806460E63A}"/>
              </a:ext>
            </a:extLst>
          </p:cNvPr>
          <p:cNvPicPr>
            <a:picLocks noChangeAspect="1"/>
          </p:cNvPicPr>
          <p:nvPr/>
        </p:nvPicPr>
        <p:blipFill rotWithShape="1">
          <a:blip r:embed="rId11"/>
          <a:srcRect l="11513" t="23583" r="8087"/>
          <a:stretch/>
        </p:blipFill>
        <p:spPr>
          <a:xfrm>
            <a:off x="9355551" y="2483712"/>
            <a:ext cx="1557259" cy="1749230"/>
          </a:xfrm>
          <a:prstGeom prst="rect">
            <a:avLst/>
          </a:prstGeom>
        </p:spPr>
      </p:pic>
      <p:sp>
        <p:nvSpPr>
          <p:cNvPr id="36" name="TextBox 35">
            <a:extLst>
              <a:ext uri="{FF2B5EF4-FFF2-40B4-BE49-F238E27FC236}">
                <a16:creationId xmlns:a16="http://schemas.microsoft.com/office/drawing/2014/main" id="{417B8A27-1E49-F544-A4AC-BE3E1FB89435}"/>
              </a:ext>
            </a:extLst>
          </p:cNvPr>
          <p:cNvSpPr txBox="1"/>
          <p:nvPr/>
        </p:nvSpPr>
        <p:spPr>
          <a:xfrm>
            <a:off x="10915901" y="3890603"/>
            <a:ext cx="1358962" cy="369332"/>
          </a:xfrm>
          <a:prstGeom prst="rect">
            <a:avLst/>
          </a:prstGeom>
          <a:noFill/>
        </p:spPr>
        <p:txBody>
          <a:bodyPr wrap="none" rtlCol="0">
            <a:spAutoFit/>
          </a:bodyPr>
          <a:lstStyle/>
          <a:p>
            <a:r>
              <a:rPr lang="en-GB" i="1" dirty="0"/>
              <a:t>Kate O’Brien</a:t>
            </a:r>
          </a:p>
        </p:txBody>
      </p:sp>
      <p:sp>
        <p:nvSpPr>
          <p:cNvPr id="37" name="TextBox 36">
            <a:extLst>
              <a:ext uri="{FF2B5EF4-FFF2-40B4-BE49-F238E27FC236}">
                <a16:creationId xmlns:a16="http://schemas.microsoft.com/office/drawing/2014/main" id="{A7D591AE-8157-7747-995C-8C4C5CC8E822}"/>
              </a:ext>
            </a:extLst>
          </p:cNvPr>
          <p:cNvSpPr txBox="1"/>
          <p:nvPr/>
        </p:nvSpPr>
        <p:spPr>
          <a:xfrm>
            <a:off x="6201305" y="4580220"/>
            <a:ext cx="1242841" cy="369332"/>
          </a:xfrm>
          <a:prstGeom prst="rect">
            <a:avLst/>
          </a:prstGeom>
          <a:noFill/>
        </p:spPr>
        <p:txBody>
          <a:bodyPr wrap="none" rtlCol="0">
            <a:spAutoFit/>
          </a:bodyPr>
          <a:lstStyle/>
          <a:p>
            <a:r>
              <a:rPr lang="en-GB" dirty="0"/>
              <a:t>Lori </a:t>
            </a:r>
            <a:r>
              <a:rPr lang="en-GB" dirty="0" err="1"/>
              <a:t>Pompa</a:t>
            </a:r>
            <a:endParaRPr lang="en-GB" dirty="0"/>
          </a:p>
        </p:txBody>
      </p:sp>
      <p:pic>
        <p:nvPicPr>
          <p:cNvPr id="38" name="Picture 37">
            <a:extLst>
              <a:ext uri="{FF2B5EF4-FFF2-40B4-BE49-F238E27FC236}">
                <a16:creationId xmlns:a16="http://schemas.microsoft.com/office/drawing/2014/main" id="{73305CD2-B35D-7E42-821C-06D3EB37A1E6}"/>
              </a:ext>
            </a:extLst>
          </p:cNvPr>
          <p:cNvPicPr>
            <a:picLocks noChangeAspect="1"/>
          </p:cNvPicPr>
          <p:nvPr/>
        </p:nvPicPr>
        <p:blipFill>
          <a:blip r:embed="rId12"/>
          <a:stretch>
            <a:fillRect/>
          </a:stretch>
        </p:blipFill>
        <p:spPr>
          <a:xfrm>
            <a:off x="10915537" y="2602451"/>
            <a:ext cx="1352680" cy="1352680"/>
          </a:xfrm>
          <a:prstGeom prst="rect">
            <a:avLst/>
          </a:prstGeom>
        </p:spPr>
      </p:pic>
      <p:pic>
        <p:nvPicPr>
          <p:cNvPr id="39" name="Picture 38">
            <a:extLst>
              <a:ext uri="{FF2B5EF4-FFF2-40B4-BE49-F238E27FC236}">
                <a16:creationId xmlns:a16="http://schemas.microsoft.com/office/drawing/2014/main" id="{89609B61-7ECF-0B4E-84A3-574225849685}"/>
              </a:ext>
            </a:extLst>
          </p:cNvPr>
          <p:cNvPicPr>
            <a:picLocks noChangeAspect="1"/>
          </p:cNvPicPr>
          <p:nvPr/>
        </p:nvPicPr>
        <p:blipFill>
          <a:blip r:embed="rId13"/>
          <a:stretch>
            <a:fillRect/>
          </a:stretch>
        </p:blipFill>
        <p:spPr>
          <a:xfrm>
            <a:off x="6170473" y="3426838"/>
            <a:ext cx="1223936" cy="1223936"/>
          </a:xfrm>
          <a:prstGeom prst="rect">
            <a:avLst/>
          </a:prstGeom>
        </p:spPr>
      </p:pic>
      <p:sp>
        <p:nvSpPr>
          <p:cNvPr id="27" name="TextBox 26">
            <a:extLst>
              <a:ext uri="{FF2B5EF4-FFF2-40B4-BE49-F238E27FC236}">
                <a16:creationId xmlns:a16="http://schemas.microsoft.com/office/drawing/2014/main" id="{0F25165C-F05A-AA49-8334-532660FE28DA}"/>
              </a:ext>
            </a:extLst>
          </p:cNvPr>
          <p:cNvSpPr txBox="1"/>
          <p:nvPr/>
        </p:nvSpPr>
        <p:spPr>
          <a:xfrm>
            <a:off x="9673539" y="2064191"/>
            <a:ext cx="1868525" cy="369332"/>
          </a:xfrm>
          <a:prstGeom prst="rect">
            <a:avLst/>
          </a:prstGeom>
          <a:noFill/>
        </p:spPr>
        <p:txBody>
          <a:bodyPr wrap="none" rtlCol="0">
            <a:spAutoFit/>
          </a:bodyPr>
          <a:lstStyle/>
          <a:p>
            <a:r>
              <a:rPr lang="en-GB" dirty="0">
                <a:solidFill>
                  <a:schemeClr val="accent1"/>
                </a:solidFill>
              </a:rPr>
              <a:t>Closing Ceremony</a:t>
            </a:r>
          </a:p>
        </p:txBody>
      </p:sp>
      <p:pic>
        <p:nvPicPr>
          <p:cNvPr id="28" name="Picture 27">
            <a:extLst>
              <a:ext uri="{FF2B5EF4-FFF2-40B4-BE49-F238E27FC236}">
                <a16:creationId xmlns:a16="http://schemas.microsoft.com/office/drawing/2014/main" id="{F4C40D0B-FF0F-5743-B91D-D90DF5059900}"/>
              </a:ext>
            </a:extLst>
          </p:cNvPr>
          <p:cNvPicPr>
            <a:picLocks noChangeAspect="1"/>
          </p:cNvPicPr>
          <p:nvPr/>
        </p:nvPicPr>
        <p:blipFill>
          <a:blip r:embed="rId14"/>
          <a:stretch>
            <a:fillRect/>
          </a:stretch>
        </p:blipFill>
        <p:spPr>
          <a:xfrm>
            <a:off x="9793867" y="-4617"/>
            <a:ext cx="2136467" cy="1909516"/>
          </a:xfrm>
          <a:prstGeom prst="rect">
            <a:avLst/>
          </a:prstGeom>
        </p:spPr>
      </p:pic>
      <p:sp>
        <p:nvSpPr>
          <p:cNvPr id="30" name="TextBox 29">
            <a:extLst>
              <a:ext uri="{FF2B5EF4-FFF2-40B4-BE49-F238E27FC236}">
                <a16:creationId xmlns:a16="http://schemas.microsoft.com/office/drawing/2014/main" id="{84DAC07B-F91D-1048-8F42-E47ED2FAFA77}"/>
              </a:ext>
            </a:extLst>
          </p:cNvPr>
          <p:cNvSpPr txBox="1"/>
          <p:nvPr/>
        </p:nvSpPr>
        <p:spPr>
          <a:xfrm>
            <a:off x="8078486" y="6061282"/>
            <a:ext cx="1933543" cy="369332"/>
          </a:xfrm>
          <a:prstGeom prst="rect">
            <a:avLst/>
          </a:prstGeom>
          <a:noFill/>
        </p:spPr>
        <p:txBody>
          <a:bodyPr wrap="none" rtlCol="0">
            <a:spAutoFit/>
          </a:bodyPr>
          <a:lstStyle/>
          <a:p>
            <a:r>
              <a:rPr lang="en-GB" dirty="0">
                <a:solidFill>
                  <a:srgbClr val="FF0000"/>
                </a:solidFill>
              </a:rPr>
              <a:t>HMP Low Newton </a:t>
            </a:r>
          </a:p>
        </p:txBody>
      </p:sp>
      <p:sp>
        <p:nvSpPr>
          <p:cNvPr id="40" name="TextBox 39">
            <a:extLst>
              <a:ext uri="{FF2B5EF4-FFF2-40B4-BE49-F238E27FC236}">
                <a16:creationId xmlns:a16="http://schemas.microsoft.com/office/drawing/2014/main" id="{4FD7C01D-4D2D-844A-A340-0272FC047EFF}"/>
              </a:ext>
            </a:extLst>
          </p:cNvPr>
          <p:cNvSpPr txBox="1"/>
          <p:nvPr/>
        </p:nvSpPr>
        <p:spPr>
          <a:xfrm>
            <a:off x="5910952" y="6259312"/>
            <a:ext cx="1622624" cy="369332"/>
          </a:xfrm>
          <a:prstGeom prst="rect">
            <a:avLst/>
          </a:prstGeom>
          <a:noFill/>
        </p:spPr>
        <p:txBody>
          <a:bodyPr wrap="none" rtlCol="0">
            <a:spAutoFit/>
          </a:bodyPr>
          <a:lstStyle/>
          <a:p>
            <a:r>
              <a:rPr lang="en-GB" dirty="0">
                <a:solidFill>
                  <a:srgbClr val="FF0000"/>
                </a:solidFill>
              </a:rPr>
              <a:t>HMP Frankland</a:t>
            </a:r>
          </a:p>
        </p:txBody>
      </p:sp>
      <p:sp>
        <p:nvSpPr>
          <p:cNvPr id="43" name="TextBox 42">
            <a:extLst>
              <a:ext uri="{FF2B5EF4-FFF2-40B4-BE49-F238E27FC236}">
                <a16:creationId xmlns:a16="http://schemas.microsoft.com/office/drawing/2014/main" id="{7B2EEF8E-2B27-AE4D-B942-7DB2AB974E60}"/>
              </a:ext>
            </a:extLst>
          </p:cNvPr>
          <p:cNvSpPr txBox="1"/>
          <p:nvPr/>
        </p:nvSpPr>
        <p:spPr>
          <a:xfrm>
            <a:off x="10365375" y="4757541"/>
            <a:ext cx="1181734" cy="369332"/>
          </a:xfrm>
          <a:prstGeom prst="rect">
            <a:avLst/>
          </a:prstGeom>
          <a:noFill/>
        </p:spPr>
        <p:txBody>
          <a:bodyPr wrap="none" rtlCol="0">
            <a:spAutoFit/>
          </a:bodyPr>
          <a:lstStyle/>
          <a:p>
            <a:r>
              <a:rPr lang="en-GB" dirty="0">
                <a:solidFill>
                  <a:schemeClr val="accent1"/>
                </a:solidFill>
              </a:rPr>
              <a:t>Think Tank</a:t>
            </a:r>
          </a:p>
        </p:txBody>
      </p:sp>
      <p:sp>
        <p:nvSpPr>
          <p:cNvPr id="44" name="TextBox 43">
            <a:extLst>
              <a:ext uri="{FF2B5EF4-FFF2-40B4-BE49-F238E27FC236}">
                <a16:creationId xmlns:a16="http://schemas.microsoft.com/office/drawing/2014/main" id="{AB48EFD3-19C3-0240-9262-F3B89C10B9FA}"/>
              </a:ext>
            </a:extLst>
          </p:cNvPr>
          <p:cNvSpPr txBox="1"/>
          <p:nvPr/>
        </p:nvSpPr>
        <p:spPr>
          <a:xfrm>
            <a:off x="4108110" y="5773134"/>
            <a:ext cx="1868525" cy="369332"/>
          </a:xfrm>
          <a:prstGeom prst="rect">
            <a:avLst/>
          </a:prstGeom>
          <a:noFill/>
        </p:spPr>
        <p:txBody>
          <a:bodyPr wrap="none" rtlCol="0">
            <a:spAutoFit/>
          </a:bodyPr>
          <a:lstStyle/>
          <a:p>
            <a:r>
              <a:rPr lang="en-GB" dirty="0">
                <a:solidFill>
                  <a:schemeClr val="accent1"/>
                </a:solidFill>
              </a:rPr>
              <a:t>Closing Ceremony</a:t>
            </a:r>
          </a:p>
        </p:txBody>
      </p:sp>
      <p:sp>
        <p:nvSpPr>
          <p:cNvPr id="45" name="TextBox 44">
            <a:extLst>
              <a:ext uri="{FF2B5EF4-FFF2-40B4-BE49-F238E27FC236}">
                <a16:creationId xmlns:a16="http://schemas.microsoft.com/office/drawing/2014/main" id="{3892093D-BCC9-2047-B6CB-0917D3918709}"/>
              </a:ext>
            </a:extLst>
          </p:cNvPr>
          <p:cNvSpPr txBox="1"/>
          <p:nvPr/>
        </p:nvSpPr>
        <p:spPr>
          <a:xfrm>
            <a:off x="4771217" y="5572422"/>
            <a:ext cx="1181349" cy="369332"/>
          </a:xfrm>
          <a:prstGeom prst="rect">
            <a:avLst/>
          </a:prstGeom>
          <a:noFill/>
        </p:spPr>
        <p:txBody>
          <a:bodyPr wrap="none" rtlCol="0">
            <a:spAutoFit/>
          </a:bodyPr>
          <a:lstStyle/>
          <a:p>
            <a:r>
              <a:rPr lang="en-GB" dirty="0">
                <a:solidFill>
                  <a:schemeClr val="accent1"/>
                </a:solidFill>
              </a:rPr>
              <a:t>Think Tank</a:t>
            </a:r>
          </a:p>
        </p:txBody>
      </p:sp>
      <p:pic>
        <p:nvPicPr>
          <p:cNvPr id="46" name="Picture 45">
            <a:extLst>
              <a:ext uri="{FF2B5EF4-FFF2-40B4-BE49-F238E27FC236}">
                <a16:creationId xmlns:a16="http://schemas.microsoft.com/office/drawing/2014/main" id="{E7EFF270-1A4D-0C40-91B6-A484C51BECF4}"/>
              </a:ext>
            </a:extLst>
          </p:cNvPr>
          <p:cNvPicPr>
            <a:picLocks noChangeAspect="1"/>
          </p:cNvPicPr>
          <p:nvPr/>
        </p:nvPicPr>
        <p:blipFill>
          <a:blip r:embed="rId15"/>
          <a:stretch>
            <a:fillRect/>
          </a:stretch>
        </p:blipFill>
        <p:spPr>
          <a:xfrm>
            <a:off x="8114380" y="4846985"/>
            <a:ext cx="1938267" cy="1287969"/>
          </a:xfrm>
          <a:prstGeom prst="rect">
            <a:avLst/>
          </a:prstGeom>
        </p:spPr>
      </p:pic>
      <p:pic>
        <p:nvPicPr>
          <p:cNvPr id="47" name="Picture 46">
            <a:extLst>
              <a:ext uri="{FF2B5EF4-FFF2-40B4-BE49-F238E27FC236}">
                <a16:creationId xmlns:a16="http://schemas.microsoft.com/office/drawing/2014/main" id="{EEEAE142-DD1B-3840-B428-BA545E1FA66A}"/>
              </a:ext>
            </a:extLst>
          </p:cNvPr>
          <p:cNvPicPr>
            <a:picLocks noChangeAspect="1"/>
          </p:cNvPicPr>
          <p:nvPr/>
        </p:nvPicPr>
        <p:blipFill>
          <a:blip r:embed="rId16"/>
          <a:stretch>
            <a:fillRect/>
          </a:stretch>
        </p:blipFill>
        <p:spPr>
          <a:xfrm>
            <a:off x="5885331" y="5271697"/>
            <a:ext cx="1593185" cy="1058664"/>
          </a:xfrm>
          <a:prstGeom prst="rect">
            <a:avLst/>
          </a:prstGeom>
        </p:spPr>
      </p:pic>
      <p:sp>
        <p:nvSpPr>
          <p:cNvPr id="48" name="TextBox 47">
            <a:extLst>
              <a:ext uri="{FF2B5EF4-FFF2-40B4-BE49-F238E27FC236}">
                <a16:creationId xmlns:a16="http://schemas.microsoft.com/office/drawing/2014/main" id="{9E732115-3034-6B49-94BD-2D29164BCC0F}"/>
              </a:ext>
            </a:extLst>
          </p:cNvPr>
          <p:cNvSpPr txBox="1"/>
          <p:nvPr/>
        </p:nvSpPr>
        <p:spPr>
          <a:xfrm>
            <a:off x="3841189" y="6443978"/>
            <a:ext cx="1719894" cy="369332"/>
          </a:xfrm>
          <a:prstGeom prst="rect">
            <a:avLst/>
          </a:prstGeom>
          <a:noFill/>
        </p:spPr>
        <p:txBody>
          <a:bodyPr wrap="none" rtlCol="0">
            <a:spAutoFit/>
          </a:bodyPr>
          <a:lstStyle/>
          <a:p>
            <a:r>
              <a:rPr lang="en-GB" dirty="0"/>
              <a:t>Cheryl Adamson</a:t>
            </a:r>
          </a:p>
        </p:txBody>
      </p:sp>
      <p:sp>
        <p:nvSpPr>
          <p:cNvPr id="49" name="TextBox 48">
            <a:extLst>
              <a:ext uri="{FF2B5EF4-FFF2-40B4-BE49-F238E27FC236}">
                <a16:creationId xmlns:a16="http://schemas.microsoft.com/office/drawing/2014/main" id="{DB18D2E6-1D49-974F-9814-9CA25F8A78E1}"/>
              </a:ext>
            </a:extLst>
          </p:cNvPr>
          <p:cNvSpPr txBox="1"/>
          <p:nvPr/>
        </p:nvSpPr>
        <p:spPr>
          <a:xfrm>
            <a:off x="10212080" y="5833896"/>
            <a:ext cx="1925527" cy="369332"/>
          </a:xfrm>
          <a:prstGeom prst="rect">
            <a:avLst/>
          </a:prstGeom>
          <a:noFill/>
        </p:spPr>
        <p:txBody>
          <a:bodyPr wrap="none" rtlCol="0">
            <a:spAutoFit/>
          </a:bodyPr>
          <a:lstStyle/>
          <a:p>
            <a:r>
              <a:rPr lang="en-GB" dirty="0"/>
              <a:t>Marianne Burrows</a:t>
            </a:r>
          </a:p>
        </p:txBody>
      </p:sp>
      <p:sp>
        <p:nvSpPr>
          <p:cNvPr id="50" name="TextBox 49">
            <a:extLst>
              <a:ext uri="{FF2B5EF4-FFF2-40B4-BE49-F238E27FC236}">
                <a16:creationId xmlns:a16="http://schemas.microsoft.com/office/drawing/2014/main" id="{120DB9D7-3B35-EA46-8010-FB861DAA7396}"/>
              </a:ext>
            </a:extLst>
          </p:cNvPr>
          <p:cNvSpPr txBox="1"/>
          <p:nvPr/>
        </p:nvSpPr>
        <p:spPr>
          <a:xfrm>
            <a:off x="1622374" y="6474137"/>
            <a:ext cx="1917128" cy="369332"/>
          </a:xfrm>
          <a:prstGeom prst="rect">
            <a:avLst/>
          </a:prstGeom>
          <a:noFill/>
        </p:spPr>
        <p:txBody>
          <a:bodyPr wrap="none" rtlCol="0">
            <a:spAutoFit/>
          </a:bodyPr>
          <a:lstStyle/>
          <a:p>
            <a:r>
              <a:rPr lang="en-GB" dirty="0">
                <a:solidFill>
                  <a:srgbClr val="FF0000"/>
                </a:solidFill>
              </a:rPr>
              <a:t>HMP/YOI </a:t>
            </a:r>
            <a:r>
              <a:rPr lang="en-GB" dirty="0" err="1">
                <a:solidFill>
                  <a:srgbClr val="FF0000"/>
                </a:solidFill>
              </a:rPr>
              <a:t>Deerbolt</a:t>
            </a:r>
            <a:endParaRPr lang="en-GB" dirty="0">
              <a:solidFill>
                <a:srgbClr val="FF0000"/>
              </a:solidFill>
            </a:endParaRPr>
          </a:p>
        </p:txBody>
      </p:sp>
      <p:pic>
        <p:nvPicPr>
          <p:cNvPr id="51" name="Picture 50">
            <a:extLst>
              <a:ext uri="{FF2B5EF4-FFF2-40B4-BE49-F238E27FC236}">
                <a16:creationId xmlns:a16="http://schemas.microsoft.com/office/drawing/2014/main" id="{4174CCC2-201B-1243-8C46-9737D051BA8E}"/>
              </a:ext>
            </a:extLst>
          </p:cNvPr>
          <p:cNvPicPr>
            <a:picLocks noChangeAspect="1"/>
          </p:cNvPicPr>
          <p:nvPr/>
        </p:nvPicPr>
        <p:blipFill>
          <a:blip r:embed="rId17"/>
          <a:stretch>
            <a:fillRect/>
          </a:stretch>
        </p:blipFill>
        <p:spPr>
          <a:xfrm>
            <a:off x="1708100" y="5412422"/>
            <a:ext cx="1885031" cy="1058664"/>
          </a:xfrm>
          <a:prstGeom prst="rect">
            <a:avLst/>
          </a:prstGeom>
        </p:spPr>
      </p:pic>
      <p:pic>
        <p:nvPicPr>
          <p:cNvPr id="52" name="Picture 51">
            <a:extLst>
              <a:ext uri="{FF2B5EF4-FFF2-40B4-BE49-F238E27FC236}">
                <a16:creationId xmlns:a16="http://schemas.microsoft.com/office/drawing/2014/main" id="{3EA086EF-7C77-B849-82E1-1637AD45B0A9}"/>
              </a:ext>
            </a:extLst>
          </p:cNvPr>
          <p:cNvPicPr>
            <a:picLocks noChangeAspect="1"/>
          </p:cNvPicPr>
          <p:nvPr/>
        </p:nvPicPr>
        <p:blipFill>
          <a:blip r:embed="rId18"/>
          <a:stretch>
            <a:fillRect/>
          </a:stretch>
        </p:blipFill>
        <p:spPr>
          <a:xfrm>
            <a:off x="1603722" y="4302969"/>
            <a:ext cx="2251144" cy="998066"/>
          </a:xfrm>
          <a:prstGeom prst="rect">
            <a:avLst/>
          </a:prstGeom>
        </p:spPr>
      </p:pic>
      <p:sp>
        <p:nvSpPr>
          <p:cNvPr id="53" name="TextBox 52">
            <a:extLst>
              <a:ext uri="{FF2B5EF4-FFF2-40B4-BE49-F238E27FC236}">
                <a16:creationId xmlns:a16="http://schemas.microsoft.com/office/drawing/2014/main" id="{3306A5A8-38DC-0348-9235-262EC73648FA}"/>
              </a:ext>
            </a:extLst>
          </p:cNvPr>
          <p:cNvSpPr txBox="1"/>
          <p:nvPr/>
        </p:nvSpPr>
        <p:spPr>
          <a:xfrm>
            <a:off x="1962670" y="3738898"/>
            <a:ext cx="1749005" cy="646331"/>
          </a:xfrm>
          <a:prstGeom prst="rect">
            <a:avLst/>
          </a:prstGeom>
          <a:noFill/>
        </p:spPr>
        <p:txBody>
          <a:bodyPr wrap="none" rtlCol="0">
            <a:spAutoFit/>
          </a:bodyPr>
          <a:lstStyle/>
          <a:p>
            <a:r>
              <a:rPr lang="en-GB" dirty="0"/>
              <a:t>Anna </a:t>
            </a:r>
            <a:r>
              <a:rPr lang="en-GB" dirty="0" err="1"/>
              <a:t>Fellingham</a:t>
            </a:r>
            <a:endParaRPr lang="en-GB" dirty="0"/>
          </a:p>
          <a:p>
            <a:r>
              <a:rPr lang="en-GB" dirty="0"/>
              <a:t>Jacky Woods</a:t>
            </a:r>
          </a:p>
        </p:txBody>
      </p:sp>
      <p:sp>
        <p:nvSpPr>
          <p:cNvPr id="54" name="TextBox 53">
            <a:extLst>
              <a:ext uri="{FF2B5EF4-FFF2-40B4-BE49-F238E27FC236}">
                <a16:creationId xmlns:a16="http://schemas.microsoft.com/office/drawing/2014/main" id="{731B1856-1F07-1648-B722-D2CE32DBD076}"/>
              </a:ext>
            </a:extLst>
          </p:cNvPr>
          <p:cNvSpPr txBox="1"/>
          <p:nvPr/>
        </p:nvSpPr>
        <p:spPr>
          <a:xfrm>
            <a:off x="221200" y="6551554"/>
            <a:ext cx="1164101" cy="369332"/>
          </a:xfrm>
          <a:prstGeom prst="rect">
            <a:avLst/>
          </a:prstGeom>
          <a:noFill/>
        </p:spPr>
        <p:txBody>
          <a:bodyPr wrap="none" rtlCol="0">
            <a:spAutoFit/>
          </a:bodyPr>
          <a:lstStyle/>
          <a:p>
            <a:r>
              <a:rPr lang="en-GB" dirty="0"/>
              <a:t>Bill Bryson</a:t>
            </a:r>
          </a:p>
        </p:txBody>
      </p:sp>
      <p:sp>
        <p:nvSpPr>
          <p:cNvPr id="55" name="TextBox 54">
            <a:extLst>
              <a:ext uri="{FF2B5EF4-FFF2-40B4-BE49-F238E27FC236}">
                <a16:creationId xmlns:a16="http://schemas.microsoft.com/office/drawing/2014/main" id="{6E6E56A0-E3C2-434D-A413-96A87560D29B}"/>
              </a:ext>
            </a:extLst>
          </p:cNvPr>
          <p:cNvSpPr txBox="1"/>
          <p:nvPr/>
        </p:nvSpPr>
        <p:spPr>
          <a:xfrm>
            <a:off x="215772" y="4865198"/>
            <a:ext cx="1007007" cy="369332"/>
          </a:xfrm>
          <a:prstGeom prst="rect">
            <a:avLst/>
          </a:prstGeom>
          <a:noFill/>
        </p:spPr>
        <p:txBody>
          <a:bodyPr wrap="none" rtlCol="0">
            <a:spAutoFit/>
          </a:bodyPr>
          <a:lstStyle/>
          <a:p>
            <a:r>
              <a:rPr lang="en-GB" i="1" dirty="0"/>
              <a:t>Tony Key</a:t>
            </a:r>
          </a:p>
        </p:txBody>
      </p:sp>
      <p:pic>
        <p:nvPicPr>
          <p:cNvPr id="56" name="Picture 55">
            <a:extLst>
              <a:ext uri="{FF2B5EF4-FFF2-40B4-BE49-F238E27FC236}">
                <a16:creationId xmlns:a16="http://schemas.microsoft.com/office/drawing/2014/main" id="{FD61A1FD-C66A-2A4E-AE88-37EF4E66D3F9}"/>
              </a:ext>
            </a:extLst>
          </p:cNvPr>
          <p:cNvPicPr>
            <a:picLocks noChangeAspect="1"/>
          </p:cNvPicPr>
          <p:nvPr/>
        </p:nvPicPr>
        <p:blipFill>
          <a:blip r:embed="rId19"/>
          <a:stretch>
            <a:fillRect/>
          </a:stretch>
        </p:blipFill>
        <p:spPr>
          <a:xfrm>
            <a:off x="235975" y="3250375"/>
            <a:ext cx="1198832" cy="1678364"/>
          </a:xfrm>
          <a:prstGeom prst="rect">
            <a:avLst/>
          </a:prstGeom>
        </p:spPr>
      </p:pic>
      <p:sp>
        <p:nvSpPr>
          <p:cNvPr id="57" name="TextBox 56">
            <a:extLst>
              <a:ext uri="{FF2B5EF4-FFF2-40B4-BE49-F238E27FC236}">
                <a16:creationId xmlns:a16="http://schemas.microsoft.com/office/drawing/2014/main" id="{C311C46E-4950-E54E-978B-3EAF36211FB7}"/>
              </a:ext>
            </a:extLst>
          </p:cNvPr>
          <p:cNvSpPr txBox="1"/>
          <p:nvPr/>
        </p:nvSpPr>
        <p:spPr>
          <a:xfrm>
            <a:off x="275801" y="2906812"/>
            <a:ext cx="1200970" cy="369332"/>
          </a:xfrm>
          <a:prstGeom prst="rect">
            <a:avLst/>
          </a:prstGeom>
          <a:noFill/>
        </p:spPr>
        <p:txBody>
          <a:bodyPr wrap="none" rtlCol="0">
            <a:spAutoFit/>
          </a:bodyPr>
          <a:lstStyle/>
          <a:p>
            <a:r>
              <a:rPr lang="en-GB" i="1" dirty="0"/>
              <a:t>Andy </a:t>
            </a:r>
            <a:r>
              <a:rPr lang="en-GB" i="1" dirty="0" err="1"/>
              <a:t>Aplin</a:t>
            </a:r>
            <a:endParaRPr lang="en-GB" i="1" dirty="0"/>
          </a:p>
        </p:txBody>
      </p:sp>
      <p:pic>
        <p:nvPicPr>
          <p:cNvPr id="58" name="Picture 57">
            <a:extLst>
              <a:ext uri="{FF2B5EF4-FFF2-40B4-BE49-F238E27FC236}">
                <a16:creationId xmlns:a16="http://schemas.microsoft.com/office/drawing/2014/main" id="{E9477C99-70D5-4A44-9F58-7ED87F8CCD2A}"/>
              </a:ext>
            </a:extLst>
          </p:cNvPr>
          <p:cNvPicPr>
            <a:picLocks noChangeAspect="1"/>
          </p:cNvPicPr>
          <p:nvPr/>
        </p:nvPicPr>
        <p:blipFill rotWithShape="1">
          <a:blip r:embed="rId20"/>
          <a:srcRect l="14393" t="12784" r="12686" b="22064"/>
          <a:stretch/>
        </p:blipFill>
        <p:spPr>
          <a:xfrm>
            <a:off x="191283" y="5152700"/>
            <a:ext cx="1244544" cy="1480921"/>
          </a:xfrm>
          <a:prstGeom prst="rect">
            <a:avLst/>
          </a:prstGeom>
        </p:spPr>
      </p:pic>
      <p:pic>
        <p:nvPicPr>
          <p:cNvPr id="59" name="Picture 58">
            <a:extLst>
              <a:ext uri="{FF2B5EF4-FFF2-40B4-BE49-F238E27FC236}">
                <a16:creationId xmlns:a16="http://schemas.microsoft.com/office/drawing/2014/main" id="{789521B3-6BB2-474C-B853-DD8E600271C7}"/>
              </a:ext>
            </a:extLst>
          </p:cNvPr>
          <p:cNvPicPr>
            <a:picLocks noChangeAspect="1"/>
          </p:cNvPicPr>
          <p:nvPr/>
        </p:nvPicPr>
        <p:blipFill>
          <a:blip r:embed="rId21"/>
          <a:stretch>
            <a:fillRect/>
          </a:stretch>
        </p:blipFill>
        <p:spPr>
          <a:xfrm>
            <a:off x="358276" y="1884978"/>
            <a:ext cx="1078132" cy="1078132"/>
          </a:xfrm>
          <a:prstGeom prst="rect">
            <a:avLst/>
          </a:prstGeom>
        </p:spPr>
      </p:pic>
      <p:sp>
        <p:nvSpPr>
          <p:cNvPr id="60" name="TextBox 59">
            <a:extLst>
              <a:ext uri="{FF2B5EF4-FFF2-40B4-BE49-F238E27FC236}">
                <a16:creationId xmlns:a16="http://schemas.microsoft.com/office/drawing/2014/main" id="{47363959-36A1-DD42-B8FA-0BD8D8623EE9}"/>
              </a:ext>
            </a:extLst>
          </p:cNvPr>
          <p:cNvSpPr txBox="1"/>
          <p:nvPr/>
        </p:nvSpPr>
        <p:spPr>
          <a:xfrm>
            <a:off x="10251677" y="6228651"/>
            <a:ext cx="1669047" cy="369332"/>
          </a:xfrm>
          <a:prstGeom prst="rect">
            <a:avLst/>
          </a:prstGeom>
          <a:noFill/>
        </p:spPr>
        <p:txBody>
          <a:bodyPr wrap="none" rtlCol="0">
            <a:spAutoFit/>
          </a:bodyPr>
          <a:lstStyle/>
          <a:p>
            <a:r>
              <a:rPr lang="en-GB" dirty="0"/>
              <a:t>Sarah Blackman</a:t>
            </a:r>
          </a:p>
        </p:txBody>
      </p:sp>
    </p:spTree>
    <p:extLst>
      <p:ext uri="{BB962C8B-B14F-4D97-AF65-F5344CB8AC3E}">
        <p14:creationId xmlns:p14="http://schemas.microsoft.com/office/powerpoint/2010/main" val="209321647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4C087F3-BF2E-3D45-B27A-F3D339D9B8F2}"/>
              </a:ext>
            </a:extLst>
          </p:cNvPr>
          <p:cNvSpPr txBox="1"/>
          <p:nvPr/>
        </p:nvSpPr>
        <p:spPr>
          <a:xfrm>
            <a:off x="3340736" y="3169240"/>
            <a:ext cx="1648272" cy="369332"/>
          </a:xfrm>
          <a:prstGeom prst="rect">
            <a:avLst/>
          </a:prstGeom>
          <a:noFill/>
        </p:spPr>
        <p:txBody>
          <a:bodyPr wrap="none" rtlCol="0">
            <a:spAutoFit/>
          </a:bodyPr>
          <a:lstStyle/>
          <a:p>
            <a:r>
              <a:rPr lang="en-GB" i="1" dirty="0"/>
              <a:t>Lorraine Coghill</a:t>
            </a:r>
          </a:p>
        </p:txBody>
      </p:sp>
      <p:sp>
        <p:nvSpPr>
          <p:cNvPr id="23" name="TextBox 22">
            <a:extLst>
              <a:ext uri="{FF2B5EF4-FFF2-40B4-BE49-F238E27FC236}">
                <a16:creationId xmlns:a16="http://schemas.microsoft.com/office/drawing/2014/main" id="{7EB04B52-37A9-AA45-8C49-3C39A00BB2D0}"/>
              </a:ext>
            </a:extLst>
          </p:cNvPr>
          <p:cNvSpPr txBox="1"/>
          <p:nvPr/>
        </p:nvSpPr>
        <p:spPr>
          <a:xfrm>
            <a:off x="2289891" y="989622"/>
            <a:ext cx="444352" cy="369332"/>
          </a:xfrm>
          <a:prstGeom prst="rect">
            <a:avLst/>
          </a:prstGeom>
          <a:noFill/>
        </p:spPr>
        <p:txBody>
          <a:bodyPr wrap="none" rtlCol="0">
            <a:spAutoFit/>
          </a:bodyPr>
          <a:lstStyle/>
          <a:p>
            <a:r>
              <a:rPr lang="en-GB" b="1" dirty="0"/>
              <a:t>EU</a:t>
            </a:r>
          </a:p>
        </p:txBody>
      </p:sp>
      <p:sp>
        <p:nvSpPr>
          <p:cNvPr id="24" name="TextBox 23">
            <a:extLst>
              <a:ext uri="{FF2B5EF4-FFF2-40B4-BE49-F238E27FC236}">
                <a16:creationId xmlns:a16="http://schemas.microsoft.com/office/drawing/2014/main" id="{4EF1DD46-B539-5A46-B644-A97C5F573503}"/>
              </a:ext>
            </a:extLst>
          </p:cNvPr>
          <p:cNvSpPr txBox="1"/>
          <p:nvPr/>
        </p:nvSpPr>
        <p:spPr>
          <a:xfrm>
            <a:off x="537669" y="1606465"/>
            <a:ext cx="809837" cy="369332"/>
          </a:xfrm>
          <a:prstGeom prst="rect">
            <a:avLst/>
          </a:prstGeom>
          <a:noFill/>
        </p:spPr>
        <p:txBody>
          <a:bodyPr wrap="none" rtlCol="0">
            <a:spAutoFit/>
          </a:bodyPr>
          <a:lstStyle/>
          <a:p>
            <a:r>
              <a:rPr lang="en-GB" i="1" dirty="0"/>
              <a:t>Jeroen</a:t>
            </a:r>
          </a:p>
        </p:txBody>
      </p:sp>
      <p:pic>
        <p:nvPicPr>
          <p:cNvPr id="29" name="Picture 28">
            <a:extLst>
              <a:ext uri="{FF2B5EF4-FFF2-40B4-BE49-F238E27FC236}">
                <a16:creationId xmlns:a16="http://schemas.microsoft.com/office/drawing/2014/main" id="{94F41BCC-E33E-614E-8095-A085614DD5C6}"/>
              </a:ext>
            </a:extLst>
          </p:cNvPr>
          <p:cNvPicPr>
            <a:picLocks noChangeAspect="1"/>
          </p:cNvPicPr>
          <p:nvPr/>
        </p:nvPicPr>
        <p:blipFill rotWithShape="1">
          <a:blip r:embed="rId2"/>
          <a:srcRect r="59316"/>
          <a:stretch/>
        </p:blipFill>
        <p:spPr>
          <a:xfrm>
            <a:off x="1864603" y="168790"/>
            <a:ext cx="1332613" cy="879543"/>
          </a:xfrm>
          <a:prstGeom prst="rect">
            <a:avLst/>
          </a:prstGeom>
        </p:spPr>
      </p:pic>
      <p:pic>
        <p:nvPicPr>
          <p:cNvPr id="18" name="Picture 17">
            <a:extLst>
              <a:ext uri="{FF2B5EF4-FFF2-40B4-BE49-F238E27FC236}">
                <a16:creationId xmlns:a16="http://schemas.microsoft.com/office/drawing/2014/main" id="{7F81BAFC-800E-6946-A4E3-2351D689EF12}"/>
              </a:ext>
            </a:extLst>
          </p:cNvPr>
          <p:cNvPicPr>
            <a:picLocks noChangeAspect="1"/>
          </p:cNvPicPr>
          <p:nvPr/>
        </p:nvPicPr>
        <p:blipFill>
          <a:blip r:embed="rId3"/>
          <a:stretch>
            <a:fillRect/>
          </a:stretch>
        </p:blipFill>
        <p:spPr>
          <a:xfrm>
            <a:off x="3539502" y="-3699"/>
            <a:ext cx="1206584" cy="1594415"/>
          </a:xfrm>
          <a:prstGeom prst="rect">
            <a:avLst/>
          </a:prstGeom>
        </p:spPr>
      </p:pic>
      <p:pic>
        <p:nvPicPr>
          <p:cNvPr id="31" name="Picture 30">
            <a:extLst>
              <a:ext uri="{FF2B5EF4-FFF2-40B4-BE49-F238E27FC236}">
                <a16:creationId xmlns:a16="http://schemas.microsoft.com/office/drawing/2014/main" id="{3BDC4523-3BF1-8C46-A0EF-05D81A4A0240}"/>
              </a:ext>
            </a:extLst>
          </p:cNvPr>
          <p:cNvPicPr>
            <a:picLocks noChangeAspect="1"/>
          </p:cNvPicPr>
          <p:nvPr/>
        </p:nvPicPr>
        <p:blipFill>
          <a:blip r:embed="rId4"/>
          <a:stretch>
            <a:fillRect/>
          </a:stretch>
        </p:blipFill>
        <p:spPr>
          <a:xfrm>
            <a:off x="275801" y="39023"/>
            <a:ext cx="1417659" cy="1667834"/>
          </a:xfrm>
          <a:prstGeom prst="rect">
            <a:avLst/>
          </a:prstGeom>
        </p:spPr>
      </p:pic>
      <p:pic>
        <p:nvPicPr>
          <p:cNvPr id="41" name="Picture 40">
            <a:extLst>
              <a:ext uri="{FF2B5EF4-FFF2-40B4-BE49-F238E27FC236}">
                <a16:creationId xmlns:a16="http://schemas.microsoft.com/office/drawing/2014/main" id="{D5FAF4A2-97DC-7343-AC7C-BECFB5591F24}"/>
              </a:ext>
            </a:extLst>
          </p:cNvPr>
          <p:cNvPicPr>
            <a:picLocks noChangeAspect="1"/>
          </p:cNvPicPr>
          <p:nvPr/>
        </p:nvPicPr>
        <p:blipFill rotWithShape="1">
          <a:blip r:embed="rId5"/>
          <a:srcRect r="32413"/>
          <a:stretch/>
        </p:blipFill>
        <p:spPr>
          <a:xfrm>
            <a:off x="3583659" y="1799110"/>
            <a:ext cx="1162427" cy="1439911"/>
          </a:xfrm>
          <a:prstGeom prst="rect">
            <a:avLst/>
          </a:prstGeom>
        </p:spPr>
      </p:pic>
      <p:sp>
        <p:nvSpPr>
          <p:cNvPr id="42" name="TextBox 41">
            <a:extLst>
              <a:ext uri="{FF2B5EF4-FFF2-40B4-BE49-F238E27FC236}">
                <a16:creationId xmlns:a16="http://schemas.microsoft.com/office/drawing/2014/main" id="{15B8FE96-FE72-EC45-BE13-ACC02D37D91C}"/>
              </a:ext>
            </a:extLst>
          </p:cNvPr>
          <p:cNvSpPr txBox="1"/>
          <p:nvPr/>
        </p:nvSpPr>
        <p:spPr>
          <a:xfrm>
            <a:off x="3485979" y="1514472"/>
            <a:ext cx="1313629" cy="369332"/>
          </a:xfrm>
          <a:prstGeom prst="rect">
            <a:avLst/>
          </a:prstGeom>
          <a:noFill/>
        </p:spPr>
        <p:txBody>
          <a:bodyPr wrap="none" rtlCol="0">
            <a:spAutoFit/>
          </a:bodyPr>
          <a:lstStyle/>
          <a:p>
            <a:r>
              <a:rPr lang="en-GB" i="1" dirty="0"/>
              <a:t>Paula Street</a:t>
            </a:r>
          </a:p>
        </p:txBody>
      </p:sp>
      <p:sp>
        <p:nvSpPr>
          <p:cNvPr id="10" name="TextBox 9">
            <a:extLst>
              <a:ext uri="{FF2B5EF4-FFF2-40B4-BE49-F238E27FC236}">
                <a16:creationId xmlns:a16="http://schemas.microsoft.com/office/drawing/2014/main" id="{88B86B7B-59FC-7245-9933-9B0E835CFC5F}"/>
              </a:ext>
            </a:extLst>
          </p:cNvPr>
          <p:cNvSpPr txBox="1"/>
          <p:nvPr/>
        </p:nvSpPr>
        <p:spPr>
          <a:xfrm>
            <a:off x="4344329" y="4813842"/>
            <a:ext cx="1577868" cy="369332"/>
          </a:xfrm>
          <a:prstGeom prst="rect">
            <a:avLst/>
          </a:prstGeom>
          <a:noFill/>
        </p:spPr>
        <p:txBody>
          <a:bodyPr wrap="none" rtlCol="0">
            <a:spAutoFit/>
          </a:bodyPr>
          <a:lstStyle/>
          <a:p>
            <a:r>
              <a:rPr lang="en-GB" i="1" dirty="0" err="1"/>
              <a:t>Mhairi</a:t>
            </a:r>
            <a:r>
              <a:rPr lang="en-GB" i="1" dirty="0"/>
              <a:t> Stewart</a:t>
            </a:r>
          </a:p>
        </p:txBody>
      </p:sp>
      <p:pic>
        <p:nvPicPr>
          <p:cNvPr id="11" name="Picture 10">
            <a:extLst>
              <a:ext uri="{FF2B5EF4-FFF2-40B4-BE49-F238E27FC236}">
                <a16:creationId xmlns:a16="http://schemas.microsoft.com/office/drawing/2014/main" id="{60DAC991-FC1F-624E-9099-F9BD42A0D3B8}"/>
              </a:ext>
            </a:extLst>
          </p:cNvPr>
          <p:cNvPicPr>
            <a:picLocks noChangeAspect="1"/>
          </p:cNvPicPr>
          <p:nvPr/>
        </p:nvPicPr>
        <p:blipFill rotWithShape="1">
          <a:blip r:embed="rId6"/>
          <a:srcRect r="35676"/>
          <a:stretch/>
        </p:blipFill>
        <p:spPr>
          <a:xfrm>
            <a:off x="4875286" y="2282080"/>
            <a:ext cx="2402202" cy="894625"/>
          </a:xfrm>
          <a:prstGeom prst="rect">
            <a:avLst/>
          </a:prstGeom>
        </p:spPr>
      </p:pic>
      <p:pic>
        <p:nvPicPr>
          <p:cNvPr id="12" name="Picture 11">
            <a:extLst>
              <a:ext uri="{FF2B5EF4-FFF2-40B4-BE49-F238E27FC236}">
                <a16:creationId xmlns:a16="http://schemas.microsoft.com/office/drawing/2014/main" id="{56546393-1355-CF49-9B82-ED5398665950}"/>
              </a:ext>
            </a:extLst>
          </p:cNvPr>
          <p:cNvPicPr>
            <a:picLocks noChangeAspect="1"/>
          </p:cNvPicPr>
          <p:nvPr/>
        </p:nvPicPr>
        <p:blipFill>
          <a:blip r:embed="rId7"/>
          <a:stretch>
            <a:fillRect/>
          </a:stretch>
        </p:blipFill>
        <p:spPr>
          <a:xfrm>
            <a:off x="4155034" y="3522027"/>
            <a:ext cx="1973738" cy="1315825"/>
          </a:xfrm>
          <a:prstGeom prst="rect">
            <a:avLst/>
          </a:prstGeom>
        </p:spPr>
      </p:pic>
      <p:sp>
        <p:nvSpPr>
          <p:cNvPr id="13" name="TextBox 12">
            <a:extLst>
              <a:ext uri="{FF2B5EF4-FFF2-40B4-BE49-F238E27FC236}">
                <a16:creationId xmlns:a16="http://schemas.microsoft.com/office/drawing/2014/main" id="{31825D3E-056C-3348-AF83-5FA9B60682BB}"/>
              </a:ext>
            </a:extLst>
          </p:cNvPr>
          <p:cNvSpPr txBox="1"/>
          <p:nvPr/>
        </p:nvSpPr>
        <p:spPr>
          <a:xfrm>
            <a:off x="5211361" y="3026774"/>
            <a:ext cx="1867819" cy="369332"/>
          </a:xfrm>
          <a:prstGeom prst="rect">
            <a:avLst/>
          </a:prstGeom>
          <a:noFill/>
        </p:spPr>
        <p:txBody>
          <a:bodyPr wrap="none" rtlCol="0">
            <a:spAutoFit/>
          </a:bodyPr>
          <a:lstStyle/>
          <a:p>
            <a:r>
              <a:rPr lang="en-GB" b="1" dirty="0"/>
              <a:t>Cell Block Science</a:t>
            </a:r>
          </a:p>
        </p:txBody>
      </p:sp>
      <p:sp>
        <p:nvSpPr>
          <p:cNvPr id="14" name="TextBox 13">
            <a:extLst>
              <a:ext uri="{FF2B5EF4-FFF2-40B4-BE49-F238E27FC236}">
                <a16:creationId xmlns:a16="http://schemas.microsoft.com/office/drawing/2014/main" id="{1F1D0D59-0AC9-3643-BBA3-6B7BDC2CC908}"/>
              </a:ext>
            </a:extLst>
          </p:cNvPr>
          <p:cNvSpPr txBox="1"/>
          <p:nvPr/>
        </p:nvSpPr>
        <p:spPr>
          <a:xfrm>
            <a:off x="5786719" y="1638241"/>
            <a:ext cx="931473" cy="369332"/>
          </a:xfrm>
          <a:prstGeom prst="rect">
            <a:avLst/>
          </a:prstGeom>
          <a:noFill/>
        </p:spPr>
        <p:txBody>
          <a:bodyPr wrap="none" rtlCol="0">
            <a:spAutoFit/>
          </a:bodyPr>
          <a:lstStyle/>
          <a:p>
            <a:r>
              <a:rPr lang="en-GB" i="1" dirty="0"/>
              <a:t>Ivan Hill</a:t>
            </a:r>
          </a:p>
        </p:txBody>
      </p:sp>
      <p:pic>
        <p:nvPicPr>
          <p:cNvPr id="15" name="Picture 14">
            <a:extLst>
              <a:ext uri="{FF2B5EF4-FFF2-40B4-BE49-F238E27FC236}">
                <a16:creationId xmlns:a16="http://schemas.microsoft.com/office/drawing/2014/main" id="{F6E8B380-F03F-0143-BBC7-D7E0BE1219DB}"/>
              </a:ext>
            </a:extLst>
          </p:cNvPr>
          <p:cNvPicPr>
            <a:picLocks noChangeAspect="1"/>
          </p:cNvPicPr>
          <p:nvPr/>
        </p:nvPicPr>
        <p:blipFill>
          <a:blip r:embed="rId8"/>
          <a:stretch>
            <a:fillRect/>
          </a:stretch>
        </p:blipFill>
        <p:spPr>
          <a:xfrm>
            <a:off x="5542236" y="10732"/>
            <a:ext cx="1348896" cy="1680592"/>
          </a:xfrm>
          <a:prstGeom prst="rect">
            <a:avLst/>
          </a:prstGeom>
        </p:spPr>
      </p:pic>
      <p:sp>
        <p:nvSpPr>
          <p:cNvPr id="16" name="TextBox 15">
            <a:extLst>
              <a:ext uri="{FF2B5EF4-FFF2-40B4-BE49-F238E27FC236}">
                <a16:creationId xmlns:a16="http://schemas.microsoft.com/office/drawing/2014/main" id="{1A2BDE18-42D4-6A43-A703-F4D0EC7EE9BC}"/>
              </a:ext>
            </a:extLst>
          </p:cNvPr>
          <p:cNvSpPr txBox="1"/>
          <p:nvPr/>
        </p:nvSpPr>
        <p:spPr>
          <a:xfrm>
            <a:off x="7487680" y="-35808"/>
            <a:ext cx="1381147" cy="369332"/>
          </a:xfrm>
          <a:prstGeom prst="rect">
            <a:avLst/>
          </a:prstGeom>
          <a:noFill/>
        </p:spPr>
        <p:txBody>
          <a:bodyPr wrap="none" rtlCol="0">
            <a:spAutoFit/>
          </a:bodyPr>
          <a:lstStyle/>
          <a:p>
            <a:r>
              <a:rPr lang="en-GB" dirty="0"/>
              <a:t>Lynda Elliott </a:t>
            </a:r>
          </a:p>
        </p:txBody>
      </p:sp>
      <p:sp>
        <p:nvSpPr>
          <p:cNvPr id="17" name="TextBox 16">
            <a:extLst>
              <a:ext uri="{FF2B5EF4-FFF2-40B4-BE49-F238E27FC236}">
                <a16:creationId xmlns:a16="http://schemas.microsoft.com/office/drawing/2014/main" id="{A209282F-E0D8-2547-9D77-9C35EAFF8F86}"/>
              </a:ext>
            </a:extLst>
          </p:cNvPr>
          <p:cNvSpPr txBox="1"/>
          <p:nvPr/>
        </p:nvSpPr>
        <p:spPr>
          <a:xfrm>
            <a:off x="7448727" y="232127"/>
            <a:ext cx="1459054" cy="369332"/>
          </a:xfrm>
          <a:prstGeom prst="rect">
            <a:avLst/>
          </a:prstGeom>
          <a:noFill/>
        </p:spPr>
        <p:txBody>
          <a:bodyPr wrap="none" rtlCol="0">
            <a:spAutoFit/>
          </a:bodyPr>
          <a:lstStyle/>
          <a:p>
            <a:r>
              <a:rPr lang="en-GB" dirty="0">
                <a:solidFill>
                  <a:srgbClr val="FF0000"/>
                </a:solidFill>
              </a:rPr>
              <a:t>HMP Durham</a:t>
            </a:r>
          </a:p>
        </p:txBody>
      </p:sp>
      <p:pic>
        <p:nvPicPr>
          <p:cNvPr id="19" name="Picture 18">
            <a:extLst>
              <a:ext uri="{FF2B5EF4-FFF2-40B4-BE49-F238E27FC236}">
                <a16:creationId xmlns:a16="http://schemas.microsoft.com/office/drawing/2014/main" id="{C9402945-5C53-9E41-85F1-28DC55324076}"/>
              </a:ext>
            </a:extLst>
          </p:cNvPr>
          <p:cNvPicPr>
            <a:picLocks noChangeAspect="1"/>
          </p:cNvPicPr>
          <p:nvPr/>
        </p:nvPicPr>
        <p:blipFill>
          <a:blip r:embed="rId9"/>
          <a:stretch>
            <a:fillRect/>
          </a:stretch>
        </p:blipFill>
        <p:spPr>
          <a:xfrm>
            <a:off x="7271337" y="539375"/>
            <a:ext cx="1947319" cy="1947319"/>
          </a:xfrm>
          <a:prstGeom prst="rect">
            <a:avLst/>
          </a:prstGeom>
        </p:spPr>
      </p:pic>
      <p:sp>
        <p:nvSpPr>
          <p:cNvPr id="32" name="TextBox 31">
            <a:extLst>
              <a:ext uri="{FF2B5EF4-FFF2-40B4-BE49-F238E27FC236}">
                <a16:creationId xmlns:a16="http://schemas.microsoft.com/office/drawing/2014/main" id="{072C9CB5-8736-0F44-B9F4-AB63B31F914D}"/>
              </a:ext>
            </a:extLst>
          </p:cNvPr>
          <p:cNvSpPr txBox="1"/>
          <p:nvPr/>
        </p:nvSpPr>
        <p:spPr>
          <a:xfrm>
            <a:off x="7326926" y="4145330"/>
            <a:ext cx="2050690" cy="369332"/>
          </a:xfrm>
          <a:prstGeom prst="rect">
            <a:avLst/>
          </a:prstGeom>
          <a:noFill/>
        </p:spPr>
        <p:txBody>
          <a:bodyPr wrap="none" rtlCol="0">
            <a:spAutoFit/>
          </a:bodyPr>
          <a:lstStyle/>
          <a:p>
            <a:r>
              <a:rPr lang="en-GB" b="1" dirty="0"/>
              <a:t>Inside-Out Program</a:t>
            </a:r>
          </a:p>
        </p:txBody>
      </p:sp>
      <p:sp>
        <p:nvSpPr>
          <p:cNvPr id="33" name="TextBox 32">
            <a:extLst>
              <a:ext uri="{FF2B5EF4-FFF2-40B4-BE49-F238E27FC236}">
                <a16:creationId xmlns:a16="http://schemas.microsoft.com/office/drawing/2014/main" id="{D81E4D15-5E3B-2F4F-AD1A-704600D353E6}"/>
              </a:ext>
            </a:extLst>
          </p:cNvPr>
          <p:cNvSpPr txBox="1"/>
          <p:nvPr/>
        </p:nvSpPr>
        <p:spPr>
          <a:xfrm>
            <a:off x="9401297" y="4158804"/>
            <a:ext cx="1372492" cy="369332"/>
          </a:xfrm>
          <a:prstGeom prst="rect">
            <a:avLst/>
          </a:prstGeom>
          <a:noFill/>
        </p:spPr>
        <p:txBody>
          <a:bodyPr wrap="none" rtlCol="0">
            <a:spAutoFit/>
          </a:bodyPr>
          <a:lstStyle/>
          <a:p>
            <a:r>
              <a:rPr lang="en-GB" i="1" dirty="0"/>
              <a:t>Hannah King</a:t>
            </a:r>
          </a:p>
        </p:txBody>
      </p:sp>
      <p:pic>
        <p:nvPicPr>
          <p:cNvPr id="34" name="Picture 33">
            <a:extLst>
              <a:ext uri="{FF2B5EF4-FFF2-40B4-BE49-F238E27FC236}">
                <a16:creationId xmlns:a16="http://schemas.microsoft.com/office/drawing/2014/main" id="{A0C2DB4C-1F43-A243-8443-AC50CDCA31E4}"/>
              </a:ext>
            </a:extLst>
          </p:cNvPr>
          <p:cNvPicPr>
            <a:picLocks noChangeAspect="1"/>
          </p:cNvPicPr>
          <p:nvPr/>
        </p:nvPicPr>
        <p:blipFill rotWithShape="1">
          <a:blip r:embed="rId10"/>
          <a:srcRect r="90421"/>
          <a:stretch/>
        </p:blipFill>
        <p:spPr>
          <a:xfrm>
            <a:off x="7741045" y="2517426"/>
            <a:ext cx="1125256" cy="1689100"/>
          </a:xfrm>
          <a:prstGeom prst="rect">
            <a:avLst/>
          </a:prstGeom>
        </p:spPr>
      </p:pic>
      <p:pic>
        <p:nvPicPr>
          <p:cNvPr id="35" name="Picture 34">
            <a:extLst>
              <a:ext uri="{FF2B5EF4-FFF2-40B4-BE49-F238E27FC236}">
                <a16:creationId xmlns:a16="http://schemas.microsoft.com/office/drawing/2014/main" id="{FA6EEF66-2564-224C-88F0-87806460E63A}"/>
              </a:ext>
            </a:extLst>
          </p:cNvPr>
          <p:cNvPicPr>
            <a:picLocks noChangeAspect="1"/>
          </p:cNvPicPr>
          <p:nvPr/>
        </p:nvPicPr>
        <p:blipFill rotWithShape="1">
          <a:blip r:embed="rId11"/>
          <a:srcRect l="11513" t="23583" r="8087"/>
          <a:stretch/>
        </p:blipFill>
        <p:spPr>
          <a:xfrm>
            <a:off x="9355551" y="2483712"/>
            <a:ext cx="1557259" cy="1749230"/>
          </a:xfrm>
          <a:prstGeom prst="rect">
            <a:avLst/>
          </a:prstGeom>
        </p:spPr>
      </p:pic>
      <p:sp>
        <p:nvSpPr>
          <p:cNvPr id="36" name="TextBox 35">
            <a:extLst>
              <a:ext uri="{FF2B5EF4-FFF2-40B4-BE49-F238E27FC236}">
                <a16:creationId xmlns:a16="http://schemas.microsoft.com/office/drawing/2014/main" id="{417B8A27-1E49-F544-A4AC-BE3E1FB89435}"/>
              </a:ext>
            </a:extLst>
          </p:cNvPr>
          <p:cNvSpPr txBox="1"/>
          <p:nvPr/>
        </p:nvSpPr>
        <p:spPr>
          <a:xfrm>
            <a:off x="10915901" y="3890603"/>
            <a:ext cx="1358962" cy="369332"/>
          </a:xfrm>
          <a:prstGeom prst="rect">
            <a:avLst/>
          </a:prstGeom>
          <a:noFill/>
        </p:spPr>
        <p:txBody>
          <a:bodyPr wrap="none" rtlCol="0">
            <a:spAutoFit/>
          </a:bodyPr>
          <a:lstStyle/>
          <a:p>
            <a:r>
              <a:rPr lang="en-GB" i="1" dirty="0"/>
              <a:t>Kate O’Brien</a:t>
            </a:r>
          </a:p>
        </p:txBody>
      </p:sp>
      <p:sp>
        <p:nvSpPr>
          <p:cNvPr id="37" name="TextBox 36">
            <a:extLst>
              <a:ext uri="{FF2B5EF4-FFF2-40B4-BE49-F238E27FC236}">
                <a16:creationId xmlns:a16="http://schemas.microsoft.com/office/drawing/2014/main" id="{A7D591AE-8157-7747-995C-8C4C5CC8E822}"/>
              </a:ext>
            </a:extLst>
          </p:cNvPr>
          <p:cNvSpPr txBox="1"/>
          <p:nvPr/>
        </p:nvSpPr>
        <p:spPr>
          <a:xfrm>
            <a:off x="6201305" y="4580220"/>
            <a:ext cx="1242841" cy="369332"/>
          </a:xfrm>
          <a:prstGeom prst="rect">
            <a:avLst/>
          </a:prstGeom>
          <a:noFill/>
        </p:spPr>
        <p:txBody>
          <a:bodyPr wrap="none" rtlCol="0">
            <a:spAutoFit/>
          </a:bodyPr>
          <a:lstStyle/>
          <a:p>
            <a:r>
              <a:rPr lang="en-GB" dirty="0"/>
              <a:t>Lori </a:t>
            </a:r>
            <a:r>
              <a:rPr lang="en-GB" dirty="0" err="1"/>
              <a:t>Pompa</a:t>
            </a:r>
            <a:endParaRPr lang="en-GB" dirty="0"/>
          </a:p>
        </p:txBody>
      </p:sp>
      <p:pic>
        <p:nvPicPr>
          <p:cNvPr id="38" name="Picture 37">
            <a:extLst>
              <a:ext uri="{FF2B5EF4-FFF2-40B4-BE49-F238E27FC236}">
                <a16:creationId xmlns:a16="http://schemas.microsoft.com/office/drawing/2014/main" id="{73305CD2-B35D-7E42-821C-06D3EB37A1E6}"/>
              </a:ext>
            </a:extLst>
          </p:cNvPr>
          <p:cNvPicPr>
            <a:picLocks noChangeAspect="1"/>
          </p:cNvPicPr>
          <p:nvPr/>
        </p:nvPicPr>
        <p:blipFill>
          <a:blip r:embed="rId12"/>
          <a:stretch>
            <a:fillRect/>
          </a:stretch>
        </p:blipFill>
        <p:spPr>
          <a:xfrm>
            <a:off x="10915537" y="2602451"/>
            <a:ext cx="1352680" cy="1352680"/>
          </a:xfrm>
          <a:prstGeom prst="rect">
            <a:avLst/>
          </a:prstGeom>
        </p:spPr>
      </p:pic>
      <p:pic>
        <p:nvPicPr>
          <p:cNvPr id="39" name="Picture 38">
            <a:extLst>
              <a:ext uri="{FF2B5EF4-FFF2-40B4-BE49-F238E27FC236}">
                <a16:creationId xmlns:a16="http://schemas.microsoft.com/office/drawing/2014/main" id="{89609B61-7ECF-0B4E-84A3-574225849685}"/>
              </a:ext>
            </a:extLst>
          </p:cNvPr>
          <p:cNvPicPr>
            <a:picLocks noChangeAspect="1"/>
          </p:cNvPicPr>
          <p:nvPr/>
        </p:nvPicPr>
        <p:blipFill>
          <a:blip r:embed="rId13"/>
          <a:stretch>
            <a:fillRect/>
          </a:stretch>
        </p:blipFill>
        <p:spPr>
          <a:xfrm>
            <a:off x="6170473" y="3426838"/>
            <a:ext cx="1223936" cy="1223936"/>
          </a:xfrm>
          <a:prstGeom prst="rect">
            <a:avLst/>
          </a:prstGeom>
        </p:spPr>
      </p:pic>
      <p:sp>
        <p:nvSpPr>
          <p:cNvPr id="27" name="TextBox 26">
            <a:extLst>
              <a:ext uri="{FF2B5EF4-FFF2-40B4-BE49-F238E27FC236}">
                <a16:creationId xmlns:a16="http://schemas.microsoft.com/office/drawing/2014/main" id="{0F25165C-F05A-AA49-8334-532660FE28DA}"/>
              </a:ext>
            </a:extLst>
          </p:cNvPr>
          <p:cNvSpPr txBox="1"/>
          <p:nvPr/>
        </p:nvSpPr>
        <p:spPr>
          <a:xfrm>
            <a:off x="9673539" y="2064191"/>
            <a:ext cx="1868525" cy="369332"/>
          </a:xfrm>
          <a:prstGeom prst="rect">
            <a:avLst/>
          </a:prstGeom>
          <a:noFill/>
        </p:spPr>
        <p:txBody>
          <a:bodyPr wrap="none" rtlCol="0">
            <a:spAutoFit/>
          </a:bodyPr>
          <a:lstStyle/>
          <a:p>
            <a:r>
              <a:rPr lang="en-GB" dirty="0">
                <a:solidFill>
                  <a:schemeClr val="accent1"/>
                </a:solidFill>
              </a:rPr>
              <a:t>Closing Ceremony</a:t>
            </a:r>
          </a:p>
        </p:txBody>
      </p:sp>
      <p:pic>
        <p:nvPicPr>
          <p:cNvPr id="28" name="Picture 27">
            <a:extLst>
              <a:ext uri="{FF2B5EF4-FFF2-40B4-BE49-F238E27FC236}">
                <a16:creationId xmlns:a16="http://schemas.microsoft.com/office/drawing/2014/main" id="{F4C40D0B-FF0F-5743-B91D-D90DF5059900}"/>
              </a:ext>
            </a:extLst>
          </p:cNvPr>
          <p:cNvPicPr>
            <a:picLocks noChangeAspect="1"/>
          </p:cNvPicPr>
          <p:nvPr/>
        </p:nvPicPr>
        <p:blipFill>
          <a:blip r:embed="rId14"/>
          <a:stretch>
            <a:fillRect/>
          </a:stretch>
        </p:blipFill>
        <p:spPr>
          <a:xfrm>
            <a:off x="9793867" y="-4617"/>
            <a:ext cx="2136467" cy="1909516"/>
          </a:xfrm>
          <a:prstGeom prst="rect">
            <a:avLst/>
          </a:prstGeom>
        </p:spPr>
      </p:pic>
      <p:sp>
        <p:nvSpPr>
          <p:cNvPr id="30" name="TextBox 29">
            <a:extLst>
              <a:ext uri="{FF2B5EF4-FFF2-40B4-BE49-F238E27FC236}">
                <a16:creationId xmlns:a16="http://schemas.microsoft.com/office/drawing/2014/main" id="{84DAC07B-F91D-1048-8F42-E47ED2FAFA77}"/>
              </a:ext>
            </a:extLst>
          </p:cNvPr>
          <p:cNvSpPr txBox="1"/>
          <p:nvPr/>
        </p:nvSpPr>
        <p:spPr>
          <a:xfrm>
            <a:off x="8078486" y="6061282"/>
            <a:ext cx="1933543" cy="369332"/>
          </a:xfrm>
          <a:prstGeom prst="rect">
            <a:avLst/>
          </a:prstGeom>
          <a:noFill/>
        </p:spPr>
        <p:txBody>
          <a:bodyPr wrap="none" rtlCol="0">
            <a:spAutoFit/>
          </a:bodyPr>
          <a:lstStyle/>
          <a:p>
            <a:r>
              <a:rPr lang="en-GB" dirty="0">
                <a:solidFill>
                  <a:srgbClr val="FF0000"/>
                </a:solidFill>
              </a:rPr>
              <a:t>HMP Low Newton </a:t>
            </a:r>
          </a:p>
        </p:txBody>
      </p:sp>
      <p:sp>
        <p:nvSpPr>
          <p:cNvPr id="40" name="TextBox 39">
            <a:extLst>
              <a:ext uri="{FF2B5EF4-FFF2-40B4-BE49-F238E27FC236}">
                <a16:creationId xmlns:a16="http://schemas.microsoft.com/office/drawing/2014/main" id="{4FD7C01D-4D2D-844A-A340-0272FC047EFF}"/>
              </a:ext>
            </a:extLst>
          </p:cNvPr>
          <p:cNvSpPr txBox="1"/>
          <p:nvPr/>
        </p:nvSpPr>
        <p:spPr>
          <a:xfrm>
            <a:off x="5910952" y="6259312"/>
            <a:ext cx="1622624" cy="369332"/>
          </a:xfrm>
          <a:prstGeom prst="rect">
            <a:avLst/>
          </a:prstGeom>
          <a:noFill/>
        </p:spPr>
        <p:txBody>
          <a:bodyPr wrap="none" rtlCol="0">
            <a:spAutoFit/>
          </a:bodyPr>
          <a:lstStyle/>
          <a:p>
            <a:r>
              <a:rPr lang="en-GB" dirty="0">
                <a:solidFill>
                  <a:srgbClr val="FF0000"/>
                </a:solidFill>
              </a:rPr>
              <a:t>HMP Frankland</a:t>
            </a:r>
          </a:p>
        </p:txBody>
      </p:sp>
      <p:sp>
        <p:nvSpPr>
          <p:cNvPr id="43" name="TextBox 42">
            <a:extLst>
              <a:ext uri="{FF2B5EF4-FFF2-40B4-BE49-F238E27FC236}">
                <a16:creationId xmlns:a16="http://schemas.microsoft.com/office/drawing/2014/main" id="{7B2EEF8E-2B27-AE4D-B942-7DB2AB974E60}"/>
              </a:ext>
            </a:extLst>
          </p:cNvPr>
          <p:cNvSpPr txBox="1"/>
          <p:nvPr/>
        </p:nvSpPr>
        <p:spPr>
          <a:xfrm>
            <a:off x="10365375" y="4757541"/>
            <a:ext cx="1181734" cy="369332"/>
          </a:xfrm>
          <a:prstGeom prst="rect">
            <a:avLst/>
          </a:prstGeom>
          <a:noFill/>
        </p:spPr>
        <p:txBody>
          <a:bodyPr wrap="none" rtlCol="0">
            <a:spAutoFit/>
          </a:bodyPr>
          <a:lstStyle/>
          <a:p>
            <a:r>
              <a:rPr lang="en-GB" dirty="0">
                <a:solidFill>
                  <a:schemeClr val="accent1"/>
                </a:solidFill>
              </a:rPr>
              <a:t>Think Tank</a:t>
            </a:r>
          </a:p>
        </p:txBody>
      </p:sp>
      <p:sp>
        <p:nvSpPr>
          <p:cNvPr id="44" name="TextBox 43">
            <a:extLst>
              <a:ext uri="{FF2B5EF4-FFF2-40B4-BE49-F238E27FC236}">
                <a16:creationId xmlns:a16="http://schemas.microsoft.com/office/drawing/2014/main" id="{AB48EFD3-19C3-0240-9262-F3B89C10B9FA}"/>
              </a:ext>
            </a:extLst>
          </p:cNvPr>
          <p:cNvSpPr txBox="1"/>
          <p:nvPr/>
        </p:nvSpPr>
        <p:spPr>
          <a:xfrm>
            <a:off x="4108110" y="5773134"/>
            <a:ext cx="1868525" cy="369332"/>
          </a:xfrm>
          <a:prstGeom prst="rect">
            <a:avLst/>
          </a:prstGeom>
          <a:noFill/>
        </p:spPr>
        <p:txBody>
          <a:bodyPr wrap="none" rtlCol="0">
            <a:spAutoFit/>
          </a:bodyPr>
          <a:lstStyle/>
          <a:p>
            <a:r>
              <a:rPr lang="en-GB" dirty="0">
                <a:solidFill>
                  <a:schemeClr val="accent1"/>
                </a:solidFill>
              </a:rPr>
              <a:t>Closing Ceremony</a:t>
            </a:r>
          </a:p>
        </p:txBody>
      </p:sp>
      <p:sp>
        <p:nvSpPr>
          <p:cNvPr id="45" name="TextBox 44">
            <a:extLst>
              <a:ext uri="{FF2B5EF4-FFF2-40B4-BE49-F238E27FC236}">
                <a16:creationId xmlns:a16="http://schemas.microsoft.com/office/drawing/2014/main" id="{3892093D-BCC9-2047-B6CB-0917D3918709}"/>
              </a:ext>
            </a:extLst>
          </p:cNvPr>
          <p:cNvSpPr txBox="1"/>
          <p:nvPr/>
        </p:nvSpPr>
        <p:spPr>
          <a:xfrm>
            <a:off x="4771217" y="5572422"/>
            <a:ext cx="1181349" cy="369332"/>
          </a:xfrm>
          <a:prstGeom prst="rect">
            <a:avLst/>
          </a:prstGeom>
          <a:noFill/>
        </p:spPr>
        <p:txBody>
          <a:bodyPr wrap="none" rtlCol="0">
            <a:spAutoFit/>
          </a:bodyPr>
          <a:lstStyle/>
          <a:p>
            <a:r>
              <a:rPr lang="en-GB" dirty="0">
                <a:solidFill>
                  <a:schemeClr val="accent1"/>
                </a:solidFill>
              </a:rPr>
              <a:t>Think Tank</a:t>
            </a:r>
          </a:p>
        </p:txBody>
      </p:sp>
      <p:pic>
        <p:nvPicPr>
          <p:cNvPr id="46" name="Picture 45">
            <a:extLst>
              <a:ext uri="{FF2B5EF4-FFF2-40B4-BE49-F238E27FC236}">
                <a16:creationId xmlns:a16="http://schemas.microsoft.com/office/drawing/2014/main" id="{E7EFF270-1A4D-0C40-91B6-A484C51BECF4}"/>
              </a:ext>
            </a:extLst>
          </p:cNvPr>
          <p:cNvPicPr>
            <a:picLocks noChangeAspect="1"/>
          </p:cNvPicPr>
          <p:nvPr/>
        </p:nvPicPr>
        <p:blipFill>
          <a:blip r:embed="rId15"/>
          <a:stretch>
            <a:fillRect/>
          </a:stretch>
        </p:blipFill>
        <p:spPr>
          <a:xfrm>
            <a:off x="8114380" y="4846985"/>
            <a:ext cx="1938267" cy="1287969"/>
          </a:xfrm>
          <a:prstGeom prst="rect">
            <a:avLst/>
          </a:prstGeom>
        </p:spPr>
      </p:pic>
      <p:pic>
        <p:nvPicPr>
          <p:cNvPr id="47" name="Picture 46">
            <a:extLst>
              <a:ext uri="{FF2B5EF4-FFF2-40B4-BE49-F238E27FC236}">
                <a16:creationId xmlns:a16="http://schemas.microsoft.com/office/drawing/2014/main" id="{EEEAE142-DD1B-3840-B428-BA545E1FA66A}"/>
              </a:ext>
            </a:extLst>
          </p:cNvPr>
          <p:cNvPicPr>
            <a:picLocks noChangeAspect="1"/>
          </p:cNvPicPr>
          <p:nvPr/>
        </p:nvPicPr>
        <p:blipFill>
          <a:blip r:embed="rId16"/>
          <a:stretch>
            <a:fillRect/>
          </a:stretch>
        </p:blipFill>
        <p:spPr>
          <a:xfrm>
            <a:off x="5885331" y="5271697"/>
            <a:ext cx="1593185" cy="1058664"/>
          </a:xfrm>
          <a:prstGeom prst="rect">
            <a:avLst/>
          </a:prstGeom>
        </p:spPr>
      </p:pic>
      <p:sp>
        <p:nvSpPr>
          <p:cNvPr id="48" name="TextBox 47">
            <a:extLst>
              <a:ext uri="{FF2B5EF4-FFF2-40B4-BE49-F238E27FC236}">
                <a16:creationId xmlns:a16="http://schemas.microsoft.com/office/drawing/2014/main" id="{9E732115-3034-6B49-94BD-2D29164BCC0F}"/>
              </a:ext>
            </a:extLst>
          </p:cNvPr>
          <p:cNvSpPr txBox="1"/>
          <p:nvPr/>
        </p:nvSpPr>
        <p:spPr>
          <a:xfrm>
            <a:off x="3841189" y="6443978"/>
            <a:ext cx="1719894" cy="369332"/>
          </a:xfrm>
          <a:prstGeom prst="rect">
            <a:avLst/>
          </a:prstGeom>
          <a:noFill/>
        </p:spPr>
        <p:txBody>
          <a:bodyPr wrap="none" rtlCol="0">
            <a:spAutoFit/>
          </a:bodyPr>
          <a:lstStyle/>
          <a:p>
            <a:r>
              <a:rPr lang="en-GB" dirty="0"/>
              <a:t>Cheryl Adamson</a:t>
            </a:r>
          </a:p>
        </p:txBody>
      </p:sp>
      <p:sp>
        <p:nvSpPr>
          <p:cNvPr id="49" name="TextBox 48">
            <a:extLst>
              <a:ext uri="{FF2B5EF4-FFF2-40B4-BE49-F238E27FC236}">
                <a16:creationId xmlns:a16="http://schemas.microsoft.com/office/drawing/2014/main" id="{DB18D2E6-1D49-974F-9814-9CA25F8A78E1}"/>
              </a:ext>
            </a:extLst>
          </p:cNvPr>
          <p:cNvSpPr txBox="1"/>
          <p:nvPr/>
        </p:nvSpPr>
        <p:spPr>
          <a:xfrm>
            <a:off x="10212080" y="5833896"/>
            <a:ext cx="1925527" cy="369332"/>
          </a:xfrm>
          <a:prstGeom prst="rect">
            <a:avLst/>
          </a:prstGeom>
          <a:noFill/>
        </p:spPr>
        <p:txBody>
          <a:bodyPr wrap="none" rtlCol="0">
            <a:spAutoFit/>
          </a:bodyPr>
          <a:lstStyle/>
          <a:p>
            <a:r>
              <a:rPr lang="en-GB" dirty="0"/>
              <a:t>Marianne Burrows</a:t>
            </a:r>
          </a:p>
        </p:txBody>
      </p:sp>
      <p:sp>
        <p:nvSpPr>
          <p:cNvPr id="50" name="TextBox 49">
            <a:extLst>
              <a:ext uri="{FF2B5EF4-FFF2-40B4-BE49-F238E27FC236}">
                <a16:creationId xmlns:a16="http://schemas.microsoft.com/office/drawing/2014/main" id="{120DB9D7-3B35-EA46-8010-FB861DAA7396}"/>
              </a:ext>
            </a:extLst>
          </p:cNvPr>
          <p:cNvSpPr txBox="1"/>
          <p:nvPr/>
        </p:nvSpPr>
        <p:spPr>
          <a:xfrm>
            <a:off x="1622374" y="6474137"/>
            <a:ext cx="1917128" cy="369332"/>
          </a:xfrm>
          <a:prstGeom prst="rect">
            <a:avLst/>
          </a:prstGeom>
          <a:noFill/>
        </p:spPr>
        <p:txBody>
          <a:bodyPr wrap="none" rtlCol="0">
            <a:spAutoFit/>
          </a:bodyPr>
          <a:lstStyle/>
          <a:p>
            <a:r>
              <a:rPr lang="en-GB" dirty="0">
                <a:solidFill>
                  <a:srgbClr val="FF0000"/>
                </a:solidFill>
              </a:rPr>
              <a:t>HMP/YOI </a:t>
            </a:r>
            <a:r>
              <a:rPr lang="en-GB" dirty="0" err="1">
                <a:solidFill>
                  <a:srgbClr val="FF0000"/>
                </a:solidFill>
              </a:rPr>
              <a:t>Deerbolt</a:t>
            </a:r>
            <a:endParaRPr lang="en-GB" dirty="0">
              <a:solidFill>
                <a:srgbClr val="FF0000"/>
              </a:solidFill>
            </a:endParaRPr>
          </a:p>
        </p:txBody>
      </p:sp>
      <p:pic>
        <p:nvPicPr>
          <p:cNvPr id="51" name="Picture 50">
            <a:extLst>
              <a:ext uri="{FF2B5EF4-FFF2-40B4-BE49-F238E27FC236}">
                <a16:creationId xmlns:a16="http://schemas.microsoft.com/office/drawing/2014/main" id="{4174CCC2-201B-1243-8C46-9737D051BA8E}"/>
              </a:ext>
            </a:extLst>
          </p:cNvPr>
          <p:cNvPicPr>
            <a:picLocks noChangeAspect="1"/>
          </p:cNvPicPr>
          <p:nvPr/>
        </p:nvPicPr>
        <p:blipFill>
          <a:blip r:embed="rId17"/>
          <a:stretch>
            <a:fillRect/>
          </a:stretch>
        </p:blipFill>
        <p:spPr>
          <a:xfrm>
            <a:off x="1708100" y="5412422"/>
            <a:ext cx="1885031" cy="1058664"/>
          </a:xfrm>
          <a:prstGeom prst="rect">
            <a:avLst/>
          </a:prstGeom>
        </p:spPr>
      </p:pic>
      <p:pic>
        <p:nvPicPr>
          <p:cNvPr id="52" name="Picture 51">
            <a:extLst>
              <a:ext uri="{FF2B5EF4-FFF2-40B4-BE49-F238E27FC236}">
                <a16:creationId xmlns:a16="http://schemas.microsoft.com/office/drawing/2014/main" id="{3EA086EF-7C77-B849-82E1-1637AD45B0A9}"/>
              </a:ext>
            </a:extLst>
          </p:cNvPr>
          <p:cNvPicPr>
            <a:picLocks noChangeAspect="1"/>
          </p:cNvPicPr>
          <p:nvPr/>
        </p:nvPicPr>
        <p:blipFill>
          <a:blip r:embed="rId18"/>
          <a:stretch>
            <a:fillRect/>
          </a:stretch>
        </p:blipFill>
        <p:spPr>
          <a:xfrm>
            <a:off x="1603722" y="4302969"/>
            <a:ext cx="2251144" cy="998066"/>
          </a:xfrm>
          <a:prstGeom prst="rect">
            <a:avLst/>
          </a:prstGeom>
        </p:spPr>
      </p:pic>
      <p:sp>
        <p:nvSpPr>
          <p:cNvPr id="53" name="TextBox 52">
            <a:extLst>
              <a:ext uri="{FF2B5EF4-FFF2-40B4-BE49-F238E27FC236}">
                <a16:creationId xmlns:a16="http://schemas.microsoft.com/office/drawing/2014/main" id="{3306A5A8-38DC-0348-9235-262EC73648FA}"/>
              </a:ext>
            </a:extLst>
          </p:cNvPr>
          <p:cNvSpPr txBox="1"/>
          <p:nvPr/>
        </p:nvSpPr>
        <p:spPr>
          <a:xfrm>
            <a:off x="1962670" y="3738898"/>
            <a:ext cx="1749005" cy="646331"/>
          </a:xfrm>
          <a:prstGeom prst="rect">
            <a:avLst/>
          </a:prstGeom>
          <a:noFill/>
        </p:spPr>
        <p:txBody>
          <a:bodyPr wrap="none" rtlCol="0">
            <a:spAutoFit/>
          </a:bodyPr>
          <a:lstStyle/>
          <a:p>
            <a:r>
              <a:rPr lang="en-GB" dirty="0"/>
              <a:t>Anna </a:t>
            </a:r>
            <a:r>
              <a:rPr lang="en-GB" dirty="0" err="1"/>
              <a:t>Fellingham</a:t>
            </a:r>
            <a:endParaRPr lang="en-GB" dirty="0"/>
          </a:p>
          <a:p>
            <a:r>
              <a:rPr lang="en-GB" dirty="0"/>
              <a:t>Jacky Woods</a:t>
            </a:r>
          </a:p>
        </p:txBody>
      </p:sp>
      <p:sp>
        <p:nvSpPr>
          <p:cNvPr id="54" name="TextBox 53">
            <a:extLst>
              <a:ext uri="{FF2B5EF4-FFF2-40B4-BE49-F238E27FC236}">
                <a16:creationId xmlns:a16="http://schemas.microsoft.com/office/drawing/2014/main" id="{731B1856-1F07-1648-B722-D2CE32DBD076}"/>
              </a:ext>
            </a:extLst>
          </p:cNvPr>
          <p:cNvSpPr txBox="1"/>
          <p:nvPr/>
        </p:nvSpPr>
        <p:spPr>
          <a:xfrm>
            <a:off x="221200" y="6551554"/>
            <a:ext cx="1164101" cy="369332"/>
          </a:xfrm>
          <a:prstGeom prst="rect">
            <a:avLst/>
          </a:prstGeom>
          <a:noFill/>
        </p:spPr>
        <p:txBody>
          <a:bodyPr wrap="none" rtlCol="0">
            <a:spAutoFit/>
          </a:bodyPr>
          <a:lstStyle/>
          <a:p>
            <a:r>
              <a:rPr lang="en-GB" dirty="0"/>
              <a:t>Bill Bryson</a:t>
            </a:r>
          </a:p>
        </p:txBody>
      </p:sp>
      <p:sp>
        <p:nvSpPr>
          <p:cNvPr id="55" name="TextBox 54">
            <a:extLst>
              <a:ext uri="{FF2B5EF4-FFF2-40B4-BE49-F238E27FC236}">
                <a16:creationId xmlns:a16="http://schemas.microsoft.com/office/drawing/2014/main" id="{6E6E56A0-E3C2-434D-A413-96A87560D29B}"/>
              </a:ext>
            </a:extLst>
          </p:cNvPr>
          <p:cNvSpPr txBox="1"/>
          <p:nvPr/>
        </p:nvSpPr>
        <p:spPr>
          <a:xfrm>
            <a:off x="215772" y="4865198"/>
            <a:ext cx="1007007" cy="369332"/>
          </a:xfrm>
          <a:prstGeom prst="rect">
            <a:avLst/>
          </a:prstGeom>
          <a:noFill/>
        </p:spPr>
        <p:txBody>
          <a:bodyPr wrap="none" rtlCol="0">
            <a:spAutoFit/>
          </a:bodyPr>
          <a:lstStyle/>
          <a:p>
            <a:r>
              <a:rPr lang="en-GB" i="1" dirty="0"/>
              <a:t>Tony Key</a:t>
            </a:r>
          </a:p>
        </p:txBody>
      </p:sp>
      <p:pic>
        <p:nvPicPr>
          <p:cNvPr id="56" name="Picture 55">
            <a:extLst>
              <a:ext uri="{FF2B5EF4-FFF2-40B4-BE49-F238E27FC236}">
                <a16:creationId xmlns:a16="http://schemas.microsoft.com/office/drawing/2014/main" id="{FD61A1FD-C66A-2A4E-AE88-37EF4E66D3F9}"/>
              </a:ext>
            </a:extLst>
          </p:cNvPr>
          <p:cNvPicPr>
            <a:picLocks noChangeAspect="1"/>
          </p:cNvPicPr>
          <p:nvPr/>
        </p:nvPicPr>
        <p:blipFill>
          <a:blip r:embed="rId19"/>
          <a:stretch>
            <a:fillRect/>
          </a:stretch>
        </p:blipFill>
        <p:spPr>
          <a:xfrm>
            <a:off x="235975" y="3250375"/>
            <a:ext cx="1198832" cy="1678364"/>
          </a:xfrm>
          <a:prstGeom prst="rect">
            <a:avLst/>
          </a:prstGeom>
        </p:spPr>
      </p:pic>
      <p:sp>
        <p:nvSpPr>
          <p:cNvPr id="57" name="TextBox 56">
            <a:extLst>
              <a:ext uri="{FF2B5EF4-FFF2-40B4-BE49-F238E27FC236}">
                <a16:creationId xmlns:a16="http://schemas.microsoft.com/office/drawing/2014/main" id="{C311C46E-4950-E54E-978B-3EAF36211FB7}"/>
              </a:ext>
            </a:extLst>
          </p:cNvPr>
          <p:cNvSpPr txBox="1"/>
          <p:nvPr/>
        </p:nvSpPr>
        <p:spPr>
          <a:xfrm>
            <a:off x="275801" y="2906812"/>
            <a:ext cx="1200970" cy="369332"/>
          </a:xfrm>
          <a:prstGeom prst="rect">
            <a:avLst/>
          </a:prstGeom>
          <a:noFill/>
        </p:spPr>
        <p:txBody>
          <a:bodyPr wrap="none" rtlCol="0">
            <a:spAutoFit/>
          </a:bodyPr>
          <a:lstStyle/>
          <a:p>
            <a:r>
              <a:rPr lang="en-GB" i="1" dirty="0"/>
              <a:t>Andy </a:t>
            </a:r>
            <a:r>
              <a:rPr lang="en-GB" i="1" dirty="0" err="1"/>
              <a:t>Aplin</a:t>
            </a:r>
            <a:endParaRPr lang="en-GB" i="1" dirty="0"/>
          </a:p>
        </p:txBody>
      </p:sp>
      <p:pic>
        <p:nvPicPr>
          <p:cNvPr id="58" name="Picture 57">
            <a:extLst>
              <a:ext uri="{FF2B5EF4-FFF2-40B4-BE49-F238E27FC236}">
                <a16:creationId xmlns:a16="http://schemas.microsoft.com/office/drawing/2014/main" id="{E9477C99-70D5-4A44-9F58-7ED87F8CCD2A}"/>
              </a:ext>
            </a:extLst>
          </p:cNvPr>
          <p:cNvPicPr>
            <a:picLocks noChangeAspect="1"/>
          </p:cNvPicPr>
          <p:nvPr/>
        </p:nvPicPr>
        <p:blipFill rotWithShape="1">
          <a:blip r:embed="rId20"/>
          <a:srcRect l="14393" t="12784" r="12686" b="22064"/>
          <a:stretch/>
        </p:blipFill>
        <p:spPr>
          <a:xfrm>
            <a:off x="191283" y="5152700"/>
            <a:ext cx="1244544" cy="1480921"/>
          </a:xfrm>
          <a:prstGeom prst="rect">
            <a:avLst/>
          </a:prstGeom>
        </p:spPr>
      </p:pic>
      <p:pic>
        <p:nvPicPr>
          <p:cNvPr id="59" name="Picture 58">
            <a:extLst>
              <a:ext uri="{FF2B5EF4-FFF2-40B4-BE49-F238E27FC236}">
                <a16:creationId xmlns:a16="http://schemas.microsoft.com/office/drawing/2014/main" id="{789521B3-6BB2-474C-B853-DD8E600271C7}"/>
              </a:ext>
            </a:extLst>
          </p:cNvPr>
          <p:cNvPicPr>
            <a:picLocks noChangeAspect="1"/>
          </p:cNvPicPr>
          <p:nvPr/>
        </p:nvPicPr>
        <p:blipFill>
          <a:blip r:embed="rId21"/>
          <a:stretch>
            <a:fillRect/>
          </a:stretch>
        </p:blipFill>
        <p:spPr>
          <a:xfrm>
            <a:off x="358276" y="1884978"/>
            <a:ext cx="1078132" cy="1078132"/>
          </a:xfrm>
          <a:prstGeom prst="rect">
            <a:avLst/>
          </a:prstGeom>
        </p:spPr>
      </p:pic>
      <p:sp>
        <p:nvSpPr>
          <p:cNvPr id="60" name="TextBox 59">
            <a:extLst>
              <a:ext uri="{FF2B5EF4-FFF2-40B4-BE49-F238E27FC236}">
                <a16:creationId xmlns:a16="http://schemas.microsoft.com/office/drawing/2014/main" id="{5715A57E-EC01-9E46-BCAB-617F5D0246CC}"/>
              </a:ext>
            </a:extLst>
          </p:cNvPr>
          <p:cNvSpPr txBox="1"/>
          <p:nvPr/>
        </p:nvSpPr>
        <p:spPr>
          <a:xfrm>
            <a:off x="1584476" y="3109002"/>
            <a:ext cx="1684820" cy="369332"/>
          </a:xfrm>
          <a:prstGeom prst="rect">
            <a:avLst/>
          </a:prstGeom>
          <a:noFill/>
        </p:spPr>
        <p:txBody>
          <a:bodyPr wrap="none" rtlCol="0">
            <a:spAutoFit/>
          </a:bodyPr>
          <a:lstStyle/>
          <a:p>
            <a:r>
              <a:rPr lang="en-GB" i="1" dirty="0"/>
              <a:t>Danielle George</a:t>
            </a:r>
          </a:p>
        </p:txBody>
      </p:sp>
      <p:pic>
        <p:nvPicPr>
          <p:cNvPr id="61" name="Picture 60">
            <a:extLst>
              <a:ext uri="{FF2B5EF4-FFF2-40B4-BE49-F238E27FC236}">
                <a16:creationId xmlns:a16="http://schemas.microsoft.com/office/drawing/2014/main" id="{EFC1E4C6-D121-8949-9FBE-41720E590424}"/>
              </a:ext>
            </a:extLst>
          </p:cNvPr>
          <p:cNvPicPr>
            <a:picLocks noChangeAspect="1"/>
          </p:cNvPicPr>
          <p:nvPr/>
        </p:nvPicPr>
        <p:blipFill rotWithShape="1">
          <a:blip r:embed="rId22"/>
          <a:srcRect l="43958" r="13943" b="32731"/>
          <a:stretch/>
        </p:blipFill>
        <p:spPr>
          <a:xfrm>
            <a:off x="1662121" y="1787618"/>
            <a:ext cx="1566449" cy="1407929"/>
          </a:xfrm>
          <a:prstGeom prst="rect">
            <a:avLst/>
          </a:prstGeom>
        </p:spPr>
      </p:pic>
      <p:sp>
        <p:nvSpPr>
          <p:cNvPr id="62" name="TextBox 61">
            <a:extLst>
              <a:ext uri="{FF2B5EF4-FFF2-40B4-BE49-F238E27FC236}">
                <a16:creationId xmlns:a16="http://schemas.microsoft.com/office/drawing/2014/main" id="{342944AF-F988-384B-8A2E-61BB14566F8A}"/>
              </a:ext>
            </a:extLst>
          </p:cNvPr>
          <p:cNvSpPr txBox="1"/>
          <p:nvPr/>
        </p:nvSpPr>
        <p:spPr>
          <a:xfrm>
            <a:off x="10251677" y="6228651"/>
            <a:ext cx="1669047" cy="369332"/>
          </a:xfrm>
          <a:prstGeom prst="rect">
            <a:avLst/>
          </a:prstGeom>
          <a:noFill/>
        </p:spPr>
        <p:txBody>
          <a:bodyPr wrap="none" rtlCol="0">
            <a:spAutoFit/>
          </a:bodyPr>
          <a:lstStyle/>
          <a:p>
            <a:r>
              <a:rPr lang="en-GB" dirty="0"/>
              <a:t>Sarah Blackman</a:t>
            </a:r>
          </a:p>
        </p:txBody>
      </p:sp>
    </p:spTree>
    <p:extLst>
      <p:ext uri="{BB962C8B-B14F-4D97-AF65-F5344CB8AC3E}">
        <p14:creationId xmlns:p14="http://schemas.microsoft.com/office/powerpoint/2010/main" val="259771022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Why?</a:t>
            </a:r>
          </a:p>
        </p:txBody>
      </p:sp>
      <p:sp>
        <p:nvSpPr>
          <p:cNvPr id="3" name="Content Placeholder 2">
            <a:extLst>
              <a:ext uri="{FF2B5EF4-FFF2-40B4-BE49-F238E27FC236}">
                <a16:creationId xmlns:a16="http://schemas.microsoft.com/office/drawing/2014/main" id="{28BA5403-F0E4-AC49-BABD-D5E17F6B0AA3}"/>
              </a:ext>
            </a:extLst>
          </p:cNvPr>
          <p:cNvSpPr>
            <a:spLocks noGrp="1"/>
          </p:cNvSpPr>
          <p:nvPr>
            <p:ph idx="1"/>
          </p:nvPr>
        </p:nvSpPr>
        <p:spPr/>
        <p:txBody>
          <a:bodyPr/>
          <a:lstStyle/>
          <a:p>
            <a:r>
              <a:rPr lang="en-GB" dirty="0"/>
              <a:t>Desperate state of the UK prison system</a:t>
            </a:r>
          </a:p>
          <a:p>
            <a:r>
              <a:rPr lang="en-GB" dirty="0"/>
              <a:t>Education cut backs </a:t>
            </a:r>
          </a:p>
          <a:p>
            <a:r>
              <a:rPr lang="en-GB" dirty="0"/>
              <a:t>Numerical modelling of plate tectonics</a:t>
            </a:r>
          </a:p>
          <a:p>
            <a:r>
              <a:rPr lang="en-GB" dirty="0"/>
              <a:t>Useful</a:t>
            </a:r>
          </a:p>
          <a:p>
            <a:r>
              <a:rPr lang="en-GB" dirty="0"/>
              <a:t>Ability to teach anything to anyone</a:t>
            </a:r>
          </a:p>
        </p:txBody>
      </p:sp>
    </p:spTree>
    <p:extLst>
      <p:ext uri="{BB962C8B-B14F-4D97-AF65-F5344CB8AC3E}">
        <p14:creationId xmlns:p14="http://schemas.microsoft.com/office/powerpoint/2010/main" val="237839303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4A6CA-F6B5-DE41-8EDC-A6A39E874122}"/>
              </a:ext>
            </a:extLst>
          </p:cNvPr>
          <p:cNvSpPr>
            <a:spLocks noGrp="1"/>
          </p:cNvSpPr>
          <p:nvPr>
            <p:ph type="title"/>
          </p:nvPr>
        </p:nvSpPr>
        <p:spPr/>
        <p:txBody>
          <a:bodyPr/>
          <a:lstStyle/>
          <a:p>
            <a:r>
              <a:rPr lang="en-GB" b="1" dirty="0"/>
              <a:t>Why?</a:t>
            </a:r>
          </a:p>
        </p:txBody>
      </p:sp>
      <p:pic>
        <p:nvPicPr>
          <p:cNvPr id="7" name="Content Placeholder 6">
            <a:extLst>
              <a:ext uri="{FF2B5EF4-FFF2-40B4-BE49-F238E27FC236}">
                <a16:creationId xmlns:a16="http://schemas.microsoft.com/office/drawing/2014/main" id="{7B66CAD1-3F79-A546-BAB9-0F313D522CCA}"/>
              </a:ext>
            </a:extLst>
          </p:cNvPr>
          <p:cNvPicPr>
            <a:picLocks noGrp="1" noChangeAspect="1"/>
          </p:cNvPicPr>
          <p:nvPr>
            <p:ph idx="1"/>
          </p:nvPr>
        </p:nvPicPr>
        <p:blipFill>
          <a:blip r:embed="rId2"/>
          <a:stretch>
            <a:fillRect/>
          </a:stretch>
        </p:blipFill>
        <p:spPr>
          <a:xfrm>
            <a:off x="838200" y="2358231"/>
            <a:ext cx="5257800" cy="3286125"/>
          </a:xfrm>
        </p:spPr>
      </p:pic>
      <p:pic>
        <p:nvPicPr>
          <p:cNvPr id="4" name="Picture 3">
            <a:extLst>
              <a:ext uri="{FF2B5EF4-FFF2-40B4-BE49-F238E27FC236}">
                <a16:creationId xmlns:a16="http://schemas.microsoft.com/office/drawing/2014/main" id="{9E8F97F1-A593-D642-9122-E4ED52DB1356}"/>
              </a:ext>
            </a:extLst>
          </p:cNvPr>
          <p:cNvPicPr>
            <a:picLocks noChangeAspect="1"/>
          </p:cNvPicPr>
          <p:nvPr/>
        </p:nvPicPr>
        <p:blipFill rotWithShape="1">
          <a:blip r:embed="rId3"/>
          <a:srcRect r="59316"/>
          <a:stretch/>
        </p:blipFill>
        <p:spPr>
          <a:xfrm>
            <a:off x="7696200" y="1408766"/>
            <a:ext cx="3060896" cy="2020234"/>
          </a:xfrm>
          <a:prstGeom prst="rect">
            <a:avLst/>
          </a:prstGeom>
        </p:spPr>
      </p:pic>
      <p:sp>
        <p:nvSpPr>
          <p:cNvPr id="5" name="TextBox 4">
            <a:extLst>
              <a:ext uri="{FF2B5EF4-FFF2-40B4-BE49-F238E27FC236}">
                <a16:creationId xmlns:a16="http://schemas.microsoft.com/office/drawing/2014/main" id="{BE9168C4-22C2-4E45-91BC-C126A482D979}"/>
              </a:ext>
            </a:extLst>
          </p:cNvPr>
          <p:cNvSpPr txBox="1"/>
          <p:nvPr/>
        </p:nvSpPr>
        <p:spPr>
          <a:xfrm>
            <a:off x="6096000" y="3429467"/>
            <a:ext cx="5804647" cy="3693319"/>
          </a:xfrm>
          <a:prstGeom prst="rect">
            <a:avLst/>
          </a:prstGeom>
          <a:noFill/>
        </p:spPr>
        <p:txBody>
          <a:bodyPr wrap="square" rtlCol="0">
            <a:spAutoFit/>
          </a:bodyPr>
          <a:lstStyle/>
          <a:p>
            <a:r>
              <a:rPr lang="en-CA" dirty="0"/>
              <a:t>“Aside from UDUR, the local prison is the major entity in the city. It is a desire of the applicant to also start a science outreach program at Durham prison33, of which geophysics will be the opening workshop. The ER will work with the outreach team at UDUR to start a program that would begin towards the end of the fellowship (DP), but with monthly meetings occurring on the logistical setup throughout the fellowship. It would not only be an excellent teaching experience but broaden the applicant’s education skills to be able to communicate to such a unique audience, and will lead to more interesting opportunities for outreach in the future.” </a:t>
            </a:r>
          </a:p>
          <a:p>
            <a:endParaRPr lang="en-GB" dirty="0"/>
          </a:p>
        </p:txBody>
      </p:sp>
      <p:pic>
        <p:nvPicPr>
          <p:cNvPr id="9" name="Picture 8">
            <a:extLst>
              <a:ext uri="{FF2B5EF4-FFF2-40B4-BE49-F238E27FC236}">
                <a16:creationId xmlns:a16="http://schemas.microsoft.com/office/drawing/2014/main" id="{9776F71D-2F49-EA49-B916-5E4A8E445361}"/>
              </a:ext>
            </a:extLst>
          </p:cNvPr>
          <p:cNvPicPr>
            <a:picLocks noChangeAspect="1"/>
          </p:cNvPicPr>
          <p:nvPr/>
        </p:nvPicPr>
        <p:blipFill>
          <a:blip r:embed="rId4"/>
          <a:stretch>
            <a:fillRect/>
          </a:stretch>
        </p:blipFill>
        <p:spPr>
          <a:xfrm>
            <a:off x="609600" y="0"/>
            <a:ext cx="10972800" cy="6858000"/>
          </a:xfrm>
          <a:prstGeom prst="rect">
            <a:avLst/>
          </a:prstGeom>
        </p:spPr>
      </p:pic>
      <p:pic>
        <p:nvPicPr>
          <p:cNvPr id="11" name="Picture 10">
            <a:extLst>
              <a:ext uri="{FF2B5EF4-FFF2-40B4-BE49-F238E27FC236}">
                <a16:creationId xmlns:a16="http://schemas.microsoft.com/office/drawing/2014/main" id="{85D8D9D5-BF73-6349-B9CF-A50466B44D1E}"/>
              </a:ext>
            </a:extLst>
          </p:cNvPr>
          <p:cNvPicPr>
            <a:picLocks noChangeAspect="1"/>
          </p:cNvPicPr>
          <p:nvPr/>
        </p:nvPicPr>
        <p:blipFill rotWithShape="1">
          <a:blip r:embed="rId5"/>
          <a:srcRect l="20548" t="14902" r="6291" b="9608"/>
          <a:stretch/>
        </p:blipFill>
        <p:spPr>
          <a:xfrm>
            <a:off x="2864224" y="1021976"/>
            <a:ext cx="8027894" cy="5177118"/>
          </a:xfrm>
          <a:prstGeom prst="rect">
            <a:avLst/>
          </a:prstGeom>
        </p:spPr>
      </p:pic>
    </p:spTree>
    <p:extLst>
      <p:ext uri="{BB962C8B-B14F-4D97-AF65-F5344CB8AC3E}">
        <p14:creationId xmlns:p14="http://schemas.microsoft.com/office/powerpoint/2010/main" val="209251055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4A6CA-F6B5-DE41-8EDC-A6A39E874122}"/>
              </a:ext>
            </a:extLst>
          </p:cNvPr>
          <p:cNvSpPr>
            <a:spLocks noGrp="1"/>
          </p:cNvSpPr>
          <p:nvPr>
            <p:ph type="title"/>
          </p:nvPr>
        </p:nvSpPr>
        <p:spPr/>
        <p:txBody>
          <a:bodyPr/>
          <a:lstStyle/>
          <a:p>
            <a:r>
              <a:rPr lang="en-GB" b="1" dirty="0"/>
              <a:t>Why?</a:t>
            </a:r>
          </a:p>
        </p:txBody>
      </p:sp>
      <p:pic>
        <p:nvPicPr>
          <p:cNvPr id="7" name="Content Placeholder 6">
            <a:extLst>
              <a:ext uri="{FF2B5EF4-FFF2-40B4-BE49-F238E27FC236}">
                <a16:creationId xmlns:a16="http://schemas.microsoft.com/office/drawing/2014/main" id="{7B66CAD1-3F79-A546-BAB9-0F313D522CCA}"/>
              </a:ext>
            </a:extLst>
          </p:cNvPr>
          <p:cNvPicPr>
            <a:picLocks noGrp="1" noChangeAspect="1"/>
          </p:cNvPicPr>
          <p:nvPr>
            <p:ph idx="1"/>
          </p:nvPr>
        </p:nvPicPr>
        <p:blipFill>
          <a:blip r:embed="rId2"/>
          <a:stretch>
            <a:fillRect/>
          </a:stretch>
        </p:blipFill>
        <p:spPr>
          <a:xfrm>
            <a:off x="838200" y="2358231"/>
            <a:ext cx="5257800" cy="3286125"/>
          </a:xfrm>
        </p:spPr>
      </p:pic>
      <p:pic>
        <p:nvPicPr>
          <p:cNvPr id="4" name="Picture 3">
            <a:extLst>
              <a:ext uri="{FF2B5EF4-FFF2-40B4-BE49-F238E27FC236}">
                <a16:creationId xmlns:a16="http://schemas.microsoft.com/office/drawing/2014/main" id="{9E8F97F1-A593-D642-9122-E4ED52DB1356}"/>
              </a:ext>
            </a:extLst>
          </p:cNvPr>
          <p:cNvPicPr>
            <a:picLocks noChangeAspect="1"/>
          </p:cNvPicPr>
          <p:nvPr/>
        </p:nvPicPr>
        <p:blipFill rotWithShape="1">
          <a:blip r:embed="rId3"/>
          <a:srcRect r="59316"/>
          <a:stretch/>
        </p:blipFill>
        <p:spPr>
          <a:xfrm>
            <a:off x="7696200" y="1408766"/>
            <a:ext cx="3060896" cy="2020234"/>
          </a:xfrm>
          <a:prstGeom prst="rect">
            <a:avLst/>
          </a:prstGeom>
        </p:spPr>
      </p:pic>
      <p:sp>
        <p:nvSpPr>
          <p:cNvPr id="5" name="TextBox 4">
            <a:extLst>
              <a:ext uri="{FF2B5EF4-FFF2-40B4-BE49-F238E27FC236}">
                <a16:creationId xmlns:a16="http://schemas.microsoft.com/office/drawing/2014/main" id="{BE9168C4-22C2-4E45-91BC-C126A482D979}"/>
              </a:ext>
            </a:extLst>
          </p:cNvPr>
          <p:cNvSpPr txBox="1"/>
          <p:nvPr/>
        </p:nvSpPr>
        <p:spPr>
          <a:xfrm>
            <a:off x="6096000" y="3429467"/>
            <a:ext cx="5804647" cy="3693319"/>
          </a:xfrm>
          <a:prstGeom prst="rect">
            <a:avLst/>
          </a:prstGeom>
          <a:noFill/>
        </p:spPr>
        <p:txBody>
          <a:bodyPr wrap="square" rtlCol="0">
            <a:spAutoFit/>
          </a:bodyPr>
          <a:lstStyle/>
          <a:p>
            <a:r>
              <a:rPr lang="en-CA" dirty="0"/>
              <a:t>“Aside from UDUR, the local prison is the major entity in the city. It is a desire of the applicant to also start a science outreach program at Durham prison33, of which geophysics will be the opening workshop. The ER will work with the outreach team at UDUR to start a program that would begin towards the end of the fellowship (DP), but with monthly meetings occurring on the logistical setup throughout the fellowship. It would not only be an excellent teaching experience but broaden the applicant’s education skills to be able to communicate to such a unique audience, and will lead to more interesting opportunities for outreach in the future.” </a:t>
            </a:r>
          </a:p>
          <a:p>
            <a:endParaRPr lang="en-GB" dirty="0"/>
          </a:p>
        </p:txBody>
      </p:sp>
      <p:pic>
        <p:nvPicPr>
          <p:cNvPr id="9" name="Picture 8">
            <a:extLst>
              <a:ext uri="{FF2B5EF4-FFF2-40B4-BE49-F238E27FC236}">
                <a16:creationId xmlns:a16="http://schemas.microsoft.com/office/drawing/2014/main" id="{9776F71D-2F49-EA49-B916-5E4A8E445361}"/>
              </a:ext>
            </a:extLst>
          </p:cNvPr>
          <p:cNvPicPr>
            <a:picLocks noChangeAspect="1"/>
          </p:cNvPicPr>
          <p:nvPr/>
        </p:nvPicPr>
        <p:blipFill>
          <a:blip r:embed="rId4"/>
          <a:stretch>
            <a:fillRect/>
          </a:stretch>
        </p:blipFill>
        <p:spPr>
          <a:xfrm>
            <a:off x="609600" y="0"/>
            <a:ext cx="10972800" cy="6858000"/>
          </a:xfrm>
          <a:prstGeom prst="rect">
            <a:avLst/>
          </a:prstGeom>
        </p:spPr>
      </p:pic>
      <p:pic>
        <p:nvPicPr>
          <p:cNvPr id="11" name="Picture 10">
            <a:extLst>
              <a:ext uri="{FF2B5EF4-FFF2-40B4-BE49-F238E27FC236}">
                <a16:creationId xmlns:a16="http://schemas.microsoft.com/office/drawing/2014/main" id="{85D8D9D5-BF73-6349-B9CF-A50466B44D1E}"/>
              </a:ext>
            </a:extLst>
          </p:cNvPr>
          <p:cNvPicPr>
            <a:picLocks noChangeAspect="1"/>
          </p:cNvPicPr>
          <p:nvPr/>
        </p:nvPicPr>
        <p:blipFill rotWithShape="1">
          <a:blip r:embed="rId5"/>
          <a:srcRect l="20548" t="14902" r="6291" b="9608"/>
          <a:stretch/>
        </p:blipFill>
        <p:spPr>
          <a:xfrm>
            <a:off x="2864224" y="1021976"/>
            <a:ext cx="8027894" cy="5177118"/>
          </a:xfrm>
          <a:prstGeom prst="rect">
            <a:avLst/>
          </a:prstGeom>
        </p:spPr>
      </p:pic>
    </p:spTree>
    <p:extLst>
      <p:ext uri="{BB962C8B-B14F-4D97-AF65-F5344CB8AC3E}">
        <p14:creationId xmlns:p14="http://schemas.microsoft.com/office/powerpoint/2010/main" val="394770701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776F71D-2F49-EA49-B916-5E4A8E445361}"/>
              </a:ext>
            </a:extLst>
          </p:cNvPr>
          <p:cNvPicPr>
            <a:picLocks noChangeAspect="1"/>
          </p:cNvPicPr>
          <p:nvPr/>
        </p:nvPicPr>
        <p:blipFill rotWithShape="1">
          <a:blip r:embed="rId2"/>
          <a:srcRect l="29616" t="13333" r="14992" b="12157"/>
          <a:stretch/>
        </p:blipFill>
        <p:spPr>
          <a:xfrm>
            <a:off x="6113930" y="1677469"/>
            <a:ext cx="6078070" cy="5109882"/>
          </a:xfrm>
          <a:prstGeom prst="rect">
            <a:avLst/>
          </a:prstGeom>
        </p:spPr>
      </p:pic>
      <p:sp>
        <p:nvSpPr>
          <p:cNvPr id="2" name="Title 1">
            <a:extLst>
              <a:ext uri="{FF2B5EF4-FFF2-40B4-BE49-F238E27FC236}">
                <a16:creationId xmlns:a16="http://schemas.microsoft.com/office/drawing/2014/main" id="{A144A6CA-F6B5-DE41-8EDC-A6A39E874122}"/>
              </a:ext>
            </a:extLst>
          </p:cNvPr>
          <p:cNvSpPr>
            <a:spLocks noGrp="1"/>
          </p:cNvSpPr>
          <p:nvPr>
            <p:ph type="title"/>
          </p:nvPr>
        </p:nvSpPr>
        <p:spPr/>
        <p:txBody>
          <a:bodyPr/>
          <a:lstStyle/>
          <a:p>
            <a:r>
              <a:rPr lang="en-GB" b="1" dirty="0"/>
              <a:t>Why?</a:t>
            </a:r>
          </a:p>
        </p:txBody>
      </p:sp>
      <p:pic>
        <p:nvPicPr>
          <p:cNvPr id="4" name="Picture 3">
            <a:extLst>
              <a:ext uri="{FF2B5EF4-FFF2-40B4-BE49-F238E27FC236}">
                <a16:creationId xmlns:a16="http://schemas.microsoft.com/office/drawing/2014/main" id="{9E8F97F1-A593-D642-9122-E4ED52DB1356}"/>
              </a:ext>
            </a:extLst>
          </p:cNvPr>
          <p:cNvPicPr>
            <a:picLocks noChangeAspect="1"/>
          </p:cNvPicPr>
          <p:nvPr/>
        </p:nvPicPr>
        <p:blipFill rotWithShape="1">
          <a:blip r:embed="rId3"/>
          <a:srcRect r="59316"/>
          <a:stretch/>
        </p:blipFill>
        <p:spPr>
          <a:xfrm>
            <a:off x="8001001" y="171642"/>
            <a:ext cx="2446814" cy="1614931"/>
          </a:xfrm>
          <a:prstGeom prst="rect">
            <a:avLst/>
          </a:prstGeom>
        </p:spPr>
      </p:pic>
      <p:pic>
        <p:nvPicPr>
          <p:cNvPr id="10" name="Picture 9">
            <a:extLst>
              <a:ext uri="{FF2B5EF4-FFF2-40B4-BE49-F238E27FC236}">
                <a16:creationId xmlns:a16="http://schemas.microsoft.com/office/drawing/2014/main" id="{97E7431B-CE8B-9941-A052-5BE611CFB10A}"/>
              </a:ext>
            </a:extLst>
          </p:cNvPr>
          <p:cNvPicPr>
            <a:picLocks noChangeAspect="1"/>
          </p:cNvPicPr>
          <p:nvPr/>
        </p:nvPicPr>
        <p:blipFill rotWithShape="1">
          <a:blip r:embed="rId4"/>
          <a:srcRect l="22543" t="26251" r="16467" b="28040"/>
          <a:stretch/>
        </p:blipFill>
        <p:spPr>
          <a:xfrm>
            <a:off x="-6343" y="1939790"/>
            <a:ext cx="6193466" cy="2901152"/>
          </a:xfrm>
          <a:prstGeom prst="rect">
            <a:avLst/>
          </a:prstGeom>
        </p:spPr>
      </p:pic>
    </p:spTree>
    <p:extLst>
      <p:ext uri="{BB962C8B-B14F-4D97-AF65-F5344CB8AC3E}">
        <p14:creationId xmlns:p14="http://schemas.microsoft.com/office/powerpoint/2010/main" val="342404770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942B2-CAA1-5D40-8CBE-5065ABEF5391}"/>
              </a:ext>
            </a:extLst>
          </p:cNvPr>
          <p:cNvSpPr>
            <a:spLocks noGrp="1"/>
          </p:cNvSpPr>
          <p:nvPr>
            <p:ph type="title"/>
          </p:nvPr>
        </p:nvSpPr>
        <p:spPr/>
        <p:txBody>
          <a:bodyPr/>
          <a:lstStyle/>
          <a:p>
            <a:r>
              <a:rPr lang="en-GB" dirty="0"/>
              <a:t>Outline</a:t>
            </a:r>
          </a:p>
        </p:txBody>
      </p:sp>
      <p:sp>
        <p:nvSpPr>
          <p:cNvPr id="3" name="Content Placeholder 2">
            <a:extLst>
              <a:ext uri="{FF2B5EF4-FFF2-40B4-BE49-F238E27FC236}">
                <a16:creationId xmlns:a16="http://schemas.microsoft.com/office/drawing/2014/main" id="{35936B7B-2D95-B149-A79B-C8D27B61B4E1}"/>
              </a:ext>
            </a:extLst>
          </p:cNvPr>
          <p:cNvSpPr>
            <a:spLocks noGrp="1"/>
          </p:cNvSpPr>
          <p:nvPr>
            <p:ph idx="1"/>
          </p:nvPr>
        </p:nvSpPr>
        <p:spPr/>
        <p:txBody>
          <a:bodyPr>
            <a:normAutofit fontScale="55000" lnSpcReduction="20000"/>
          </a:bodyPr>
          <a:lstStyle/>
          <a:p>
            <a:r>
              <a:rPr lang="en-GB" dirty="0"/>
              <a:t>The course</a:t>
            </a:r>
          </a:p>
          <a:p>
            <a:r>
              <a:rPr lang="en-GB" dirty="0"/>
              <a:t>Why</a:t>
            </a:r>
          </a:p>
          <a:p>
            <a:r>
              <a:rPr lang="en-GB" dirty="0"/>
              <a:t>How</a:t>
            </a:r>
          </a:p>
          <a:p>
            <a:r>
              <a:rPr lang="en-GB" dirty="0"/>
              <a:t>Input from inmates</a:t>
            </a:r>
          </a:p>
          <a:p>
            <a:r>
              <a:rPr lang="en-GB" dirty="0"/>
              <a:t>Overall theme - TLAS</a:t>
            </a:r>
          </a:p>
          <a:p>
            <a:r>
              <a:rPr lang="en-GB" dirty="0"/>
              <a:t>First week - icebreaker</a:t>
            </a:r>
          </a:p>
          <a:p>
            <a:r>
              <a:rPr lang="en-GB" dirty="0"/>
              <a:t>Planning classes</a:t>
            </a:r>
          </a:p>
          <a:p>
            <a:r>
              <a:rPr lang="en-GB" dirty="0"/>
              <a:t>What a class was like – example</a:t>
            </a:r>
          </a:p>
          <a:p>
            <a:r>
              <a:rPr lang="en-GB" dirty="0"/>
              <a:t>Guest Speaker</a:t>
            </a:r>
          </a:p>
          <a:p>
            <a:r>
              <a:rPr lang="en-GB" dirty="0"/>
              <a:t>Homework</a:t>
            </a:r>
          </a:p>
          <a:p>
            <a:r>
              <a:rPr lang="en-GB" dirty="0"/>
              <a:t>Experiment</a:t>
            </a:r>
          </a:p>
          <a:p>
            <a:r>
              <a:rPr lang="en-GB" dirty="0"/>
              <a:t>Presentation</a:t>
            </a:r>
          </a:p>
          <a:p>
            <a:r>
              <a:rPr lang="en-GB" dirty="0"/>
              <a:t>What I learned – feedback / pathways to learning / getting science to people who haven’t got that /</a:t>
            </a:r>
          </a:p>
          <a:p>
            <a:r>
              <a:rPr lang="en-GB" dirty="0"/>
              <a:t>Future plans</a:t>
            </a:r>
          </a:p>
          <a:p>
            <a:r>
              <a:rPr lang="en-GB" dirty="0"/>
              <a:t>Could we be doing more?  </a:t>
            </a:r>
          </a:p>
          <a:p>
            <a:endParaRPr lang="en-GB" dirty="0"/>
          </a:p>
          <a:p>
            <a:endParaRPr lang="en-GB" dirty="0"/>
          </a:p>
          <a:p>
            <a:endParaRPr lang="en-GB" dirty="0"/>
          </a:p>
        </p:txBody>
      </p:sp>
    </p:spTree>
    <p:extLst>
      <p:ext uri="{BB962C8B-B14F-4D97-AF65-F5344CB8AC3E}">
        <p14:creationId xmlns:p14="http://schemas.microsoft.com/office/powerpoint/2010/main" val="309044878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45BE9-16E6-1345-83CB-B2F7DEDF526F}"/>
              </a:ext>
            </a:extLst>
          </p:cNvPr>
          <p:cNvSpPr>
            <a:spLocks noGrp="1"/>
          </p:cNvSpPr>
          <p:nvPr>
            <p:ph type="title"/>
          </p:nvPr>
        </p:nvSpPr>
        <p:spPr/>
        <p:txBody>
          <a:bodyPr/>
          <a:lstStyle/>
          <a:p>
            <a:r>
              <a:rPr lang="en-GB" b="1" dirty="0"/>
              <a:t>How</a:t>
            </a:r>
          </a:p>
        </p:txBody>
      </p:sp>
      <p:sp>
        <p:nvSpPr>
          <p:cNvPr id="4" name="TextBox 3">
            <a:extLst>
              <a:ext uri="{FF2B5EF4-FFF2-40B4-BE49-F238E27FC236}">
                <a16:creationId xmlns:a16="http://schemas.microsoft.com/office/drawing/2014/main" id="{44C087F3-BF2E-3D45-B27A-F3D339D9B8F2}"/>
              </a:ext>
            </a:extLst>
          </p:cNvPr>
          <p:cNvSpPr txBox="1"/>
          <p:nvPr/>
        </p:nvSpPr>
        <p:spPr>
          <a:xfrm>
            <a:off x="3496236" y="1204159"/>
            <a:ext cx="1313629" cy="369332"/>
          </a:xfrm>
          <a:prstGeom prst="rect">
            <a:avLst/>
          </a:prstGeom>
          <a:noFill/>
        </p:spPr>
        <p:txBody>
          <a:bodyPr wrap="none" rtlCol="0">
            <a:spAutoFit/>
          </a:bodyPr>
          <a:lstStyle/>
          <a:p>
            <a:r>
              <a:rPr lang="en-GB" dirty="0"/>
              <a:t>Paula Street</a:t>
            </a:r>
          </a:p>
        </p:txBody>
      </p:sp>
      <p:sp>
        <p:nvSpPr>
          <p:cNvPr id="5" name="TextBox 4">
            <a:extLst>
              <a:ext uri="{FF2B5EF4-FFF2-40B4-BE49-F238E27FC236}">
                <a16:creationId xmlns:a16="http://schemas.microsoft.com/office/drawing/2014/main" id="{2E1E7386-C992-424F-8C4A-456278A5F72F}"/>
              </a:ext>
            </a:extLst>
          </p:cNvPr>
          <p:cNvSpPr txBox="1"/>
          <p:nvPr/>
        </p:nvSpPr>
        <p:spPr>
          <a:xfrm>
            <a:off x="5786719" y="1221384"/>
            <a:ext cx="931473" cy="369332"/>
          </a:xfrm>
          <a:prstGeom prst="rect">
            <a:avLst/>
          </a:prstGeom>
          <a:noFill/>
        </p:spPr>
        <p:txBody>
          <a:bodyPr wrap="none" rtlCol="0">
            <a:spAutoFit/>
          </a:bodyPr>
          <a:lstStyle/>
          <a:p>
            <a:r>
              <a:rPr lang="en-GB" dirty="0"/>
              <a:t>Ivan Hill</a:t>
            </a:r>
          </a:p>
        </p:txBody>
      </p:sp>
      <p:sp>
        <p:nvSpPr>
          <p:cNvPr id="6" name="TextBox 5">
            <a:extLst>
              <a:ext uri="{FF2B5EF4-FFF2-40B4-BE49-F238E27FC236}">
                <a16:creationId xmlns:a16="http://schemas.microsoft.com/office/drawing/2014/main" id="{E3702EA5-22A6-4C4A-A738-B5FD70C29A52}"/>
              </a:ext>
            </a:extLst>
          </p:cNvPr>
          <p:cNvSpPr txBox="1"/>
          <p:nvPr/>
        </p:nvSpPr>
        <p:spPr>
          <a:xfrm>
            <a:off x="6987990" y="1825625"/>
            <a:ext cx="784895" cy="369332"/>
          </a:xfrm>
          <a:prstGeom prst="rect">
            <a:avLst/>
          </a:prstGeom>
          <a:noFill/>
        </p:spPr>
        <p:txBody>
          <a:bodyPr wrap="none" rtlCol="0">
            <a:spAutoFit/>
          </a:bodyPr>
          <a:lstStyle/>
          <a:p>
            <a:r>
              <a:rPr lang="en-GB" dirty="0"/>
              <a:t>Lynda </a:t>
            </a:r>
          </a:p>
        </p:txBody>
      </p:sp>
      <p:sp>
        <p:nvSpPr>
          <p:cNvPr id="9" name="TextBox 8">
            <a:extLst>
              <a:ext uri="{FF2B5EF4-FFF2-40B4-BE49-F238E27FC236}">
                <a16:creationId xmlns:a16="http://schemas.microsoft.com/office/drawing/2014/main" id="{A167F690-B886-B64E-A9D5-4B183620B874}"/>
              </a:ext>
            </a:extLst>
          </p:cNvPr>
          <p:cNvSpPr txBox="1"/>
          <p:nvPr/>
        </p:nvSpPr>
        <p:spPr>
          <a:xfrm>
            <a:off x="9184341" y="2164976"/>
            <a:ext cx="1459054" cy="369332"/>
          </a:xfrm>
          <a:prstGeom prst="rect">
            <a:avLst/>
          </a:prstGeom>
          <a:noFill/>
        </p:spPr>
        <p:txBody>
          <a:bodyPr wrap="none" rtlCol="0">
            <a:spAutoFit/>
          </a:bodyPr>
          <a:lstStyle/>
          <a:p>
            <a:r>
              <a:rPr lang="en-GB" dirty="0"/>
              <a:t>HMP Durham</a:t>
            </a:r>
          </a:p>
        </p:txBody>
      </p:sp>
      <p:sp>
        <p:nvSpPr>
          <p:cNvPr id="10" name="TextBox 9">
            <a:extLst>
              <a:ext uri="{FF2B5EF4-FFF2-40B4-BE49-F238E27FC236}">
                <a16:creationId xmlns:a16="http://schemas.microsoft.com/office/drawing/2014/main" id="{9C95C4C3-6539-254B-B407-4B7A42E30250}"/>
              </a:ext>
            </a:extLst>
          </p:cNvPr>
          <p:cNvSpPr txBox="1"/>
          <p:nvPr/>
        </p:nvSpPr>
        <p:spPr>
          <a:xfrm>
            <a:off x="7169494" y="2823930"/>
            <a:ext cx="2014847" cy="369332"/>
          </a:xfrm>
          <a:prstGeom prst="rect">
            <a:avLst/>
          </a:prstGeom>
          <a:noFill/>
        </p:spPr>
        <p:txBody>
          <a:bodyPr wrap="none" rtlCol="0">
            <a:spAutoFit/>
          </a:bodyPr>
          <a:lstStyle/>
          <a:p>
            <a:r>
              <a:rPr lang="en-GB" dirty="0"/>
              <a:t>Inside-Out Program</a:t>
            </a:r>
          </a:p>
        </p:txBody>
      </p:sp>
      <p:sp>
        <p:nvSpPr>
          <p:cNvPr id="11" name="TextBox 10">
            <a:extLst>
              <a:ext uri="{FF2B5EF4-FFF2-40B4-BE49-F238E27FC236}">
                <a16:creationId xmlns:a16="http://schemas.microsoft.com/office/drawing/2014/main" id="{F287AD46-6FBD-9246-95FC-F07BC56EDCFE}"/>
              </a:ext>
            </a:extLst>
          </p:cNvPr>
          <p:cNvSpPr txBox="1"/>
          <p:nvPr/>
        </p:nvSpPr>
        <p:spPr>
          <a:xfrm>
            <a:off x="7169494" y="3822235"/>
            <a:ext cx="1372492" cy="369332"/>
          </a:xfrm>
          <a:prstGeom prst="rect">
            <a:avLst/>
          </a:prstGeom>
          <a:noFill/>
        </p:spPr>
        <p:txBody>
          <a:bodyPr wrap="none" rtlCol="0">
            <a:spAutoFit/>
          </a:bodyPr>
          <a:lstStyle/>
          <a:p>
            <a:r>
              <a:rPr lang="en-GB" dirty="0"/>
              <a:t>Hannah King</a:t>
            </a:r>
          </a:p>
        </p:txBody>
      </p:sp>
      <p:sp>
        <p:nvSpPr>
          <p:cNvPr id="12" name="TextBox 11">
            <a:extLst>
              <a:ext uri="{FF2B5EF4-FFF2-40B4-BE49-F238E27FC236}">
                <a16:creationId xmlns:a16="http://schemas.microsoft.com/office/drawing/2014/main" id="{345844F2-5232-B345-A04E-01CFBC8D9597}"/>
              </a:ext>
            </a:extLst>
          </p:cNvPr>
          <p:cNvSpPr txBox="1"/>
          <p:nvPr/>
        </p:nvSpPr>
        <p:spPr>
          <a:xfrm>
            <a:off x="4950302" y="3008596"/>
            <a:ext cx="1843774" cy="369332"/>
          </a:xfrm>
          <a:prstGeom prst="rect">
            <a:avLst/>
          </a:prstGeom>
          <a:noFill/>
        </p:spPr>
        <p:txBody>
          <a:bodyPr wrap="none" rtlCol="0">
            <a:spAutoFit/>
          </a:bodyPr>
          <a:lstStyle/>
          <a:p>
            <a:r>
              <a:rPr lang="en-GB" dirty="0"/>
              <a:t>Cell Block Science</a:t>
            </a:r>
          </a:p>
        </p:txBody>
      </p:sp>
      <p:sp>
        <p:nvSpPr>
          <p:cNvPr id="13" name="TextBox 12">
            <a:extLst>
              <a:ext uri="{FF2B5EF4-FFF2-40B4-BE49-F238E27FC236}">
                <a16:creationId xmlns:a16="http://schemas.microsoft.com/office/drawing/2014/main" id="{895B5826-5C51-1E44-9156-1BC7B55F9A04}"/>
              </a:ext>
            </a:extLst>
          </p:cNvPr>
          <p:cNvSpPr txBox="1"/>
          <p:nvPr/>
        </p:nvSpPr>
        <p:spPr>
          <a:xfrm>
            <a:off x="4327571" y="3643878"/>
            <a:ext cx="1577868" cy="369332"/>
          </a:xfrm>
          <a:prstGeom prst="rect">
            <a:avLst/>
          </a:prstGeom>
          <a:noFill/>
        </p:spPr>
        <p:txBody>
          <a:bodyPr wrap="none" rtlCol="0">
            <a:spAutoFit/>
          </a:bodyPr>
          <a:lstStyle/>
          <a:p>
            <a:r>
              <a:rPr lang="en-GB" dirty="0" err="1"/>
              <a:t>Mhairi</a:t>
            </a:r>
            <a:r>
              <a:rPr lang="en-GB" dirty="0"/>
              <a:t> Stewart</a:t>
            </a:r>
          </a:p>
        </p:txBody>
      </p:sp>
      <p:sp>
        <p:nvSpPr>
          <p:cNvPr id="14" name="TextBox 13">
            <a:extLst>
              <a:ext uri="{FF2B5EF4-FFF2-40B4-BE49-F238E27FC236}">
                <a16:creationId xmlns:a16="http://schemas.microsoft.com/office/drawing/2014/main" id="{C5D38414-ED44-F140-A8F3-D903D042A740}"/>
              </a:ext>
            </a:extLst>
          </p:cNvPr>
          <p:cNvSpPr txBox="1"/>
          <p:nvPr/>
        </p:nvSpPr>
        <p:spPr>
          <a:xfrm>
            <a:off x="8424552" y="4451208"/>
            <a:ext cx="1933543" cy="369332"/>
          </a:xfrm>
          <a:prstGeom prst="rect">
            <a:avLst/>
          </a:prstGeom>
          <a:noFill/>
        </p:spPr>
        <p:txBody>
          <a:bodyPr wrap="none" rtlCol="0">
            <a:spAutoFit/>
          </a:bodyPr>
          <a:lstStyle/>
          <a:p>
            <a:r>
              <a:rPr lang="en-GB" dirty="0"/>
              <a:t>HMP Low Newton </a:t>
            </a:r>
          </a:p>
        </p:txBody>
      </p:sp>
      <p:sp>
        <p:nvSpPr>
          <p:cNvPr id="15" name="TextBox 14">
            <a:extLst>
              <a:ext uri="{FF2B5EF4-FFF2-40B4-BE49-F238E27FC236}">
                <a16:creationId xmlns:a16="http://schemas.microsoft.com/office/drawing/2014/main" id="{3BED4FBB-E881-A44C-BE24-47053A70F182}"/>
              </a:ext>
            </a:extLst>
          </p:cNvPr>
          <p:cNvSpPr txBox="1"/>
          <p:nvPr/>
        </p:nvSpPr>
        <p:spPr>
          <a:xfrm>
            <a:off x="5922197" y="4561597"/>
            <a:ext cx="1622624" cy="369332"/>
          </a:xfrm>
          <a:prstGeom prst="rect">
            <a:avLst/>
          </a:prstGeom>
          <a:noFill/>
        </p:spPr>
        <p:txBody>
          <a:bodyPr wrap="none" rtlCol="0">
            <a:spAutoFit/>
          </a:bodyPr>
          <a:lstStyle/>
          <a:p>
            <a:r>
              <a:rPr lang="en-GB" dirty="0"/>
              <a:t>HMP Frankland</a:t>
            </a:r>
          </a:p>
        </p:txBody>
      </p:sp>
      <p:sp>
        <p:nvSpPr>
          <p:cNvPr id="16" name="TextBox 15">
            <a:extLst>
              <a:ext uri="{FF2B5EF4-FFF2-40B4-BE49-F238E27FC236}">
                <a16:creationId xmlns:a16="http://schemas.microsoft.com/office/drawing/2014/main" id="{8C362D6D-DA68-3644-AB47-EFB531586569}"/>
              </a:ext>
            </a:extLst>
          </p:cNvPr>
          <p:cNvSpPr txBox="1"/>
          <p:nvPr/>
        </p:nvSpPr>
        <p:spPr>
          <a:xfrm>
            <a:off x="4950302" y="5536505"/>
            <a:ext cx="1719894" cy="369332"/>
          </a:xfrm>
          <a:prstGeom prst="rect">
            <a:avLst/>
          </a:prstGeom>
          <a:noFill/>
        </p:spPr>
        <p:txBody>
          <a:bodyPr wrap="none" rtlCol="0">
            <a:spAutoFit/>
          </a:bodyPr>
          <a:lstStyle/>
          <a:p>
            <a:r>
              <a:rPr lang="en-GB" dirty="0"/>
              <a:t>Cheryl Adamson</a:t>
            </a:r>
          </a:p>
        </p:txBody>
      </p:sp>
      <p:sp>
        <p:nvSpPr>
          <p:cNvPr id="17" name="TextBox 16">
            <a:extLst>
              <a:ext uri="{FF2B5EF4-FFF2-40B4-BE49-F238E27FC236}">
                <a16:creationId xmlns:a16="http://schemas.microsoft.com/office/drawing/2014/main" id="{23118C43-9354-6C4E-89A1-9B69F2E2B812}"/>
              </a:ext>
            </a:extLst>
          </p:cNvPr>
          <p:cNvSpPr txBox="1"/>
          <p:nvPr/>
        </p:nvSpPr>
        <p:spPr>
          <a:xfrm>
            <a:off x="7484519" y="5375236"/>
            <a:ext cx="1925527" cy="369332"/>
          </a:xfrm>
          <a:prstGeom prst="rect">
            <a:avLst/>
          </a:prstGeom>
          <a:noFill/>
        </p:spPr>
        <p:txBody>
          <a:bodyPr wrap="none" rtlCol="0">
            <a:spAutoFit/>
          </a:bodyPr>
          <a:lstStyle/>
          <a:p>
            <a:r>
              <a:rPr lang="en-GB" dirty="0"/>
              <a:t>Marianne Burrows</a:t>
            </a:r>
          </a:p>
        </p:txBody>
      </p:sp>
      <p:sp>
        <p:nvSpPr>
          <p:cNvPr id="19" name="TextBox 18">
            <a:extLst>
              <a:ext uri="{FF2B5EF4-FFF2-40B4-BE49-F238E27FC236}">
                <a16:creationId xmlns:a16="http://schemas.microsoft.com/office/drawing/2014/main" id="{22946446-1DC1-5848-8E63-F46F32B9F98B}"/>
              </a:ext>
            </a:extLst>
          </p:cNvPr>
          <p:cNvSpPr txBox="1"/>
          <p:nvPr/>
        </p:nvSpPr>
        <p:spPr>
          <a:xfrm>
            <a:off x="10358095" y="4146808"/>
            <a:ext cx="1181734" cy="369332"/>
          </a:xfrm>
          <a:prstGeom prst="rect">
            <a:avLst/>
          </a:prstGeom>
          <a:noFill/>
        </p:spPr>
        <p:txBody>
          <a:bodyPr wrap="none" rtlCol="0">
            <a:spAutoFit/>
          </a:bodyPr>
          <a:lstStyle/>
          <a:p>
            <a:r>
              <a:rPr lang="en-GB" dirty="0"/>
              <a:t>Think Tank</a:t>
            </a:r>
          </a:p>
        </p:txBody>
      </p:sp>
      <p:sp>
        <p:nvSpPr>
          <p:cNvPr id="20" name="TextBox 19">
            <a:extLst>
              <a:ext uri="{FF2B5EF4-FFF2-40B4-BE49-F238E27FC236}">
                <a16:creationId xmlns:a16="http://schemas.microsoft.com/office/drawing/2014/main" id="{0828C8E5-F726-7646-B41F-72B1004268BF}"/>
              </a:ext>
            </a:extLst>
          </p:cNvPr>
          <p:cNvSpPr txBox="1"/>
          <p:nvPr/>
        </p:nvSpPr>
        <p:spPr>
          <a:xfrm>
            <a:off x="9410046" y="1558500"/>
            <a:ext cx="1868525" cy="369332"/>
          </a:xfrm>
          <a:prstGeom prst="rect">
            <a:avLst/>
          </a:prstGeom>
          <a:noFill/>
        </p:spPr>
        <p:txBody>
          <a:bodyPr wrap="none" rtlCol="0">
            <a:spAutoFit/>
          </a:bodyPr>
          <a:lstStyle/>
          <a:p>
            <a:r>
              <a:rPr lang="en-GB" dirty="0"/>
              <a:t>Closing Ceremony</a:t>
            </a:r>
          </a:p>
        </p:txBody>
      </p:sp>
      <p:sp>
        <p:nvSpPr>
          <p:cNvPr id="21" name="TextBox 20">
            <a:extLst>
              <a:ext uri="{FF2B5EF4-FFF2-40B4-BE49-F238E27FC236}">
                <a16:creationId xmlns:a16="http://schemas.microsoft.com/office/drawing/2014/main" id="{9191E003-8D12-0947-95C7-7E373D157977}"/>
              </a:ext>
            </a:extLst>
          </p:cNvPr>
          <p:cNvSpPr txBox="1"/>
          <p:nvPr/>
        </p:nvSpPr>
        <p:spPr>
          <a:xfrm>
            <a:off x="3496236" y="4803452"/>
            <a:ext cx="1868525" cy="369332"/>
          </a:xfrm>
          <a:prstGeom prst="rect">
            <a:avLst/>
          </a:prstGeom>
          <a:noFill/>
        </p:spPr>
        <p:txBody>
          <a:bodyPr wrap="none" rtlCol="0">
            <a:spAutoFit/>
          </a:bodyPr>
          <a:lstStyle/>
          <a:p>
            <a:r>
              <a:rPr lang="en-GB" dirty="0"/>
              <a:t>Closing Ceremony</a:t>
            </a:r>
          </a:p>
        </p:txBody>
      </p:sp>
      <p:sp>
        <p:nvSpPr>
          <p:cNvPr id="22" name="TextBox 21">
            <a:extLst>
              <a:ext uri="{FF2B5EF4-FFF2-40B4-BE49-F238E27FC236}">
                <a16:creationId xmlns:a16="http://schemas.microsoft.com/office/drawing/2014/main" id="{F5184FE5-2975-794D-ABB6-C886B869FE4A}"/>
              </a:ext>
            </a:extLst>
          </p:cNvPr>
          <p:cNvSpPr txBox="1"/>
          <p:nvPr/>
        </p:nvSpPr>
        <p:spPr>
          <a:xfrm>
            <a:off x="2191279" y="5167173"/>
            <a:ext cx="1181349" cy="369332"/>
          </a:xfrm>
          <a:prstGeom prst="rect">
            <a:avLst/>
          </a:prstGeom>
          <a:noFill/>
        </p:spPr>
        <p:txBody>
          <a:bodyPr wrap="none" rtlCol="0">
            <a:spAutoFit/>
          </a:bodyPr>
          <a:lstStyle/>
          <a:p>
            <a:r>
              <a:rPr lang="en-GB" dirty="0"/>
              <a:t>Think Tank</a:t>
            </a:r>
          </a:p>
        </p:txBody>
      </p:sp>
      <p:sp>
        <p:nvSpPr>
          <p:cNvPr id="23" name="TextBox 22">
            <a:extLst>
              <a:ext uri="{FF2B5EF4-FFF2-40B4-BE49-F238E27FC236}">
                <a16:creationId xmlns:a16="http://schemas.microsoft.com/office/drawing/2014/main" id="{7EB04B52-37A9-AA45-8C49-3C39A00BB2D0}"/>
              </a:ext>
            </a:extLst>
          </p:cNvPr>
          <p:cNvSpPr txBox="1"/>
          <p:nvPr/>
        </p:nvSpPr>
        <p:spPr>
          <a:xfrm>
            <a:off x="2115080" y="1635078"/>
            <a:ext cx="444352" cy="369332"/>
          </a:xfrm>
          <a:prstGeom prst="rect">
            <a:avLst/>
          </a:prstGeom>
          <a:noFill/>
        </p:spPr>
        <p:txBody>
          <a:bodyPr wrap="none" rtlCol="0">
            <a:spAutoFit/>
          </a:bodyPr>
          <a:lstStyle/>
          <a:p>
            <a:r>
              <a:rPr lang="en-GB" dirty="0"/>
              <a:t>EU</a:t>
            </a:r>
          </a:p>
        </p:txBody>
      </p:sp>
      <p:sp>
        <p:nvSpPr>
          <p:cNvPr id="24" name="TextBox 23">
            <a:extLst>
              <a:ext uri="{FF2B5EF4-FFF2-40B4-BE49-F238E27FC236}">
                <a16:creationId xmlns:a16="http://schemas.microsoft.com/office/drawing/2014/main" id="{4EF1DD46-B539-5A46-B644-A97C5F573503}"/>
              </a:ext>
            </a:extLst>
          </p:cNvPr>
          <p:cNvSpPr txBox="1"/>
          <p:nvPr/>
        </p:nvSpPr>
        <p:spPr>
          <a:xfrm>
            <a:off x="838200" y="2163898"/>
            <a:ext cx="809837" cy="369332"/>
          </a:xfrm>
          <a:prstGeom prst="rect">
            <a:avLst/>
          </a:prstGeom>
          <a:noFill/>
        </p:spPr>
        <p:txBody>
          <a:bodyPr wrap="none" rtlCol="0">
            <a:spAutoFit/>
          </a:bodyPr>
          <a:lstStyle/>
          <a:p>
            <a:r>
              <a:rPr lang="en-GB" dirty="0"/>
              <a:t>Jeroen</a:t>
            </a:r>
          </a:p>
        </p:txBody>
      </p:sp>
      <p:sp>
        <p:nvSpPr>
          <p:cNvPr id="25" name="TextBox 24">
            <a:extLst>
              <a:ext uri="{FF2B5EF4-FFF2-40B4-BE49-F238E27FC236}">
                <a16:creationId xmlns:a16="http://schemas.microsoft.com/office/drawing/2014/main" id="{F46E8E2F-F690-724C-8BB0-8F2B4E27D7B8}"/>
              </a:ext>
            </a:extLst>
          </p:cNvPr>
          <p:cNvSpPr txBox="1"/>
          <p:nvPr/>
        </p:nvSpPr>
        <p:spPr>
          <a:xfrm>
            <a:off x="1304365" y="4289612"/>
            <a:ext cx="1164101" cy="369332"/>
          </a:xfrm>
          <a:prstGeom prst="rect">
            <a:avLst/>
          </a:prstGeom>
          <a:noFill/>
        </p:spPr>
        <p:txBody>
          <a:bodyPr wrap="none" rtlCol="0">
            <a:spAutoFit/>
          </a:bodyPr>
          <a:lstStyle/>
          <a:p>
            <a:r>
              <a:rPr lang="en-GB" dirty="0"/>
              <a:t>Bill Bryson</a:t>
            </a:r>
          </a:p>
        </p:txBody>
      </p:sp>
      <p:sp>
        <p:nvSpPr>
          <p:cNvPr id="26" name="TextBox 25">
            <a:extLst>
              <a:ext uri="{FF2B5EF4-FFF2-40B4-BE49-F238E27FC236}">
                <a16:creationId xmlns:a16="http://schemas.microsoft.com/office/drawing/2014/main" id="{BBC7E856-8732-D048-BBB5-D7B705BFED8A}"/>
              </a:ext>
            </a:extLst>
          </p:cNvPr>
          <p:cNvSpPr txBox="1"/>
          <p:nvPr/>
        </p:nvSpPr>
        <p:spPr>
          <a:xfrm>
            <a:off x="1647445" y="3666166"/>
            <a:ext cx="1007007" cy="369332"/>
          </a:xfrm>
          <a:prstGeom prst="rect">
            <a:avLst/>
          </a:prstGeom>
          <a:noFill/>
        </p:spPr>
        <p:txBody>
          <a:bodyPr wrap="none" rtlCol="0">
            <a:spAutoFit/>
          </a:bodyPr>
          <a:lstStyle/>
          <a:p>
            <a:r>
              <a:rPr lang="en-GB" dirty="0"/>
              <a:t>Tony Key</a:t>
            </a:r>
          </a:p>
        </p:txBody>
      </p:sp>
      <p:sp>
        <p:nvSpPr>
          <p:cNvPr id="27" name="TextBox 26">
            <a:extLst>
              <a:ext uri="{FF2B5EF4-FFF2-40B4-BE49-F238E27FC236}">
                <a16:creationId xmlns:a16="http://schemas.microsoft.com/office/drawing/2014/main" id="{7AD39A9F-7B92-B548-B47B-6B4854EC3C5E}"/>
              </a:ext>
            </a:extLst>
          </p:cNvPr>
          <p:cNvSpPr txBox="1"/>
          <p:nvPr/>
        </p:nvSpPr>
        <p:spPr>
          <a:xfrm>
            <a:off x="461955" y="3296834"/>
            <a:ext cx="1684820" cy="369332"/>
          </a:xfrm>
          <a:prstGeom prst="rect">
            <a:avLst/>
          </a:prstGeom>
          <a:noFill/>
        </p:spPr>
        <p:txBody>
          <a:bodyPr wrap="none" rtlCol="0">
            <a:spAutoFit/>
          </a:bodyPr>
          <a:lstStyle/>
          <a:p>
            <a:r>
              <a:rPr lang="en-GB" dirty="0"/>
              <a:t>Danielle George</a:t>
            </a:r>
          </a:p>
        </p:txBody>
      </p:sp>
      <p:sp>
        <p:nvSpPr>
          <p:cNvPr id="3" name="TextBox 2">
            <a:extLst>
              <a:ext uri="{FF2B5EF4-FFF2-40B4-BE49-F238E27FC236}">
                <a16:creationId xmlns:a16="http://schemas.microsoft.com/office/drawing/2014/main" id="{D3FFE749-9BDB-2B4C-9A14-538D638FF42A}"/>
              </a:ext>
            </a:extLst>
          </p:cNvPr>
          <p:cNvSpPr txBox="1"/>
          <p:nvPr/>
        </p:nvSpPr>
        <p:spPr>
          <a:xfrm>
            <a:off x="9619770" y="5404754"/>
            <a:ext cx="1669047" cy="369332"/>
          </a:xfrm>
          <a:prstGeom prst="rect">
            <a:avLst/>
          </a:prstGeom>
          <a:noFill/>
        </p:spPr>
        <p:txBody>
          <a:bodyPr wrap="none" rtlCol="0">
            <a:spAutoFit/>
          </a:bodyPr>
          <a:lstStyle/>
          <a:p>
            <a:r>
              <a:rPr lang="en-GB" dirty="0"/>
              <a:t>Sarah Blackman</a:t>
            </a:r>
          </a:p>
        </p:txBody>
      </p:sp>
      <p:sp>
        <p:nvSpPr>
          <p:cNvPr id="28" name="TextBox 27">
            <a:extLst>
              <a:ext uri="{FF2B5EF4-FFF2-40B4-BE49-F238E27FC236}">
                <a16:creationId xmlns:a16="http://schemas.microsoft.com/office/drawing/2014/main" id="{DCC39192-967C-4D47-898F-FF0EFD8280F3}"/>
              </a:ext>
            </a:extLst>
          </p:cNvPr>
          <p:cNvSpPr txBox="1"/>
          <p:nvPr/>
        </p:nvSpPr>
        <p:spPr>
          <a:xfrm>
            <a:off x="3815123" y="6084892"/>
            <a:ext cx="1917128" cy="369332"/>
          </a:xfrm>
          <a:prstGeom prst="rect">
            <a:avLst/>
          </a:prstGeom>
          <a:noFill/>
        </p:spPr>
        <p:txBody>
          <a:bodyPr wrap="none" rtlCol="0">
            <a:spAutoFit/>
          </a:bodyPr>
          <a:lstStyle/>
          <a:p>
            <a:r>
              <a:rPr lang="en-GB" dirty="0"/>
              <a:t>HMP/YOI </a:t>
            </a:r>
            <a:r>
              <a:rPr lang="en-GB" dirty="0" err="1"/>
              <a:t>Deerbolt</a:t>
            </a:r>
            <a:endParaRPr lang="en-GB" dirty="0"/>
          </a:p>
        </p:txBody>
      </p:sp>
      <p:sp>
        <p:nvSpPr>
          <p:cNvPr id="7" name="TextBox 6">
            <a:extLst>
              <a:ext uri="{FF2B5EF4-FFF2-40B4-BE49-F238E27FC236}">
                <a16:creationId xmlns:a16="http://schemas.microsoft.com/office/drawing/2014/main" id="{A46F0843-033F-6E41-AB48-64186372FC77}"/>
              </a:ext>
            </a:extLst>
          </p:cNvPr>
          <p:cNvSpPr txBox="1"/>
          <p:nvPr/>
        </p:nvSpPr>
        <p:spPr>
          <a:xfrm>
            <a:off x="8799459" y="928766"/>
            <a:ext cx="769763" cy="369332"/>
          </a:xfrm>
          <a:prstGeom prst="rect">
            <a:avLst/>
          </a:prstGeom>
          <a:noFill/>
        </p:spPr>
        <p:txBody>
          <a:bodyPr wrap="none" rtlCol="0">
            <a:spAutoFit/>
          </a:bodyPr>
          <a:lstStyle/>
          <a:p>
            <a:r>
              <a:rPr lang="en-GB" dirty="0"/>
              <a:t>Prison</a:t>
            </a:r>
          </a:p>
        </p:txBody>
      </p:sp>
    </p:spTree>
    <p:extLst>
      <p:ext uri="{BB962C8B-B14F-4D97-AF65-F5344CB8AC3E}">
        <p14:creationId xmlns:p14="http://schemas.microsoft.com/office/powerpoint/2010/main" val="88382066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45BE9-16E6-1345-83CB-B2F7DEDF526F}"/>
              </a:ext>
            </a:extLst>
          </p:cNvPr>
          <p:cNvSpPr>
            <a:spLocks noGrp="1"/>
          </p:cNvSpPr>
          <p:nvPr>
            <p:ph type="title"/>
          </p:nvPr>
        </p:nvSpPr>
        <p:spPr/>
        <p:txBody>
          <a:bodyPr/>
          <a:lstStyle/>
          <a:p>
            <a:r>
              <a:rPr lang="en-GB" b="1" dirty="0"/>
              <a:t>Why? </a:t>
            </a:r>
          </a:p>
        </p:txBody>
      </p:sp>
      <p:sp>
        <p:nvSpPr>
          <p:cNvPr id="28" name="TextBox 27">
            <a:extLst>
              <a:ext uri="{FF2B5EF4-FFF2-40B4-BE49-F238E27FC236}">
                <a16:creationId xmlns:a16="http://schemas.microsoft.com/office/drawing/2014/main" id="{CE21A5C8-C58E-2D40-AEED-08B3CED7EE77}"/>
              </a:ext>
            </a:extLst>
          </p:cNvPr>
          <p:cNvSpPr txBox="1"/>
          <p:nvPr/>
        </p:nvSpPr>
        <p:spPr>
          <a:xfrm>
            <a:off x="1667435" y="2312894"/>
            <a:ext cx="3058851" cy="1754326"/>
          </a:xfrm>
          <a:prstGeom prst="rect">
            <a:avLst/>
          </a:prstGeom>
          <a:noFill/>
        </p:spPr>
        <p:txBody>
          <a:bodyPr wrap="none" rtlCol="0">
            <a:spAutoFit/>
          </a:bodyPr>
          <a:lstStyle/>
          <a:p>
            <a:r>
              <a:rPr lang="en-GB" dirty="0"/>
              <a:t>SOAPBOX pictures of Durham. </a:t>
            </a:r>
          </a:p>
          <a:p>
            <a:endParaRPr lang="en-GB" dirty="0"/>
          </a:p>
          <a:p>
            <a:r>
              <a:rPr lang="en-GB" dirty="0"/>
              <a:t>Local ness</a:t>
            </a:r>
          </a:p>
          <a:p>
            <a:endParaRPr lang="en-GB" dirty="0"/>
          </a:p>
          <a:p>
            <a:r>
              <a:rPr lang="en-GB" dirty="0"/>
              <a:t>Useful</a:t>
            </a:r>
          </a:p>
          <a:p>
            <a:endParaRPr lang="en-GB" dirty="0"/>
          </a:p>
        </p:txBody>
      </p:sp>
    </p:spTree>
    <p:extLst>
      <p:ext uri="{BB962C8B-B14F-4D97-AF65-F5344CB8AC3E}">
        <p14:creationId xmlns:p14="http://schemas.microsoft.com/office/powerpoint/2010/main" val="11408529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Previous courses</a:t>
            </a:r>
          </a:p>
        </p:txBody>
      </p:sp>
      <p:sp>
        <p:nvSpPr>
          <p:cNvPr id="4" name="TextBox 3">
            <a:extLst>
              <a:ext uri="{FF2B5EF4-FFF2-40B4-BE49-F238E27FC236}">
                <a16:creationId xmlns:a16="http://schemas.microsoft.com/office/drawing/2014/main" id="{0FB8D0E1-2118-9E43-8D11-6E6B1D99A39C}"/>
              </a:ext>
            </a:extLst>
          </p:cNvPr>
          <p:cNvSpPr txBox="1"/>
          <p:nvPr/>
        </p:nvSpPr>
        <p:spPr>
          <a:xfrm>
            <a:off x="7935481" y="4427475"/>
            <a:ext cx="4055406" cy="646331"/>
          </a:xfrm>
          <a:prstGeom prst="rect">
            <a:avLst/>
          </a:prstGeom>
          <a:noFill/>
        </p:spPr>
        <p:txBody>
          <a:bodyPr wrap="none" rtlCol="0">
            <a:spAutoFit/>
          </a:bodyPr>
          <a:lstStyle/>
          <a:p>
            <a:r>
              <a:rPr lang="en-GB" sz="3600" dirty="0">
                <a:solidFill>
                  <a:schemeClr val="accent1"/>
                </a:solidFill>
              </a:rPr>
              <a:t>CELL BLOCK SCIENCE</a:t>
            </a:r>
          </a:p>
        </p:txBody>
      </p:sp>
      <p:pic>
        <p:nvPicPr>
          <p:cNvPr id="6" name="Picture 5">
            <a:extLst>
              <a:ext uri="{FF2B5EF4-FFF2-40B4-BE49-F238E27FC236}">
                <a16:creationId xmlns:a16="http://schemas.microsoft.com/office/drawing/2014/main" id="{5B9422B3-77BA-4E40-99C0-503F8427C392}"/>
              </a:ext>
            </a:extLst>
          </p:cNvPr>
          <p:cNvPicPr>
            <a:picLocks noChangeAspect="1"/>
          </p:cNvPicPr>
          <p:nvPr/>
        </p:nvPicPr>
        <p:blipFill>
          <a:blip r:embed="rId2"/>
          <a:stretch>
            <a:fillRect/>
          </a:stretch>
        </p:blipFill>
        <p:spPr>
          <a:xfrm>
            <a:off x="7409327" y="4967785"/>
            <a:ext cx="5038165" cy="1206914"/>
          </a:xfrm>
          <a:prstGeom prst="rect">
            <a:avLst/>
          </a:prstGeom>
        </p:spPr>
      </p:pic>
      <p:pic>
        <p:nvPicPr>
          <p:cNvPr id="8" name="Picture 7">
            <a:extLst>
              <a:ext uri="{FF2B5EF4-FFF2-40B4-BE49-F238E27FC236}">
                <a16:creationId xmlns:a16="http://schemas.microsoft.com/office/drawing/2014/main" id="{CB54A671-BCB8-404A-8087-9603AA1BBFF4}"/>
              </a:ext>
            </a:extLst>
          </p:cNvPr>
          <p:cNvPicPr>
            <a:picLocks noChangeAspect="1"/>
          </p:cNvPicPr>
          <p:nvPr/>
        </p:nvPicPr>
        <p:blipFill>
          <a:blip r:embed="rId3"/>
          <a:stretch>
            <a:fillRect/>
          </a:stretch>
        </p:blipFill>
        <p:spPr>
          <a:xfrm>
            <a:off x="222250" y="1548137"/>
            <a:ext cx="11747500" cy="1689100"/>
          </a:xfrm>
          <a:prstGeom prst="rect">
            <a:avLst/>
          </a:prstGeom>
        </p:spPr>
      </p:pic>
      <p:pic>
        <p:nvPicPr>
          <p:cNvPr id="13" name="Picture 12">
            <a:extLst>
              <a:ext uri="{FF2B5EF4-FFF2-40B4-BE49-F238E27FC236}">
                <a16:creationId xmlns:a16="http://schemas.microsoft.com/office/drawing/2014/main" id="{20198803-D0A5-3D47-BD60-30498A784F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795" y="3429000"/>
            <a:ext cx="3079970" cy="1329440"/>
          </a:xfrm>
          <a:prstGeom prst="rect">
            <a:avLst/>
          </a:prstGeom>
        </p:spPr>
      </p:pic>
      <p:pic>
        <p:nvPicPr>
          <p:cNvPr id="5" name="Picture 4">
            <a:extLst>
              <a:ext uri="{FF2B5EF4-FFF2-40B4-BE49-F238E27FC236}">
                <a16:creationId xmlns:a16="http://schemas.microsoft.com/office/drawing/2014/main" id="{7467540D-92C6-0E42-824A-C5CC6648A079}"/>
              </a:ext>
            </a:extLst>
          </p:cNvPr>
          <p:cNvPicPr>
            <a:picLocks noChangeAspect="1"/>
          </p:cNvPicPr>
          <p:nvPr/>
        </p:nvPicPr>
        <p:blipFill rotWithShape="1">
          <a:blip r:embed="rId5"/>
          <a:srcRect l="11513" t="23583" r="8087"/>
          <a:stretch/>
        </p:blipFill>
        <p:spPr>
          <a:xfrm>
            <a:off x="0" y="4758440"/>
            <a:ext cx="1869142" cy="2099560"/>
          </a:xfrm>
          <a:prstGeom prst="rect">
            <a:avLst/>
          </a:prstGeom>
        </p:spPr>
      </p:pic>
      <p:sp>
        <p:nvSpPr>
          <p:cNvPr id="7" name="TextBox 6">
            <a:extLst>
              <a:ext uri="{FF2B5EF4-FFF2-40B4-BE49-F238E27FC236}">
                <a16:creationId xmlns:a16="http://schemas.microsoft.com/office/drawing/2014/main" id="{3909204E-DC7F-3048-B1B6-7527F1DFA759}"/>
              </a:ext>
            </a:extLst>
          </p:cNvPr>
          <p:cNvSpPr txBox="1"/>
          <p:nvPr/>
        </p:nvSpPr>
        <p:spPr>
          <a:xfrm>
            <a:off x="1821780" y="6492875"/>
            <a:ext cx="1677062" cy="369332"/>
          </a:xfrm>
          <a:prstGeom prst="rect">
            <a:avLst/>
          </a:prstGeom>
          <a:noFill/>
        </p:spPr>
        <p:txBody>
          <a:bodyPr wrap="none" rtlCol="0">
            <a:spAutoFit/>
          </a:bodyPr>
          <a:lstStyle/>
          <a:p>
            <a:r>
              <a:rPr lang="en-GB" b="1" dirty="0"/>
              <a:t>Dr Hannah King</a:t>
            </a:r>
          </a:p>
        </p:txBody>
      </p:sp>
      <p:pic>
        <p:nvPicPr>
          <p:cNvPr id="10" name="Picture 9">
            <a:extLst>
              <a:ext uri="{FF2B5EF4-FFF2-40B4-BE49-F238E27FC236}">
                <a16:creationId xmlns:a16="http://schemas.microsoft.com/office/drawing/2014/main" id="{47F8160A-8B3E-E84C-80A5-9882CD5A11F1}"/>
              </a:ext>
            </a:extLst>
          </p:cNvPr>
          <p:cNvPicPr>
            <a:picLocks noChangeAspect="1"/>
          </p:cNvPicPr>
          <p:nvPr/>
        </p:nvPicPr>
        <p:blipFill>
          <a:blip r:embed="rId6"/>
          <a:stretch>
            <a:fillRect/>
          </a:stretch>
        </p:blipFill>
        <p:spPr>
          <a:xfrm>
            <a:off x="3887919" y="4397612"/>
            <a:ext cx="3641912" cy="2427941"/>
          </a:xfrm>
          <a:prstGeom prst="rect">
            <a:avLst/>
          </a:prstGeom>
        </p:spPr>
      </p:pic>
      <p:sp>
        <p:nvSpPr>
          <p:cNvPr id="12" name="TextBox 11">
            <a:extLst>
              <a:ext uri="{FF2B5EF4-FFF2-40B4-BE49-F238E27FC236}">
                <a16:creationId xmlns:a16="http://schemas.microsoft.com/office/drawing/2014/main" id="{FDB961D9-6F41-DA4D-B813-B6C7D08405C5}"/>
              </a:ext>
            </a:extLst>
          </p:cNvPr>
          <p:cNvSpPr txBox="1"/>
          <p:nvPr/>
        </p:nvSpPr>
        <p:spPr>
          <a:xfrm>
            <a:off x="7505544" y="6560206"/>
            <a:ext cx="1896609" cy="369332"/>
          </a:xfrm>
          <a:prstGeom prst="rect">
            <a:avLst/>
          </a:prstGeom>
          <a:noFill/>
        </p:spPr>
        <p:txBody>
          <a:bodyPr wrap="none" rtlCol="0">
            <a:spAutoFit/>
          </a:bodyPr>
          <a:lstStyle/>
          <a:p>
            <a:r>
              <a:rPr lang="en-GB" b="1" dirty="0"/>
              <a:t>Dr </a:t>
            </a:r>
            <a:r>
              <a:rPr lang="en-GB" b="1" dirty="0" err="1"/>
              <a:t>Mhairi</a:t>
            </a:r>
            <a:r>
              <a:rPr lang="en-GB" b="1" dirty="0"/>
              <a:t> Stewart</a:t>
            </a:r>
          </a:p>
        </p:txBody>
      </p:sp>
    </p:spTree>
    <p:extLst>
      <p:ext uri="{BB962C8B-B14F-4D97-AF65-F5344CB8AC3E}">
        <p14:creationId xmlns:p14="http://schemas.microsoft.com/office/powerpoint/2010/main" val="54190261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Input from inmates &amp; others</a:t>
            </a:r>
          </a:p>
        </p:txBody>
      </p:sp>
      <p:pic>
        <p:nvPicPr>
          <p:cNvPr id="5" name="Picture 4">
            <a:extLst>
              <a:ext uri="{FF2B5EF4-FFF2-40B4-BE49-F238E27FC236}">
                <a16:creationId xmlns:a16="http://schemas.microsoft.com/office/drawing/2014/main" id="{9AF744A8-63D5-E441-BAD6-415B34A74BB4}"/>
              </a:ext>
            </a:extLst>
          </p:cNvPr>
          <p:cNvPicPr>
            <a:picLocks noChangeAspect="1"/>
          </p:cNvPicPr>
          <p:nvPr/>
        </p:nvPicPr>
        <p:blipFill>
          <a:blip r:embed="rId2"/>
          <a:stretch>
            <a:fillRect/>
          </a:stretch>
        </p:blipFill>
        <p:spPr>
          <a:xfrm>
            <a:off x="7938621" y="1259541"/>
            <a:ext cx="3898900" cy="2590800"/>
          </a:xfrm>
          <a:prstGeom prst="rect">
            <a:avLst/>
          </a:prstGeom>
        </p:spPr>
      </p:pic>
      <p:pic>
        <p:nvPicPr>
          <p:cNvPr id="9" name="Picture 8">
            <a:extLst>
              <a:ext uri="{FF2B5EF4-FFF2-40B4-BE49-F238E27FC236}">
                <a16:creationId xmlns:a16="http://schemas.microsoft.com/office/drawing/2014/main" id="{56672849-B13F-F749-A242-2B0FD7F5FFF9}"/>
              </a:ext>
            </a:extLst>
          </p:cNvPr>
          <p:cNvPicPr>
            <a:picLocks noChangeAspect="1"/>
          </p:cNvPicPr>
          <p:nvPr/>
        </p:nvPicPr>
        <p:blipFill>
          <a:blip r:embed="rId3"/>
          <a:stretch>
            <a:fillRect/>
          </a:stretch>
        </p:blipFill>
        <p:spPr>
          <a:xfrm>
            <a:off x="769270" y="1306419"/>
            <a:ext cx="6685630" cy="5159562"/>
          </a:xfrm>
          <a:prstGeom prst="rect">
            <a:avLst/>
          </a:prstGeom>
        </p:spPr>
      </p:pic>
      <p:pic>
        <p:nvPicPr>
          <p:cNvPr id="11" name="Picture 10">
            <a:extLst>
              <a:ext uri="{FF2B5EF4-FFF2-40B4-BE49-F238E27FC236}">
                <a16:creationId xmlns:a16="http://schemas.microsoft.com/office/drawing/2014/main" id="{7A8CE3A8-AE92-4A47-8450-30E0047D5ABD}"/>
              </a:ext>
            </a:extLst>
          </p:cNvPr>
          <p:cNvPicPr>
            <a:picLocks noChangeAspect="1"/>
          </p:cNvPicPr>
          <p:nvPr/>
        </p:nvPicPr>
        <p:blipFill>
          <a:blip r:embed="rId4"/>
          <a:stretch>
            <a:fillRect/>
          </a:stretch>
        </p:blipFill>
        <p:spPr>
          <a:xfrm>
            <a:off x="7938621" y="3928969"/>
            <a:ext cx="3898900" cy="2590800"/>
          </a:xfrm>
          <a:prstGeom prst="rect">
            <a:avLst/>
          </a:prstGeom>
        </p:spPr>
      </p:pic>
      <p:sp>
        <p:nvSpPr>
          <p:cNvPr id="12" name="Oval 11">
            <a:extLst>
              <a:ext uri="{FF2B5EF4-FFF2-40B4-BE49-F238E27FC236}">
                <a16:creationId xmlns:a16="http://schemas.microsoft.com/office/drawing/2014/main" id="{91149E98-2F2E-F04A-A165-E9ED472B35BA}"/>
              </a:ext>
            </a:extLst>
          </p:cNvPr>
          <p:cNvSpPr/>
          <p:nvPr/>
        </p:nvSpPr>
        <p:spPr>
          <a:xfrm>
            <a:off x="3845859" y="5715000"/>
            <a:ext cx="225885" cy="134471"/>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C60EB28C-7AA3-274A-ADA8-CFD3B2ADE7FB}"/>
              </a:ext>
            </a:extLst>
          </p:cNvPr>
          <p:cNvPicPr>
            <a:picLocks noChangeAspect="1"/>
          </p:cNvPicPr>
          <p:nvPr/>
        </p:nvPicPr>
        <p:blipFill rotWithShape="1">
          <a:blip r:embed="rId5"/>
          <a:srcRect l="11513" t="23583" r="8087"/>
          <a:stretch/>
        </p:blipFill>
        <p:spPr>
          <a:xfrm>
            <a:off x="0" y="4758440"/>
            <a:ext cx="1869142" cy="2099560"/>
          </a:xfrm>
          <a:prstGeom prst="rect">
            <a:avLst/>
          </a:prstGeom>
        </p:spPr>
      </p:pic>
      <p:sp>
        <p:nvSpPr>
          <p:cNvPr id="8" name="TextBox 7">
            <a:extLst>
              <a:ext uri="{FF2B5EF4-FFF2-40B4-BE49-F238E27FC236}">
                <a16:creationId xmlns:a16="http://schemas.microsoft.com/office/drawing/2014/main" id="{0481F641-117B-A848-B9BF-32D69E3078F1}"/>
              </a:ext>
            </a:extLst>
          </p:cNvPr>
          <p:cNvSpPr txBox="1"/>
          <p:nvPr/>
        </p:nvSpPr>
        <p:spPr>
          <a:xfrm>
            <a:off x="1821780" y="6492875"/>
            <a:ext cx="1677062" cy="369332"/>
          </a:xfrm>
          <a:prstGeom prst="rect">
            <a:avLst/>
          </a:prstGeom>
          <a:noFill/>
        </p:spPr>
        <p:txBody>
          <a:bodyPr wrap="none" rtlCol="0">
            <a:spAutoFit/>
          </a:bodyPr>
          <a:lstStyle/>
          <a:p>
            <a:r>
              <a:rPr lang="en-GB" b="1" dirty="0"/>
              <a:t>Dr Hannah King</a:t>
            </a:r>
          </a:p>
        </p:txBody>
      </p:sp>
      <p:pic>
        <p:nvPicPr>
          <p:cNvPr id="4" name="Picture 3">
            <a:extLst>
              <a:ext uri="{FF2B5EF4-FFF2-40B4-BE49-F238E27FC236}">
                <a16:creationId xmlns:a16="http://schemas.microsoft.com/office/drawing/2014/main" id="{4CCB26AA-833C-0248-A8CA-225DD56C4EBB}"/>
              </a:ext>
            </a:extLst>
          </p:cNvPr>
          <p:cNvPicPr>
            <a:picLocks noChangeAspect="1"/>
          </p:cNvPicPr>
          <p:nvPr/>
        </p:nvPicPr>
        <p:blipFill>
          <a:blip r:embed="rId6"/>
          <a:stretch>
            <a:fillRect/>
          </a:stretch>
        </p:blipFill>
        <p:spPr>
          <a:xfrm>
            <a:off x="4370368" y="4710282"/>
            <a:ext cx="2147717" cy="2147717"/>
          </a:xfrm>
          <a:prstGeom prst="rect">
            <a:avLst/>
          </a:prstGeom>
        </p:spPr>
      </p:pic>
      <p:sp>
        <p:nvSpPr>
          <p:cNvPr id="13" name="TextBox 12">
            <a:extLst>
              <a:ext uri="{FF2B5EF4-FFF2-40B4-BE49-F238E27FC236}">
                <a16:creationId xmlns:a16="http://schemas.microsoft.com/office/drawing/2014/main" id="{644BC60F-BA9B-2749-9333-BFEA816E8E9A}"/>
              </a:ext>
            </a:extLst>
          </p:cNvPr>
          <p:cNvSpPr txBox="1"/>
          <p:nvPr/>
        </p:nvSpPr>
        <p:spPr>
          <a:xfrm>
            <a:off x="6518085" y="6506696"/>
            <a:ext cx="1669240" cy="369332"/>
          </a:xfrm>
          <a:prstGeom prst="rect">
            <a:avLst/>
          </a:prstGeom>
          <a:noFill/>
        </p:spPr>
        <p:txBody>
          <a:bodyPr wrap="none" rtlCol="0">
            <a:spAutoFit/>
          </a:bodyPr>
          <a:lstStyle/>
          <a:p>
            <a:r>
              <a:rPr lang="en-GB" b="1" dirty="0"/>
              <a:t>Dr Kate O’Brien</a:t>
            </a:r>
          </a:p>
        </p:txBody>
      </p:sp>
    </p:spTree>
    <p:extLst>
      <p:ext uri="{BB962C8B-B14F-4D97-AF65-F5344CB8AC3E}">
        <p14:creationId xmlns:p14="http://schemas.microsoft.com/office/powerpoint/2010/main" val="394319543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776F71D-2F49-EA49-B916-5E4A8E445361}"/>
              </a:ext>
            </a:extLst>
          </p:cNvPr>
          <p:cNvPicPr>
            <a:picLocks noChangeAspect="1"/>
          </p:cNvPicPr>
          <p:nvPr/>
        </p:nvPicPr>
        <p:blipFill rotWithShape="1">
          <a:blip r:embed="rId2"/>
          <a:srcRect l="29616" t="13333" r="14992" b="12157"/>
          <a:stretch/>
        </p:blipFill>
        <p:spPr>
          <a:xfrm>
            <a:off x="6113930" y="1677469"/>
            <a:ext cx="6078070" cy="5109882"/>
          </a:xfrm>
          <a:prstGeom prst="rect">
            <a:avLst/>
          </a:prstGeom>
        </p:spPr>
      </p:pic>
      <p:sp>
        <p:nvSpPr>
          <p:cNvPr id="2" name="Title 1">
            <a:extLst>
              <a:ext uri="{FF2B5EF4-FFF2-40B4-BE49-F238E27FC236}">
                <a16:creationId xmlns:a16="http://schemas.microsoft.com/office/drawing/2014/main" id="{A144A6CA-F6B5-DE41-8EDC-A6A39E874122}"/>
              </a:ext>
            </a:extLst>
          </p:cNvPr>
          <p:cNvSpPr>
            <a:spLocks noGrp="1"/>
          </p:cNvSpPr>
          <p:nvPr>
            <p:ph type="title"/>
          </p:nvPr>
        </p:nvSpPr>
        <p:spPr/>
        <p:txBody>
          <a:bodyPr/>
          <a:lstStyle/>
          <a:p>
            <a:r>
              <a:rPr lang="en-GB" b="1" dirty="0"/>
              <a:t>How?</a:t>
            </a:r>
          </a:p>
        </p:txBody>
      </p:sp>
      <p:pic>
        <p:nvPicPr>
          <p:cNvPr id="4" name="Picture 3">
            <a:extLst>
              <a:ext uri="{FF2B5EF4-FFF2-40B4-BE49-F238E27FC236}">
                <a16:creationId xmlns:a16="http://schemas.microsoft.com/office/drawing/2014/main" id="{9E8F97F1-A593-D642-9122-E4ED52DB1356}"/>
              </a:ext>
            </a:extLst>
          </p:cNvPr>
          <p:cNvPicPr>
            <a:picLocks noChangeAspect="1"/>
          </p:cNvPicPr>
          <p:nvPr/>
        </p:nvPicPr>
        <p:blipFill rotWithShape="1">
          <a:blip r:embed="rId3"/>
          <a:srcRect r="59316"/>
          <a:stretch/>
        </p:blipFill>
        <p:spPr>
          <a:xfrm>
            <a:off x="8001001" y="171642"/>
            <a:ext cx="2446814" cy="1614931"/>
          </a:xfrm>
          <a:prstGeom prst="rect">
            <a:avLst/>
          </a:prstGeom>
        </p:spPr>
      </p:pic>
      <p:pic>
        <p:nvPicPr>
          <p:cNvPr id="10" name="Picture 9">
            <a:extLst>
              <a:ext uri="{FF2B5EF4-FFF2-40B4-BE49-F238E27FC236}">
                <a16:creationId xmlns:a16="http://schemas.microsoft.com/office/drawing/2014/main" id="{97E7431B-CE8B-9941-A052-5BE611CFB10A}"/>
              </a:ext>
            </a:extLst>
          </p:cNvPr>
          <p:cNvPicPr>
            <a:picLocks noChangeAspect="1"/>
          </p:cNvPicPr>
          <p:nvPr/>
        </p:nvPicPr>
        <p:blipFill rotWithShape="1">
          <a:blip r:embed="rId4"/>
          <a:srcRect l="22543" t="26251" r="16467" b="28040"/>
          <a:stretch/>
        </p:blipFill>
        <p:spPr>
          <a:xfrm>
            <a:off x="-6343" y="1939790"/>
            <a:ext cx="6193466" cy="2901152"/>
          </a:xfrm>
          <a:prstGeom prst="rect">
            <a:avLst/>
          </a:prstGeom>
        </p:spPr>
      </p:pic>
      <p:pic>
        <p:nvPicPr>
          <p:cNvPr id="6" name="Picture 5">
            <a:extLst>
              <a:ext uri="{FF2B5EF4-FFF2-40B4-BE49-F238E27FC236}">
                <a16:creationId xmlns:a16="http://schemas.microsoft.com/office/drawing/2014/main" id="{BCCCBC4B-B4D5-3842-96D5-49EBC7E6EE23}"/>
              </a:ext>
            </a:extLst>
          </p:cNvPr>
          <p:cNvPicPr>
            <a:picLocks noChangeAspect="1"/>
          </p:cNvPicPr>
          <p:nvPr/>
        </p:nvPicPr>
        <p:blipFill rotWithShape="1">
          <a:blip r:embed="rId5"/>
          <a:srcRect l="29126" t="31765" r="10090" b="22550"/>
          <a:stretch/>
        </p:blipFill>
        <p:spPr>
          <a:xfrm>
            <a:off x="0" y="1956880"/>
            <a:ext cx="6669741" cy="3133164"/>
          </a:xfrm>
          <a:prstGeom prst="rect">
            <a:avLst/>
          </a:prstGeom>
        </p:spPr>
      </p:pic>
      <p:sp>
        <p:nvSpPr>
          <p:cNvPr id="7" name="Rectangle 6">
            <a:extLst>
              <a:ext uri="{FF2B5EF4-FFF2-40B4-BE49-F238E27FC236}">
                <a16:creationId xmlns:a16="http://schemas.microsoft.com/office/drawing/2014/main" id="{27F6EA50-27DB-6A46-8292-8D820F10683E}"/>
              </a:ext>
            </a:extLst>
          </p:cNvPr>
          <p:cNvSpPr/>
          <p:nvPr/>
        </p:nvSpPr>
        <p:spPr>
          <a:xfrm>
            <a:off x="0" y="2326341"/>
            <a:ext cx="5715000" cy="632012"/>
          </a:xfrm>
          <a:prstGeom prst="rect">
            <a:avLst/>
          </a:prstGeom>
          <a:solidFill>
            <a:schemeClr val="bg2">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10908038-7635-5740-833B-1BBA43B0CFFE}"/>
              </a:ext>
            </a:extLst>
          </p:cNvPr>
          <p:cNvSpPr/>
          <p:nvPr/>
        </p:nvSpPr>
        <p:spPr>
          <a:xfrm>
            <a:off x="5715000" y="2330824"/>
            <a:ext cx="394446" cy="479611"/>
          </a:xfrm>
          <a:prstGeom prst="rect">
            <a:avLst/>
          </a:prstGeom>
          <a:solidFill>
            <a:schemeClr val="bg2">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Rectangle 10">
            <a:extLst>
              <a:ext uri="{FF2B5EF4-FFF2-40B4-BE49-F238E27FC236}">
                <a16:creationId xmlns:a16="http://schemas.microsoft.com/office/drawing/2014/main" id="{40954101-025A-1344-AB2E-829B6B91D776}"/>
              </a:ext>
            </a:extLst>
          </p:cNvPr>
          <p:cNvSpPr/>
          <p:nvPr/>
        </p:nvSpPr>
        <p:spPr>
          <a:xfrm>
            <a:off x="-6344" y="4168588"/>
            <a:ext cx="6078069" cy="921455"/>
          </a:xfrm>
          <a:prstGeom prst="rect">
            <a:avLst/>
          </a:prstGeom>
          <a:solidFill>
            <a:schemeClr val="bg2">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a:extLst>
              <a:ext uri="{FF2B5EF4-FFF2-40B4-BE49-F238E27FC236}">
                <a16:creationId xmlns:a16="http://schemas.microsoft.com/office/drawing/2014/main" id="{4BC5DD78-A075-F343-AE1E-CAA4ACFC95A6}"/>
              </a:ext>
            </a:extLst>
          </p:cNvPr>
          <p:cNvSpPr/>
          <p:nvPr/>
        </p:nvSpPr>
        <p:spPr>
          <a:xfrm>
            <a:off x="-17926" y="2925386"/>
            <a:ext cx="1846726" cy="282069"/>
          </a:xfrm>
          <a:prstGeom prst="rect">
            <a:avLst/>
          </a:prstGeom>
          <a:solidFill>
            <a:schemeClr val="bg2">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tangle 13">
            <a:extLst>
              <a:ext uri="{FF2B5EF4-FFF2-40B4-BE49-F238E27FC236}">
                <a16:creationId xmlns:a16="http://schemas.microsoft.com/office/drawing/2014/main" id="{B34C2E34-B655-034F-AF5E-2E8B94D3F59E}"/>
              </a:ext>
            </a:extLst>
          </p:cNvPr>
          <p:cNvSpPr/>
          <p:nvPr/>
        </p:nvSpPr>
        <p:spPr>
          <a:xfrm>
            <a:off x="5700412" y="2778730"/>
            <a:ext cx="409034" cy="224302"/>
          </a:xfrm>
          <a:prstGeom prst="rect">
            <a:avLst/>
          </a:prstGeom>
          <a:solidFill>
            <a:schemeClr val="bg2">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54675565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101AC-B15F-E84C-A56A-22C190887B08}"/>
              </a:ext>
            </a:extLst>
          </p:cNvPr>
          <p:cNvSpPr>
            <a:spLocks noGrp="1"/>
          </p:cNvSpPr>
          <p:nvPr>
            <p:ph type="title"/>
          </p:nvPr>
        </p:nvSpPr>
        <p:spPr/>
        <p:txBody>
          <a:bodyPr/>
          <a:lstStyle/>
          <a:p>
            <a:r>
              <a:rPr lang="en-CA" b="1" i="1" dirty="0"/>
              <a:t>Marie </a:t>
            </a:r>
            <a:r>
              <a:rPr lang="en-CA" b="1" i="1" dirty="0" err="1"/>
              <a:t>Sklodowska</a:t>
            </a:r>
            <a:r>
              <a:rPr lang="en-CA" b="1" i="1" dirty="0"/>
              <a:t> Curie Fellow</a:t>
            </a:r>
            <a:endParaRPr lang="en-GB" b="1" i="1" dirty="0"/>
          </a:p>
        </p:txBody>
      </p:sp>
      <p:pic>
        <p:nvPicPr>
          <p:cNvPr id="5" name="Picture 4">
            <a:extLst>
              <a:ext uri="{FF2B5EF4-FFF2-40B4-BE49-F238E27FC236}">
                <a16:creationId xmlns:a16="http://schemas.microsoft.com/office/drawing/2014/main" id="{274F9D2F-00F3-BB48-AE73-F5829C99A67C}"/>
              </a:ext>
            </a:extLst>
          </p:cNvPr>
          <p:cNvPicPr>
            <a:picLocks noChangeAspect="1"/>
          </p:cNvPicPr>
          <p:nvPr/>
        </p:nvPicPr>
        <p:blipFill>
          <a:blip r:embed="rId2"/>
          <a:stretch>
            <a:fillRect/>
          </a:stretch>
        </p:blipFill>
        <p:spPr>
          <a:xfrm>
            <a:off x="609600" y="2692400"/>
            <a:ext cx="5486400" cy="1473200"/>
          </a:xfrm>
          <a:prstGeom prst="rect">
            <a:avLst/>
          </a:prstGeom>
        </p:spPr>
      </p:pic>
      <p:pic>
        <p:nvPicPr>
          <p:cNvPr id="7" name="Picture 6">
            <a:extLst>
              <a:ext uri="{FF2B5EF4-FFF2-40B4-BE49-F238E27FC236}">
                <a16:creationId xmlns:a16="http://schemas.microsoft.com/office/drawing/2014/main" id="{4FC1838C-1876-7341-9DCE-4D44F03885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6058" y="2692400"/>
            <a:ext cx="3775942" cy="1629850"/>
          </a:xfrm>
          <a:prstGeom prst="rect">
            <a:avLst/>
          </a:prstGeom>
        </p:spPr>
      </p:pic>
    </p:spTree>
    <p:extLst>
      <p:ext uri="{BB962C8B-B14F-4D97-AF65-F5344CB8AC3E}">
        <p14:creationId xmlns:p14="http://schemas.microsoft.com/office/powerpoint/2010/main" val="353213542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4C087F3-BF2E-3D45-B27A-F3D339D9B8F2}"/>
              </a:ext>
            </a:extLst>
          </p:cNvPr>
          <p:cNvSpPr txBox="1"/>
          <p:nvPr/>
        </p:nvSpPr>
        <p:spPr>
          <a:xfrm>
            <a:off x="3340736" y="3169240"/>
            <a:ext cx="1648272" cy="369332"/>
          </a:xfrm>
          <a:prstGeom prst="rect">
            <a:avLst/>
          </a:prstGeom>
          <a:noFill/>
        </p:spPr>
        <p:txBody>
          <a:bodyPr wrap="none" rtlCol="0">
            <a:spAutoFit/>
          </a:bodyPr>
          <a:lstStyle/>
          <a:p>
            <a:r>
              <a:rPr lang="en-GB" i="1" dirty="0"/>
              <a:t>Lorraine Coghill</a:t>
            </a:r>
          </a:p>
        </p:txBody>
      </p:sp>
      <p:sp>
        <p:nvSpPr>
          <p:cNvPr id="5" name="TextBox 4">
            <a:extLst>
              <a:ext uri="{FF2B5EF4-FFF2-40B4-BE49-F238E27FC236}">
                <a16:creationId xmlns:a16="http://schemas.microsoft.com/office/drawing/2014/main" id="{2E1E7386-C992-424F-8C4A-456278A5F72F}"/>
              </a:ext>
            </a:extLst>
          </p:cNvPr>
          <p:cNvSpPr txBox="1"/>
          <p:nvPr/>
        </p:nvSpPr>
        <p:spPr>
          <a:xfrm>
            <a:off x="5786719" y="1638241"/>
            <a:ext cx="931473" cy="369332"/>
          </a:xfrm>
          <a:prstGeom prst="rect">
            <a:avLst/>
          </a:prstGeom>
          <a:noFill/>
        </p:spPr>
        <p:txBody>
          <a:bodyPr wrap="none" rtlCol="0">
            <a:spAutoFit/>
          </a:bodyPr>
          <a:lstStyle/>
          <a:p>
            <a:r>
              <a:rPr lang="en-GB" i="1" dirty="0"/>
              <a:t>Ivan Hill</a:t>
            </a:r>
          </a:p>
        </p:txBody>
      </p:sp>
      <p:sp>
        <p:nvSpPr>
          <p:cNvPr id="6" name="TextBox 5">
            <a:extLst>
              <a:ext uri="{FF2B5EF4-FFF2-40B4-BE49-F238E27FC236}">
                <a16:creationId xmlns:a16="http://schemas.microsoft.com/office/drawing/2014/main" id="{E3702EA5-22A6-4C4A-A738-B5FD70C29A52}"/>
              </a:ext>
            </a:extLst>
          </p:cNvPr>
          <p:cNvSpPr txBox="1"/>
          <p:nvPr/>
        </p:nvSpPr>
        <p:spPr>
          <a:xfrm>
            <a:off x="7487680" y="-35808"/>
            <a:ext cx="1381147" cy="369332"/>
          </a:xfrm>
          <a:prstGeom prst="rect">
            <a:avLst/>
          </a:prstGeom>
          <a:noFill/>
        </p:spPr>
        <p:txBody>
          <a:bodyPr wrap="none" rtlCol="0">
            <a:spAutoFit/>
          </a:bodyPr>
          <a:lstStyle/>
          <a:p>
            <a:r>
              <a:rPr lang="en-GB" dirty="0"/>
              <a:t>Lynda Elliott </a:t>
            </a:r>
          </a:p>
        </p:txBody>
      </p:sp>
      <p:sp>
        <p:nvSpPr>
          <p:cNvPr id="9" name="TextBox 8">
            <a:extLst>
              <a:ext uri="{FF2B5EF4-FFF2-40B4-BE49-F238E27FC236}">
                <a16:creationId xmlns:a16="http://schemas.microsoft.com/office/drawing/2014/main" id="{A167F690-B886-B64E-A9D5-4B183620B874}"/>
              </a:ext>
            </a:extLst>
          </p:cNvPr>
          <p:cNvSpPr txBox="1"/>
          <p:nvPr/>
        </p:nvSpPr>
        <p:spPr>
          <a:xfrm>
            <a:off x="7448727" y="232127"/>
            <a:ext cx="1459054" cy="369332"/>
          </a:xfrm>
          <a:prstGeom prst="rect">
            <a:avLst/>
          </a:prstGeom>
          <a:noFill/>
        </p:spPr>
        <p:txBody>
          <a:bodyPr wrap="none" rtlCol="0">
            <a:spAutoFit/>
          </a:bodyPr>
          <a:lstStyle/>
          <a:p>
            <a:r>
              <a:rPr lang="en-GB" dirty="0">
                <a:solidFill>
                  <a:srgbClr val="FF0000"/>
                </a:solidFill>
              </a:rPr>
              <a:t>HMP Durham</a:t>
            </a:r>
          </a:p>
        </p:txBody>
      </p:sp>
      <p:sp>
        <p:nvSpPr>
          <p:cNvPr id="10" name="TextBox 9">
            <a:extLst>
              <a:ext uri="{FF2B5EF4-FFF2-40B4-BE49-F238E27FC236}">
                <a16:creationId xmlns:a16="http://schemas.microsoft.com/office/drawing/2014/main" id="{9C95C4C3-6539-254B-B407-4B7A42E30250}"/>
              </a:ext>
            </a:extLst>
          </p:cNvPr>
          <p:cNvSpPr txBox="1"/>
          <p:nvPr/>
        </p:nvSpPr>
        <p:spPr>
          <a:xfrm>
            <a:off x="7326926" y="4145330"/>
            <a:ext cx="2050690" cy="369332"/>
          </a:xfrm>
          <a:prstGeom prst="rect">
            <a:avLst/>
          </a:prstGeom>
          <a:noFill/>
        </p:spPr>
        <p:txBody>
          <a:bodyPr wrap="none" rtlCol="0">
            <a:spAutoFit/>
          </a:bodyPr>
          <a:lstStyle/>
          <a:p>
            <a:r>
              <a:rPr lang="en-GB" b="1" dirty="0"/>
              <a:t>Inside-Out Program</a:t>
            </a:r>
          </a:p>
        </p:txBody>
      </p:sp>
      <p:sp>
        <p:nvSpPr>
          <p:cNvPr id="11" name="TextBox 10">
            <a:extLst>
              <a:ext uri="{FF2B5EF4-FFF2-40B4-BE49-F238E27FC236}">
                <a16:creationId xmlns:a16="http://schemas.microsoft.com/office/drawing/2014/main" id="{F287AD46-6FBD-9246-95FC-F07BC56EDCFE}"/>
              </a:ext>
            </a:extLst>
          </p:cNvPr>
          <p:cNvSpPr txBox="1"/>
          <p:nvPr/>
        </p:nvSpPr>
        <p:spPr>
          <a:xfrm>
            <a:off x="9401297" y="4158804"/>
            <a:ext cx="1372492" cy="369332"/>
          </a:xfrm>
          <a:prstGeom prst="rect">
            <a:avLst/>
          </a:prstGeom>
          <a:noFill/>
        </p:spPr>
        <p:txBody>
          <a:bodyPr wrap="none" rtlCol="0">
            <a:spAutoFit/>
          </a:bodyPr>
          <a:lstStyle/>
          <a:p>
            <a:r>
              <a:rPr lang="en-GB" i="1" dirty="0"/>
              <a:t>Hannah King</a:t>
            </a:r>
          </a:p>
        </p:txBody>
      </p:sp>
      <p:sp>
        <p:nvSpPr>
          <p:cNvPr id="13" name="TextBox 12">
            <a:extLst>
              <a:ext uri="{FF2B5EF4-FFF2-40B4-BE49-F238E27FC236}">
                <a16:creationId xmlns:a16="http://schemas.microsoft.com/office/drawing/2014/main" id="{895B5826-5C51-1E44-9156-1BC7B55F9A04}"/>
              </a:ext>
            </a:extLst>
          </p:cNvPr>
          <p:cNvSpPr txBox="1"/>
          <p:nvPr/>
        </p:nvSpPr>
        <p:spPr>
          <a:xfrm>
            <a:off x="4344329" y="4813842"/>
            <a:ext cx="1577868" cy="369332"/>
          </a:xfrm>
          <a:prstGeom prst="rect">
            <a:avLst/>
          </a:prstGeom>
          <a:noFill/>
        </p:spPr>
        <p:txBody>
          <a:bodyPr wrap="none" rtlCol="0">
            <a:spAutoFit/>
          </a:bodyPr>
          <a:lstStyle/>
          <a:p>
            <a:r>
              <a:rPr lang="en-GB" i="1" dirty="0" err="1"/>
              <a:t>Mhairi</a:t>
            </a:r>
            <a:r>
              <a:rPr lang="en-GB" i="1" dirty="0"/>
              <a:t> Stewart</a:t>
            </a:r>
          </a:p>
        </p:txBody>
      </p:sp>
      <p:sp>
        <p:nvSpPr>
          <p:cNvPr id="14" name="TextBox 13">
            <a:extLst>
              <a:ext uri="{FF2B5EF4-FFF2-40B4-BE49-F238E27FC236}">
                <a16:creationId xmlns:a16="http://schemas.microsoft.com/office/drawing/2014/main" id="{C5D38414-ED44-F140-A8F3-D903D042A740}"/>
              </a:ext>
            </a:extLst>
          </p:cNvPr>
          <p:cNvSpPr txBox="1"/>
          <p:nvPr/>
        </p:nvSpPr>
        <p:spPr>
          <a:xfrm>
            <a:off x="8078486" y="6061282"/>
            <a:ext cx="1933543" cy="369332"/>
          </a:xfrm>
          <a:prstGeom prst="rect">
            <a:avLst/>
          </a:prstGeom>
          <a:noFill/>
        </p:spPr>
        <p:txBody>
          <a:bodyPr wrap="none" rtlCol="0">
            <a:spAutoFit/>
          </a:bodyPr>
          <a:lstStyle/>
          <a:p>
            <a:r>
              <a:rPr lang="en-GB" dirty="0">
                <a:solidFill>
                  <a:srgbClr val="FF0000"/>
                </a:solidFill>
              </a:rPr>
              <a:t>HMP Low Newton </a:t>
            </a:r>
          </a:p>
        </p:txBody>
      </p:sp>
      <p:sp>
        <p:nvSpPr>
          <p:cNvPr id="15" name="TextBox 14">
            <a:extLst>
              <a:ext uri="{FF2B5EF4-FFF2-40B4-BE49-F238E27FC236}">
                <a16:creationId xmlns:a16="http://schemas.microsoft.com/office/drawing/2014/main" id="{3BED4FBB-E881-A44C-BE24-47053A70F182}"/>
              </a:ext>
            </a:extLst>
          </p:cNvPr>
          <p:cNvSpPr txBox="1"/>
          <p:nvPr/>
        </p:nvSpPr>
        <p:spPr>
          <a:xfrm>
            <a:off x="5910952" y="6259312"/>
            <a:ext cx="1622624" cy="369332"/>
          </a:xfrm>
          <a:prstGeom prst="rect">
            <a:avLst/>
          </a:prstGeom>
          <a:noFill/>
        </p:spPr>
        <p:txBody>
          <a:bodyPr wrap="none" rtlCol="0">
            <a:spAutoFit/>
          </a:bodyPr>
          <a:lstStyle/>
          <a:p>
            <a:r>
              <a:rPr lang="en-GB" dirty="0">
                <a:solidFill>
                  <a:srgbClr val="FF0000"/>
                </a:solidFill>
              </a:rPr>
              <a:t>HMP Frankland</a:t>
            </a:r>
          </a:p>
        </p:txBody>
      </p:sp>
      <p:sp>
        <p:nvSpPr>
          <p:cNvPr id="16" name="TextBox 15">
            <a:extLst>
              <a:ext uri="{FF2B5EF4-FFF2-40B4-BE49-F238E27FC236}">
                <a16:creationId xmlns:a16="http://schemas.microsoft.com/office/drawing/2014/main" id="{8C362D6D-DA68-3644-AB47-EFB531586569}"/>
              </a:ext>
            </a:extLst>
          </p:cNvPr>
          <p:cNvSpPr txBox="1"/>
          <p:nvPr/>
        </p:nvSpPr>
        <p:spPr>
          <a:xfrm>
            <a:off x="3841189" y="6443978"/>
            <a:ext cx="1719894" cy="369332"/>
          </a:xfrm>
          <a:prstGeom prst="rect">
            <a:avLst/>
          </a:prstGeom>
          <a:noFill/>
        </p:spPr>
        <p:txBody>
          <a:bodyPr wrap="none" rtlCol="0">
            <a:spAutoFit/>
          </a:bodyPr>
          <a:lstStyle/>
          <a:p>
            <a:r>
              <a:rPr lang="en-GB" dirty="0"/>
              <a:t>Cheryl Adamson</a:t>
            </a:r>
          </a:p>
        </p:txBody>
      </p:sp>
      <p:sp>
        <p:nvSpPr>
          <p:cNvPr id="17" name="TextBox 16">
            <a:extLst>
              <a:ext uri="{FF2B5EF4-FFF2-40B4-BE49-F238E27FC236}">
                <a16:creationId xmlns:a16="http://schemas.microsoft.com/office/drawing/2014/main" id="{23118C43-9354-6C4E-89A1-9B69F2E2B812}"/>
              </a:ext>
            </a:extLst>
          </p:cNvPr>
          <p:cNvSpPr txBox="1"/>
          <p:nvPr/>
        </p:nvSpPr>
        <p:spPr>
          <a:xfrm>
            <a:off x="10212080" y="5833896"/>
            <a:ext cx="1925527" cy="369332"/>
          </a:xfrm>
          <a:prstGeom prst="rect">
            <a:avLst/>
          </a:prstGeom>
          <a:noFill/>
        </p:spPr>
        <p:txBody>
          <a:bodyPr wrap="none" rtlCol="0">
            <a:spAutoFit/>
          </a:bodyPr>
          <a:lstStyle/>
          <a:p>
            <a:r>
              <a:rPr lang="en-GB" dirty="0"/>
              <a:t>Marianne Burrows</a:t>
            </a:r>
          </a:p>
        </p:txBody>
      </p:sp>
      <p:sp>
        <p:nvSpPr>
          <p:cNvPr id="19" name="TextBox 18">
            <a:extLst>
              <a:ext uri="{FF2B5EF4-FFF2-40B4-BE49-F238E27FC236}">
                <a16:creationId xmlns:a16="http://schemas.microsoft.com/office/drawing/2014/main" id="{22946446-1DC1-5848-8E63-F46F32B9F98B}"/>
              </a:ext>
            </a:extLst>
          </p:cNvPr>
          <p:cNvSpPr txBox="1"/>
          <p:nvPr/>
        </p:nvSpPr>
        <p:spPr>
          <a:xfrm>
            <a:off x="10365375" y="4757541"/>
            <a:ext cx="1181734" cy="369332"/>
          </a:xfrm>
          <a:prstGeom prst="rect">
            <a:avLst/>
          </a:prstGeom>
          <a:noFill/>
        </p:spPr>
        <p:txBody>
          <a:bodyPr wrap="none" rtlCol="0">
            <a:spAutoFit/>
          </a:bodyPr>
          <a:lstStyle/>
          <a:p>
            <a:r>
              <a:rPr lang="en-GB" dirty="0">
                <a:solidFill>
                  <a:schemeClr val="accent1"/>
                </a:solidFill>
              </a:rPr>
              <a:t>Think Tank</a:t>
            </a:r>
          </a:p>
        </p:txBody>
      </p:sp>
      <p:sp>
        <p:nvSpPr>
          <p:cNvPr id="20" name="TextBox 19">
            <a:extLst>
              <a:ext uri="{FF2B5EF4-FFF2-40B4-BE49-F238E27FC236}">
                <a16:creationId xmlns:a16="http://schemas.microsoft.com/office/drawing/2014/main" id="{0828C8E5-F726-7646-B41F-72B1004268BF}"/>
              </a:ext>
            </a:extLst>
          </p:cNvPr>
          <p:cNvSpPr txBox="1"/>
          <p:nvPr/>
        </p:nvSpPr>
        <p:spPr>
          <a:xfrm>
            <a:off x="9673539" y="2064191"/>
            <a:ext cx="1868525" cy="369332"/>
          </a:xfrm>
          <a:prstGeom prst="rect">
            <a:avLst/>
          </a:prstGeom>
          <a:noFill/>
        </p:spPr>
        <p:txBody>
          <a:bodyPr wrap="none" rtlCol="0">
            <a:spAutoFit/>
          </a:bodyPr>
          <a:lstStyle/>
          <a:p>
            <a:r>
              <a:rPr lang="en-GB" dirty="0">
                <a:solidFill>
                  <a:schemeClr val="accent1"/>
                </a:solidFill>
              </a:rPr>
              <a:t>Closing Ceremony</a:t>
            </a:r>
          </a:p>
        </p:txBody>
      </p:sp>
      <p:sp>
        <p:nvSpPr>
          <p:cNvPr id="21" name="TextBox 20">
            <a:extLst>
              <a:ext uri="{FF2B5EF4-FFF2-40B4-BE49-F238E27FC236}">
                <a16:creationId xmlns:a16="http://schemas.microsoft.com/office/drawing/2014/main" id="{9191E003-8D12-0947-95C7-7E373D157977}"/>
              </a:ext>
            </a:extLst>
          </p:cNvPr>
          <p:cNvSpPr txBox="1"/>
          <p:nvPr/>
        </p:nvSpPr>
        <p:spPr>
          <a:xfrm>
            <a:off x="4108110" y="5773134"/>
            <a:ext cx="1868525" cy="369332"/>
          </a:xfrm>
          <a:prstGeom prst="rect">
            <a:avLst/>
          </a:prstGeom>
          <a:noFill/>
        </p:spPr>
        <p:txBody>
          <a:bodyPr wrap="none" rtlCol="0">
            <a:spAutoFit/>
          </a:bodyPr>
          <a:lstStyle/>
          <a:p>
            <a:r>
              <a:rPr lang="en-GB" dirty="0">
                <a:solidFill>
                  <a:schemeClr val="accent1"/>
                </a:solidFill>
              </a:rPr>
              <a:t>Closing Ceremony</a:t>
            </a:r>
          </a:p>
        </p:txBody>
      </p:sp>
      <p:sp>
        <p:nvSpPr>
          <p:cNvPr id="22" name="TextBox 21">
            <a:extLst>
              <a:ext uri="{FF2B5EF4-FFF2-40B4-BE49-F238E27FC236}">
                <a16:creationId xmlns:a16="http://schemas.microsoft.com/office/drawing/2014/main" id="{F5184FE5-2975-794D-ABB6-C886B869FE4A}"/>
              </a:ext>
            </a:extLst>
          </p:cNvPr>
          <p:cNvSpPr txBox="1"/>
          <p:nvPr/>
        </p:nvSpPr>
        <p:spPr>
          <a:xfrm>
            <a:off x="4771217" y="5572422"/>
            <a:ext cx="1181349" cy="369332"/>
          </a:xfrm>
          <a:prstGeom prst="rect">
            <a:avLst/>
          </a:prstGeom>
          <a:noFill/>
        </p:spPr>
        <p:txBody>
          <a:bodyPr wrap="none" rtlCol="0">
            <a:spAutoFit/>
          </a:bodyPr>
          <a:lstStyle/>
          <a:p>
            <a:r>
              <a:rPr lang="en-GB" dirty="0">
                <a:solidFill>
                  <a:schemeClr val="accent1"/>
                </a:solidFill>
              </a:rPr>
              <a:t>Think Tank</a:t>
            </a:r>
          </a:p>
        </p:txBody>
      </p:sp>
      <p:sp>
        <p:nvSpPr>
          <p:cNvPr id="23" name="TextBox 22">
            <a:extLst>
              <a:ext uri="{FF2B5EF4-FFF2-40B4-BE49-F238E27FC236}">
                <a16:creationId xmlns:a16="http://schemas.microsoft.com/office/drawing/2014/main" id="{7EB04B52-37A9-AA45-8C49-3C39A00BB2D0}"/>
              </a:ext>
            </a:extLst>
          </p:cNvPr>
          <p:cNvSpPr txBox="1"/>
          <p:nvPr/>
        </p:nvSpPr>
        <p:spPr>
          <a:xfrm>
            <a:off x="2289891" y="989622"/>
            <a:ext cx="444352" cy="369332"/>
          </a:xfrm>
          <a:prstGeom prst="rect">
            <a:avLst/>
          </a:prstGeom>
          <a:noFill/>
        </p:spPr>
        <p:txBody>
          <a:bodyPr wrap="none" rtlCol="0">
            <a:spAutoFit/>
          </a:bodyPr>
          <a:lstStyle/>
          <a:p>
            <a:r>
              <a:rPr lang="en-GB" b="1" dirty="0"/>
              <a:t>EU</a:t>
            </a:r>
          </a:p>
        </p:txBody>
      </p:sp>
      <p:sp>
        <p:nvSpPr>
          <p:cNvPr id="24" name="TextBox 23">
            <a:extLst>
              <a:ext uri="{FF2B5EF4-FFF2-40B4-BE49-F238E27FC236}">
                <a16:creationId xmlns:a16="http://schemas.microsoft.com/office/drawing/2014/main" id="{4EF1DD46-B539-5A46-B644-A97C5F573503}"/>
              </a:ext>
            </a:extLst>
          </p:cNvPr>
          <p:cNvSpPr txBox="1"/>
          <p:nvPr/>
        </p:nvSpPr>
        <p:spPr>
          <a:xfrm>
            <a:off x="537669" y="1606465"/>
            <a:ext cx="809837" cy="369332"/>
          </a:xfrm>
          <a:prstGeom prst="rect">
            <a:avLst/>
          </a:prstGeom>
          <a:noFill/>
        </p:spPr>
        <p:txBody>
          <a:bodyPr wrap="none" rtlCol="0">
            <a:spAutoFit/>
          </a:bodyPr>
          <a:lstStyle/>
          <a:p>
            <a:r>
              <a:rPr lang="en-GB" i="1" dirty="0"/>
              <a:t>Jeroen</a:t>
            </a:r>
          </a:p>
        </p:txBody>
      </p:sp>
      <p:sp>
        <p:nvSpPr>
          <p:cNvPr id="25" name="TextBox 24">
            <a:extLst>
              <a:ext uri="{FF2B5EF4-FFF2-40B4-BE49-F238E27FC236}">
                <a16:creationId xmlns:a16="http://schemas.microsoft.com/office/drawing/2014/main" id="{F46E8E2F-F690-724C-8BB0-8F2B4E27D7B8}"/>
              </a:ext>
            </a:extLst>
          </p:cNvPr>
          <p:cNvSpPr txBox="1"/>
          <p:nvPr/>
        </p:nvSpPr>
        <p:spPr>
          <a:xfrm>
            <a:off x="221200" y="6551554"/>
            <a:ext cx="1164101" cy="369332"/>
          </a:xfrm>
          <a:prstGeom prst="rect">
            <a:avLst/>
          </a:prstGeom>
          <a:noFill/>
        </p:spPr>
        <p:txBody>
          <a:bodyPr wrap="none" rtlCol="0">
            <a:spAutoFit/>
          </a:bodyPr>
          <a:lstStyle/>
          <a:p>
            <a:r>
              <a:rPr lang="en-GB" dirty="0"/>
              <a:t>Bill Bryson</a:t>
            </a:r>
          </a:p>
        </p:txBody>
      </p:sp>
      <p:sp>
        <p:nvSpPr>
          <p:cNvPr id="26" name="TextBox 25">
            <a:extLst>
              <a:ext uri="{FF2B5EF4-FFF2-40B4-BE49-F238E27FC236}">
                <a16:creationId xmlns:a16="http://schemas.microsoft.com/office/drawing/2014/main" id="{BBC7E856-8732-D048-BBB5-D7B705BFED8A}"/>
              </a:ext>
            </a:extLst>
          </p:cNvPr>
          <p:cNvSpPr txBox="1"/>
          <p:nvPr/>
        </p:nvSpPr>
        <p:spPr>
          <a:xfrm>
            <a:off x="215772" y="4865198"/>
            <a:ext cx="1007007" cy="369332"/>
          </a:xfrm>
          <a:prstGeom prst="rect">
            <a:avLst/>
          </a:prstGeom>
          <a:noFill/>
        </p:spPr>
        <p:txBody>
          <a:bodyPr wrap="none" rtlCol="0">
            <a:spAutoFit/>
          </a:bodyPr>
          <a:lstStyle/>
          <a:p>
            <a:r>
              <a:rPr lang="en-GB" i="1" dirty="0"/>
              <a:t>Tony Key</a:t>
            </a:r>
          </a:p>
        </p:txBody>
      </p:sp>
      <p:sp>
        <p:nvSpPr>
          <p:cNvPr id="27" name="TextBox 26">
            <a:extLst>
              <a:ext uri="{FF2B5EF4-FFF2-40B4-BE49-F238E27FC236}">
                <a16:creationId xmlns:a16="http://schemas.microsoft.com/office/drawing/2014/main" id="{7AD39A9F-7B92-B548-B47B-6B4854EC3C5E}"/>
              </a:ext>
            </a:extLst>
          </p:cNvPr>
          <p:cNvSpPr txBox="1"/>
          <p:nvPr/>
        </p:nvSpPr>
        <p:spPr>
          <a:xfrm>
            <a:off x="1584476" y="3109002"/>
            <a:ext cx="1684820" cy="369332"/>
          </a:xfrm>
          <a:prstGeom prst="rect">
            <a:avLst/>
          </a:prstGeom>
          <a:noFill/>
        </p:spPr>
        <p:txBody>
          <a:bodyPr wrap="none" rtlCol="0">
            <a:spAutoFit/>
          </a:bodyPr>
          <a:lstStyle/>
          <a:p>
            <a:r>
              <a:rPr lang="en-GB" i="1" dirty="0"/>
              <a:t>Danielle George</a:t>
            </a:r>
          </a:p>
        </p:txBody>
      </p:sp>
      <p:sp>
        <p:nvSpPr>
          <p:cNvPr id="3" name="TextBox 2">
            <a:extLst>
              <a:ext uri="{FF2B5EF4-FFF2-40B4-BE49-F238E27FC236}">
                <a16:creationId xmlns:a16="http://schemas.microsoft.com/office/drawing/2014/main" id="{D3FFE749-9BDB-2B4C-9A14-538D638FF42A}"/>
              </a:ext>
            </a:extLst>
          </p:cNvPr>
          <p:cNvSpPr txBox="1"/>
          <p:nvPr/>
        </p:nvSpPr>
        <p:spPr>
          <a:xfrm>
            <a:off x="10251677" y="6228651"/>
            <a:ext cx="1669047" cy="369332"/>
          </a:xfrm>
          <a:prstGeom prst="rect">
            <a:avLst/>
          </a:prstGeom>
          <a:noFill/>
        </p:spPr>
        <p:txBody>
          <a:bodyPr wrap="none" rtlCol="0">
            <a:spAutoFit/>
          </a:bodyPr>
          <a:lstStyle/>
          <a:p>
            <a:r>
              <a:rPr lang="en-GB" dirty="0"/>
              <a:t>Sarah Blackman</a:t>
            </a:r>
          </a:p>
        </p:txBody>
      </p:sp>
      <p:sp>
        <p:nvSpPr>
          <p:cNvPr id="28" name="TextBox 27">
            <a:extLst>
              <a:ext uri="{FF2B5EF4-FFF2-40B4-BE49-F238E27FC236}">
                <a16:creationId xmlns:a16="http://schemas.microsoft.com/office/drawing/2014/main" id="{DCC39192-967C-4D47-898F-FF0EFD8280F3}"/>
              </a:ext>
            </a:extLst>
          </p:cNvPr>
          <p:cNvSpPr txBox="1"/>
          <p:nvPr/>
        </p:nvSpPr>
        <p:spPr>
          <a:xfrm>
            <a:off x="1622374" y="6474137"/>
            <a:ext cx="1917128" cy="369332"/>
          </a:xfrm>
          <a:prstGeom prst="rect">
            <a:avLst/>
          </a:prstGeom>
          <a:noFill/>
        </p:spPr>
        <p:txBody>
          <a:bodyPr wrap="none" rtlCol="0">
            <a:spAutoFit/>
          </a:bodyPr>
          <a:lstStyle/>
          <a:p>
            <a:r>
              <a:rPr lang="en-GB" dirty="0">
                <a:solidFill>
                  <a:srgbClr val="FF0000"/>
                </a:solidFill>
              </a:rPr>
              <a:t>HMP/YOI </a:t>
            </a:r>
            <a:r>
              <a:rPr lang="en-GB" dirty="0" err="1">
                <a:solidFill>
                  <a:srgbClr val="FF0000"/>
                </a:solidFill>
              </a:rPr>
              <a:t>Deerbolt</a:t>
            </a:r>
            <a:endParaRPr lang="en-GB" dirty="0">
              <a:solidFill>
                <a:srgbClr val="FF0000"/>
              </a:solidFill>
            </a:endParaRPr>
          </a:p>
        </p:txBody>
      </p:sp>
      <p:pic>
        <p:nvPicPr>
          <p:cNvPr id="29" name="Picture 28">
            <a:extLst>
              <a:ext uri="{FF2B5EF4-FFF2-40B4-BE49-F238E27FC236}">
                <a16:creationId xmlns:a16="http://schemas.microsoft.com/office/drawing/2014/main" id="{94F41BCC-E33E-614E-8095-A085614DD5C6}"/>
              </a:ext>
            </a:extLst>
          </p:cNvPr>
          <p:cNvPicPr>
            <a:picLocks noChangeAspect="1"/>
          </p:cNvPicPr>
          <p:nvPr/>
        </p:nvPicPr>
        <p:blipFill rotWithShape="1">
          <a:blip r:embed="rId2"/>
          <a:srcRect r="59316"/>
          <a:stretch/>
        </p:blipFill>
        <p:spPr>
          <a:xfrm>
            <a:off x="1864603" y="168790"/>
            <a:ext cx="1332613" cy="879543"/>
          </a:xfrm>
          <a:prstGeom prst="rect">
            <a:avLst/>
          </a:prstGeom>
        </p:spPr>
      </p:pic>
      <p:pic>
        <p:nvPicPr>
          <p:cNvPr id="18" name="Picture 17">
            <a:extLst>
              <a:ext uri="{FF2B5EF4-FFF2-40B4-BE49-F238E27FC236}">
                <a16:creationId xmlns:a16="http://schemas.microsoft.com/office/drawing/2014/main" id="{7F81BAFC-800E-6946-A4E3-2351D689EF12}"/>
              </a:ext>
            </a:extLst>
          </p:cNvPr>
          <p:cNvPicPr>
            <a:picLocks noChangeAspect="1"/>
          </p:cNvPicPr>
          <p:nvPr/>
        </p:nvPicPr>
        <p:blipFill>
          <a:blip r:embed="rId3"/>
          <a:stretch>
            <a:fillRect/>
          </a:stretch>
        </p:blipFill>
        <p:spPr>
          <a:xfrm>
            <a:off x="3539502" y="-3699"/>
            <a:ext cx="1206584" cy="1594415"/>
          </a:xfrm>
          <a:prstGeom prst="rect">
            <a:avLst/>
          </a:prstGeom>
        </p:spPr>
      </p:pic>
      <p:pic>
        <p:nvPicPr>
          <p:cNvPr id="31" name="Picture 30">
            <a:extLst>
              <a:ext uri="{FF2B5EF4-FFF2-40B4-BE49-F238E27FC236}">
                <a16:creationId xmlns:a16="http://schemas.microsoft.com/office/drawing/2014/main" id="{3BDC4523-3BF1-8C46-A0EF-05D81A4A0240}"/>
              </a:ext>
            </a:extLst>
          </p:cNvPr>
          <p:cNvPicPr>
            <a:picLocks noChangeAspect="1"/>
          </p:cNvPicPr>
          <p:nvPr/>
        </p:nvPicPr>
        <p:blipFill>
          <a:blip r:embed="rId4"/>
          <a:stretch>
            <a:fillRect/>
          </a:stretch>
        </p:blipFill>
        <p:spPr>
          <a:xfrm>
            <a:off x="275801" y="39023"/>
            <a:ext cx="1417659" cy="1667834"/>
          </a:xfrm>
          <a:prstGeom prst="rect">
            <a:avLst/>
          </a:prstGeom>
        </p:spPr>
      </p:pic>
      <p:pic>
        <p:nvPicPr>
          <p:cNvPr id="33" name="Picture 32">
            <a:extLst>
              <a:ext uri="{FF2B5EF4-FFF2-40B4-BE49-F238E27FC236}">
                <a16:creationId xmlns:a16="http://schemas.microsoft.com/office/drawing/2014/main" id="{69456CE8-EE23-B744-9CDD-30767B3E2742}"/>
              </a:ext>
            </a:extLst>
          </p:cNvPr>
          <p:cNvPicPr>
            <a:picLocks noChangeAspect="1"/>
          </p:cNvPicPr>
          <p:nvPr/>
        </p:nvPicPr>
        <p:blipFill>
          <a:blip r:embed="rId5"/>
          <a:stretch>
            <a:fillRect/>
          </a:stretch>
        </p:blipFill>
        <p:spPr>
          <a:xfrm>
            <a:off x="5542236" y="10732"/>
            <a:ext cx="1348896" cy="1680592"/>
          </a:xfrm>
          <a:prstGeom prst="rect">
            <a:avLst/>
          </a:prstGeom>
        </p:spPr>
      </p:pic>
      <p:pic>
        <p:nvPicPr>
          <p:cNvPr id="35" name="Picture 34">
            <a:extLst>
              <a:ext uri="{FF2B5EF4-FFF2-40B4-BE49-F238E27FC236}">
                <a16:creationId xmlns:a16="http://schemas.microsoft.com/office/drawing/2014/main" id="{291596A2-9FC7-7C40-95CA-230FD4C76565}"/>
              </a:ext>
            </a:extLst>
          </p:cNvPr>
          <p:cNvPicPr>
            <a:picLocks noChangeAspect="1"/>
          </p:cNvPicPr>
          <p:nvPr/>
        </p:nvPicPr>
        <p:blipFill>
          <a:blip r:embed="rId6"/>
          <a:stretch>
            <a:fillRect/>
          </a:stretch>
        </p:blipFill>
        <p:spPr>
          <a:xfrm>
            <a:off x="9793867" y="-4617"/>
            <a:ext cx="2136467" cy="1909516"/>
          </a:xfrm>
          <a:prstGeom prst="rect">
            <a:avLst/>
          </a:prstGeom>
        </p:spPr>
      </p:pic>
      <p:pic>
        <p:nvPicPr>
          <p:cNvPr id="39" name="Picture 38">
            <a:extLst>
              <a:ext uri="{FF2B5EF4-FFF2-40B4-BE49-F238E27FC236}">
                <a16:creationId xmlns:a16="http://schemas.microsoft.com/office/drawing/2014/main" id="{9EE407C2-0ECD-B549-B55B-69EF7DF68DDF}"/>
              </a:ext>
            </a:extLst>
          </p:cNvPr>
          <p:cNvPicPr>
            <a:picLocks noChangeAspect="1"/>
          </p:cNvPicPr>
          <p:nvPr/>
        </p:nvPicPr>
        <p:blipFill>
          <a:blip r:embed="rId7"/>
          <a:stretch>
            <a:fillRect/>
          </a:stretch>
        </p:blipFill>
        <p:spPr>
          <a:xfrm>
            <a:off x="7271337" y="539375"/>
            <a:ext cx="1947319" cy="1947319"/>
          </a:xfrm>
          <a:prstGeom prst="rect">
            <a:avLst/>
          </a:prstGeom>
        </p:spPr>
      </p:pic>
      <p:pic>
        <p:nvPicPr>
          <p:cNvPr id="41" name="Picture 40">
            <a:extLst>
              <a:ext uri="{FF2B5EF4-FFF2-40B4-BE49-F238E27FC236}">
                <a16:creationId xmlns:a16="http://schemas.microsoft.com/office/drawing/2014/main" id="{D5FAF4A2-97DC-7343-AC7C-BECFB5591F24}"/>
              </a:ext>
            </a:extLst>
          </p:cNvPr>
          <p:cNvPicPr>
            <a:picLocks noChangeAspect="1"/>
          </p:cNvPicPr>
          <p:nvPr/>
        </p:nvPicPr>
        <p:blipFill rotWithShape="1">
          <a:blip r:embed="rId8"/>
          <a:srcRect r="32413"/>
          <a:stretch/>
        </p:blipFill>
        <p:spPr>
          <a:xfrm>
            <a:off x="3583659" y="1799110"/>
            <a:ext cx="1162427" cy="1439911"/>
          </a:xfrm>
          <a:prstGeom prst="rect">
            <a:avLst/>
          </a:prstGeom>
        </p:spPr>
      </p:pic>
      <p:sp>
        <p:nvSpPr>
          <p:cNvPr id="42" name="TextBox 41">
            <a:extLst>
              <a:ext uri="{FF2B5EF4-FFF2-40B4-BE49-F238E27FC236}">
                <a16:creationId xmlns:a16="http://schemas.microsoft.com/office/drawing/2014/main" id="{15B8FE96-FE72-EC45-BE13-ACC02D37D91C}"/>
              </a:ext>
            </a:extLst>
          </p:cNvPr>
          <p:cNvSpPr txBox="1"/>
          <p:nvPr/>
        </p:nvSpPr>
        <p:spPr>
          <a:xfrm>
            <a:off x="3485979" y="1514472"/>
            <a:ext cx="1313629" cy="369332"/>
          </a:xfrm>
          <a:prstGeom prst="rect">
            <a:avLst/>
          </a:prstGeom>
          <a:noFill/>
        </p:spPr>
        <p:txBody>
          <a:bodyPr wrap="none" rtlCol="0">
            <a:spAutoFit/>
          </a:bodyPr>
          <a:lstStyle/>
          <a:p>
            <a:r>
              <a:rPr lang="en-GB" i="1" dirty="0"/>
              <a:t>Paula Street</a:t>
            </a:r>
          </a:p>
        </p:txBody>
      </p:sp>
      <p:pic>
        <p:nvPicPr>
          <p:cNvPr id="43" name="Picture 42">
            <a:extLst>
              <a:ext uri="{FF2B5EF4-FFF2-40B4-BE49-F238E27FC236}">
                <a16:creationId xmlns:a16="http://schemas.microsoft.com/office/drawing/2014/main" id="{7538D503-E6C1-3341-BEDC-F4C15F88969B}"/>
              </a:ext>
            </a:extLst>
          </p:cNvPr>
          <p:cNvPicPr>
            <a:picLocks noChangeAspect="1"/>
          </p:cNvPicPr>
          <p:nvPr/>
        </p:nvPicPr>
        <p:blipFill rotWithShape="1">
          <a:blip r:embed="rId9"/>
          <a:srcRect r="35676"/>
          <a:stretch/>
        </p:blipFill>
        <p:spPr>
          <a:xfrm>
            <a:off x="4875286" y="2282080"/>
            <a:ext cx="2402202" cy="894625"/>
          </a:xfrm>
          <a:prstGeom prst="rect">
            <a:avLst/>
          </a:prstGeom>
        </p:spPr>
      </p:pic>
      <p:pic>
        <p:nvPicPr>
          <p:cNvPr id="44" name="Picture 43">
            <a:extLst>
              <a:ext uri="{FF2B5EF4-FFF2-40B4-BE49-F238E27FC236}">
                <a16:creationId xmlns:a16="http://schemas.microsoft.com/office/drawing/2014/main" id="{39AE4918-E53C-C64B-8940-A8B2C967B3FC}"/>
              </a:ext>
            </a:extLst>
          </p:cNvPr>
          <p:cNvPicPr>
            <a:picLocks noChangeAspect="1"/>
          </p:cNvPicPr>
          <p:nvPr/>
        </p:nvPicPr>
        <p:blipFill rotWithShape="1">
          <a:blip r:embed="rId10"/>
          <a:srcRect r="90421"/>
          <a:stretch/>
        </p:blipFill>
        <p:spPr>
          <a:xfrm>
            <a:off x="7741045" y="2517426"/>
            <a:ext cx="1125256" cy="1689100"/>
          </a:xfrm>
          <a:prstGeom prst="rect">
            <a:avLst/>
          </a:prstGeom>
        </p:spPr>
      </p:pic>
      <p:pic>
        <p:nvPicPr>
          <p:cNvPr id="45" name="Picture 44">
            <a:extLst>
              <a:ext uri="{FF2B5EF4-FFF2-40B4-BE49-F238E27FC236}">
                <a16:creationId xmlns:a16="http://schemas.microsoft.com/office/drawing/2014/main" id="{B3780BCA-5DE6-1942-AD64-52760A11D3E9}"/>
              </a:ext>
            </a:extLst>
          </p:cNvPr>
          <p:cNvPicPr>
            <a:picLocks noChangeAspect="1"/>
          </p:cNvPicPr>
          <p:nvPr/>
        </p:nvPicPr>
        <p:blipFill rotWithShape="1">
          <a:blip r:embed="rId11"/>
          <a:srcRect l="11513" t="23583" r="8087"/>
          <a:stretch/>
        </p:blipFill>
        <p:spPr>
          <a:xfrm>
            <a:off x="9355551" y="2483712"/>
            <a:ext cx="1557259" cy="1749230"/>
          </a:xfrm>
          <a:prstGeom prst="rect">
            <a:avLst/>
          </a:prstGeom>
        </p:spPr>
      </p:pic>
      <p:pic>
        <p:nvPicPr>
          <p:cNvPr id="46" name="Picture 45">
            <a:extLst>
              <a:ext uri="{FF2B5EF4-FFF2-40B4-BE49-F238E27FC236}">
                <a16:creationId xmlns:a16="http://schemas.microsoft.com/office/drawing/2014/main" id="{19299512-BC95-C346-A666-99299276A0B9}"/>
              </a:ext>
            </a:extLst>
          </p:cNvPr>
          <p:cNvPicPr>
            <a:picLocks noChangeAspect="1"/>
          </p:cNvPicPr>
          <p:nvPr/>
        </p:nvPicPr>
        <p:blipFill>
          <a:blip r:embed="rId12"/>
          <a:stretch>
            <a:fillRect/>
          </a:stretch>
        </p:blipFill>
        <p:spPr>
          <a:xfrm>
            <a:off x="4155034" y="3522027"/>
            <a:ext cx="1973738" cy="1315825"/>
          </a:xfrm>
          <a:prstGeom prst="rect">
            <a:avLst/>
          </a:prstGeom>
        </p:spPr>
      </p:pic>
      <p:pic>
        <p:nvPicPr>
          <p:cNvPr id="47" name="Picture 46">
            <a:extLst>
              <a:ext uri="{FF2B5EF4-FFF2-40B4-BE49-F238E27FC236}">
                <a16:creationId xmlns:a16="http://schemas.microsoft.com/office/drawing/2014/main" id="{E3DB2BA7-1039-4D4D-800E-E2B1B9EF51EC}"/>
              </a:ext>
            </a:extLst>
          </p:cNvPr>
          <p:cNvPicPr>
            <a:picLocks noChangeAspect="1"/>
          </p:cNvPicPr>
          <p:nvPr/>
        </p:nvPicPr>
        <p:blipFill>
          <a:blip r:embed="rId13"/>
          <a:stretch>
            <a:fillRect/>
          </a:stretch>
        </p:blipFill>
        <p:spPr>
          <a:xfrm>
            <a:off x="8114380" y="4846985"/>
            <a:ext cx="1938267" cy="1287969"/>
          </a:xfrm>
          <a:prstGeom prst="rect">
            <a:avLst/>
          </a:prstGeom>
        </p:spPr>
      </p:pic>
      <p:pic>
        <p:nvPicPr>
          <p:cNvPr id="48" name="Picture 47">
            <a:extLst>
              <a:ext uri="{FF2B5EF4-FFF2-40B4-BE49-F238E27FC236}">
                <a16:creationId xmlns:a16="http://schemas.microsoft.com/office/drawing/2014/main" id="{A8F67C98-8187-B54C-A702-CFF7630ABB48}"/>
              </a:ext>
            </a:extLst>
          </p:cNvPr>
          <p:cNvPicPr>
            <a:picLocks noChangeAspect="1"/>
          </p:cNvPicPr>
          <p:nvPr/>
        </p:nvPicPr>
        <p:blipFill>
          <a:blip r:embed="rId14"/>
          <a:stretch>
            <a:fillRect/>
          </a:stretch>
        </p:blipFill>
        <p:spPr>
          <a:xfrm>
            <a:off x="5885331" y="5271697"/>
            <a:ext cx="1593185" cy="1058664"/>
          </a:xfrm>
          <a:prstGeom prst="rect">
            <a:avLst/>
          </a:prstGeom>
        </p:spPr>
      </p:pic>
      <p:pic>
        <p:nvPicPr>
          <p:cNvPr id="50" name="Picture 49">
            <a:extLst>
              <a:ext uri="{FF2B5EF4-FFF2-40B4-BE49-F238E27FC236}">
                <a16:creationId xmlns:a16="http://schemas.microsoft.com/office/drawing/2014/main" id="{3AFF7C88-5A6C-2E4B-AC19-EBC95FA864D2}"/>
              </a:ext>
            </a:extLst>
          </p:cNvPr>
          <p:cNvPicPr>
            <a:picLocks noChangeAspect="1"/>
          </p:cNvPicPr>
          <p:nvPr/>
        </p:nvPicPr>
        <p:blipFill>
          <a:blip r:embed="rId15"/>
          <a:stretch>
            <a:fillRect/>
          </a:stretch>
        </p:blipFill>
        <p:spPr>
          <a:xfrm>
            <a:off x="1708100" y="5412422"/>
            <a:ext cx="1885031" cy="1058664"/>
          </a:xfrm>
          <a:prstGeom prst="rect">
            <a:avLst/>
          </a:prstGeom>
        </p:spPr>
      </p:pic>
      <p:pic>
        <p:nvPicPr>
          <p:cNvPr id="54" name="Picture 53">
            <a:extLst>
              <a:ext uri="{FF2B5EF4-FFF2-40B4-BE49-F238E27FC236}">
                <a16:creationId xmlns:a16="http://schemas.microsoft.com/office/drawing/2014/main" id="{C570D059-EE1C-4741-B80F-AF7BF5E577C3}"/>
              </a:ext>
            </a:extLst>
          </p:cNvPr>
          <p:cNvPicPr>
            <a:picLocks noChangeAspect="1"/>
          </p:cNvPicPr>
          <p:nvPr/>
        </p:nvPicPr>
        <p:blipFill>
          <a:blip r:embed="rId16"/>
          <a:stretch>
            <a:fillRect/>
          </a:stretch>
        </p:blipFill>
        <p:spPr>
          <a:xfrm>
            <a:off x="1603722" y="4302969"/>
            <a:ext cx="2251144" cy="998066"/>
          </a:xfrm>
          <a:prstGeom prst="rect">
            <a:avLst/>
          </a:prstGeom>
        </p:spPr>
      </p:pic>
      <p:sp>
        <p:nvSpPr>
          <p:cNvPr id="55" name="TextBox 54">
            <a:extLst>
              <a:ext uri="{FF2B5EF4-FFF2-40B4-BE49-F238E27FC236}">
                <a16:creationId xmlns:a16="http://schemas.microsoft.com/office/drawing/2014/main" id="{4A557439-ECE8-D248-BCB6-59FB98CBB23A}"/>
              </a:ext>
            </a:extLst>
          </p:cNvPr>
          <p:cNvSpPr txBox="1"/>
          <p:nvPr/>
        </p:nvSpPr>
        <p:spPr>
          <a:xfrm>
            <a:off x="1962670" y="3738898"/>
            <a:ext cx="1749005" cy="646331"/>
          </a:xfrm>
          <a:prstGeom prst="rect">
            <a:avLst/>
          </a:prstGeom>
          <a:noFill/>
        </p:spPr>
        <p:txBody>
          <a:bodyPr wrap="none" rtlCol="0">
            <a:spAutoFit/>
          </a:bodyPr>
          <a:lstStyle/>
          <a:p>
            <a:r>
              <a:rPr lang="en-GB" dirty="0"/>
              <a:t>Anna </a:t>
            </a:r>
            <a:r>
              <a:rPr lang="en-GB" dirty="0" err="1"/>
              <a:t>Fellingham</a:t>
            </a:r>
            <a:endParaRPr lang="en-GB" dirty="0"/>
          </a:p>
          <a:p>
            <a:r>
              <a:rPr lang="en-GB" dirty="0"/>
              <a:t>Jacky Woods</a:t>
            </a:r>
          </a:p>
        </p:txBody>
      </p:sp>
      <p:pic>
        <p:nvPicPr>
          <p:cNvPr id="57" name="Picture 56">
            <a:extLst>
              <a:ext uri="{FF2B5EF4-FFF2-40B4-BE49-F238E27FC236}">
                <a16:creationId xmlns:a16="http://schemas.microsoft.com/office/drawing/2014/main" id="{54B75D4B-B5D1-094C-A078-A0E8A448CD19}"/>
              </a:ext>
            </a:extLst>
          </p:cNvPr>
          <p:cNvPicPr>
            <a:picLocks noChangeAspect="1"/>
          </p:cNvPicPr>
          <p:nvPr/>
        </p:nvPicPr>
        <p:blipFill rotWithShape="1">
          <a:blip r:embed="rId17"/>
          <a:srcRect l="43958" r="13943" b="32731"/>
          <a:stretch/>
        </p:blipFill>
        <p:spPr>
          <a:xfrm>
            <a:off x="1662121" y="1787618"/>
            <a:ext cx="1566449" cy="1407929"/>
          </a:xfrm>
          <a:prstGeom prst="rect">
            <a:avLst/>
          </a:prstGeom>
        </p:spPr>
      </p:pic>
      <p:pic>
        <p:nvPicPr>
          <p:cNvPr id="59" name="Picture 58">
            <a:extLst>
              <a:ext uri="{FF2B5EF4-FFF2-40B4-BE49-F238E27FC236}">
                <a16:creationId xmlns:a16="http://schemas.microsoft.com/office/drawing/2014/main" id="{7AC68F09-E66E-E142-8262-95FA179B25CE}"/>
              </a:ext>
            </a:extLst>
          </p:cNvPr>
          <p:cNvPicPr>
            <a:picLocks noChangeAspect="1"/>
          </p:cNvPicPr>
          <p:nvPr/>
        </p:nvPicPr>
        <p:blipFill>
          <a:blip r:embed="rId18"/>
          <a:stretch>
            <a:fillRect/>
          </a:stretch>
        </p:blipFill>
        <p:spPr>
          <a:xfrm>
            <a:off x="235975" y="3250375"/>
            <a:ext cx="1198832" cy="1678364"/>
          </a:xfrm>
          <a:prstGeom prst="rect">
            <a:avLst/>
          </a:prstGeom>
        </p:spPr>
      </p:pic>
      <p:sp>
        <p:nvSpPr>
          <p:cNvPr id="60" name="TextBox 59">
            <a:extLst>
              <a:ext uri="{FF2B5EF4-FFF2-40B4-BE49-F238E27FC236}">
                <a16:creationId xmlns:a16="http://schemas.microsoft.com/office/drawing/2014/main" id="{3ED3439E-7BAE-D546-AABC-552FDACF516A}"/>
              </a:ext>
            </a:extLst>
          </p:cNvPr>
          <p:cNvSpPr txBox="1"/>
          <p:nvPr/>
        </p:nvSpPr>
        <p:spPr>
          <a:xfrm>
            <a:off x="275801" y="2906812"/>
            <a:ext cx="1200970" cy="369332"/>
          </a:xfrm>
          <a:prstGeom prst="rect">
            <a:avLst/>
          </a:prstGeom>
          <a:noFill/>
        </p:spPr>
        <p:txBody>
          <a:bodyPr wrap="none" rtlCol="0">
            <a:spAutoFit/>
          </a:bodyPr>
          <a:lstStyle/>
          <a:p>
            <a:r>
              <a:rPr lang="en-GB" i="1" dirty="0"/>
              <a:t>Andy </a:t>
            </a:r>
            <a:r>
              <a:rPr lang="en-GB" i="1" dirty="0" err="1"/>
              <a:t>Aplin</a:t>
            </a:r>
            <a:endParaRPr lang="en-GB" i="1" dirty="0"/>
          </a:p>
        </p:txBody>
      </p:sp>
      <p:pic>
        <p:nvPicPr>
          <p:cNvPr id="62" name="Picture 61">
            <a:extLst>
              <a:ext uri="{FF2B5EF4-FFF2-40B4-BE49-F238E27FC236}">
                <a16:creationId xmlns:a16="http://schemas.microsoft.com/office/drawing/2014/main" id="{687B129B-087F-8B48-9D43-00BB0FE35683}"/>
              </a:ext>
            </a:extLst>
          </p:cNvPr>
          <p:cNvPicPr>
            <a:picLocks noChangeAspect="1"/>
          </p:cNvPicPr>
          <p:nvPr/>
        </p:nvPicPr>
        <p:blipFill rotWithShape="1">
          <a:blip r:embed="rId19"/>
          <a:srcRect l="14393" t="12784" r="12686" b="22064"/>
          <a:stretch/>
        </p:blipFill>
        <p:spPr>
          <a:xfrm>
            <a:off x="191283" y="5152700"/>
            <a:ext cx="1244544" cy="1480921"/>
          </a:xfrm>
          <a:prstGeom prst="rect">
            <a:avLst/>
          </a:prstGeom>
        </p:spPr>
      </p:pic>
      <p:pic>
        <p:nvPicPr>
          <p:cNvPr id="64" name="Picture 63">
            <a:extLst>
              <a:ext uri="{FF2B5EF4-FFF2-40B4-BE49-F238E27FC236}">
                <a16:creationId xmlns:a16="http://schemas.microsoft.com/office/drawing/2014/main" id="{FA3AAB09-DC7F-8747-B3ED-0D761ED1EF37}"/>
              </a:ext>
            </a:extLst>
          </p:cNvPr>
          <p:cNvPicPr>
            <a:picLocks noChangeAspect="1"/>
          </p:cNvPicPr>
          <p:nvPr/>
        </p:nvPicPr>
        <p:blipFill>
          <a:blip r:embed="rId20"/>
          <a:stretch>
            <a:fillRect/>
          </a:stretch>
        </p:blipFill>
        <p:spPr>
          <a:xfrm>
            <a:off x="358276" y="1884978"/>
            <a:ext cx="1078132" cy="1078132"/>
          </a:xfrm>
          <a:prstGeom prst="rect">
            <a:avLst/>
          </a:prstGeom>
        </p:spPr>
      </p:pic>
      <p:sp>
        <p:nvSpPr>
          <p:cNvPr id="65" name="TextBox 64">
            <a:extLst>
              <a:ext uri="{FF2B5EF4-FFF2-40B4-BE49-F238E27FC236}">
                <a16:creationId xmlns:a16="http://schemas.microsoft.com/office/drawing/2014/main" id="{DD687CEE-9B94-2B4E-8B5C-2663D94A1176}"/>
              </a:ext>
            </a:extLst>
          </p:cNvPr>
          <p:cNvSpPr txBox="1"/>
          <p:nvPr/>
        </p:nvSpPr>
        <p:spPr>
          <a:xfrm>
            <a:off x="10915901" y="3890603"/>
            <a:ext cx="1358962" cy="369332"/>
          </a:xfrm>
          <a:prstGeom prst="rect">
            <a:avLst/>
          </a:prstGeom>
          <a:noFill/>
        </p:spPr>
        <p:txBody>
          <a:bodyPr wrap="none" rtlCol="0">
            <a:spAutoFit/>
          </a:bodyPr>
          <a:lstStyle/>
          <a:p>
            <a:r>
              <a:rPr lang="en-GB" i="1" dirty="0"/>
              <a:t>Kate O’Brien</a:t>
            </a:r>
          </a:p>
        </p:txBody>
      </p:sp>
      <p:sp>
        <p:nvSpPr>
          <p:cNvPr id="66" name="TextBox 65">
            <a:extLst>
              <a:ext uri="{FF2B5EF4-FFF2-40B4-BE49-F238E27FC236}">
                <a16:creationId xmlns:a16="http://schemas.microsoft.com/office/drawing/2014/main" id="{A5F831A1-C5CE-5649-99AE-0B123C959476}"/>
              </a:ext>
            </a:extLst>
          </p:cNvPr>
          <p:cNvSpPr txBox="1"/>
          <p:nvPr/>
        </p:nvSpPr>
        <p:spPr>
          <a:xfrm>
            <a:off x="6201305" y="4580220"/>
            <a:ext cx="1242841" cy="369332"/>
          </a:xfrm>
          <a:prstGeom prst="rect">
            <a:avLst/>
          </a:prstGeom>
          <a:noFill/>
        </p:spPr>
        <p:txBody>
          <a:bodyPr wrap="none" rtlCol="0">
            <a:spAutoFit/>
          </a:bodyPr>
          <a:lstStyle/>
          <a:p>
            <a:r>
              <a:rPr lang="en-GB" dirty="0"/>
              <a:t>Lori </a:t>
            </a:r>
            <a:r>
              <a:rPr lang="en-GB" dirty="0" err="1"/>
              <a:t>Pompa</a:t>
            </a:r>
            <a:endParaRPr lang="en-GB" dirty="0"/>
          </a:p>
        </p:txBody>
      </p:sp>
      <p:sp>
        <p:nvSpPr>
          <p:cNvPr id="12" name="TextBox 11">
            <a:extLst>
              <a:ext uri="{FF2B5EF4-FFF2-40B4-BE49-F238E27FC236}">
                <a16:creationId xmlns:a16="http://schemas.microsoft.com/office/drawing/2014/main" id="{345844F2-5232-B345-A04E-01CFBC8D9597}"/>
              </a:ext>
            </a:extLst>
          </p:cNvPr>
          <p:cNvSpPr txBox="1"/>
          <p:nvPr/>
        </p:nvSpPr>
        <p:spPr>
          <a:xfrm>
            <a:off x="5211361" y="3026774"/>
            <a:ext cx="1867819" cy="369332"/>
          </a:xfrm>
          <a:prstGeom prst="rect">
            <a:avLst/>
          </a:prstGeom>
          <a:noFill/>
        </p:spPr>
        <p:txBody>
          <a:bodyPr wrap="none" rtlCol="0">
            <a:spAutoFit/>
          </a:bodyPr>
          <a:lstStyle/>
          <a:p>
            <a:r>
              <a:rPr lang="en-GB" b="1" dirty="0"/>
              <a:t>Cell Block Science</a:t>
            </a:r>
          </a:p>
        </p:txBody>
      </p:sp>
      <p:pic>
        <p:nvPicPr>
          <p:cNvPr id="67" name="Picture 66">
            <a:extLst>
              <a:ext uri="{FF2B5EF4-FFF2-40B4-BE49-F238E27FC236}">
                <a16:creationId xmlns:a16="http://schemas.microsoft.com/office/drawing/2014/main" id="{404926C1-D707-D24D-A06E-E3184A2129B9}"/>
              </a:ext>
            </a:extLst>
          </p:cNvPr>
          <p:cNvPicPr>
            <a:picLocks noChangeAspect="1"/>
          </p:cNvPicPr>
          <p:nvPr/>
        </p:nvPicPr>
        <p:blipFill>
          <a:blip r:embed="rId21"/>
          <a:stretch>
            <a:fillRect/>
          </a:stretch>
        </p:blipFill>
        <p:spPr>
          <a:xfrm>
            <a:off x="10915537" y="2602451"/>
            <a:ext cx="1352680" cy="1352680"/>
          </a:xfrm>
          <a:prstGeom prst="rect">
            <a:avLst/>
          </a:prstGeom>
        </p:spPr>
      </p:pic>
      <p:pic>
        <p:nvPicPr>
          <p:cNvPr id="69" name="Picture 68">
            <a:extLst>
              <a:ext uri="{FF2B5EF4-FFF2-40B4-BE49-F238E27FC236}">
                <a16:creationId xmlns:a16="http://schemas.microsoft.com/office/drawing/2014/main" id="{AC7E6B1B-16EA-0349-BDCB-85A5630D30F0}"/>
              </a:ext>
            </a:extLst>
          </p:cNvPr>
          <p:cNvPicPr>
            <a:picLocks noChangeAspect="1"/>
          </p:cNvPicPr>
          <p:nvPr/>
        </p:nvPicPr>
        <p:blipFill>
          <a:blip r:embed="rId22"/>
          <a:stretch>
            <a:fillRect/>
          </a:stretch>
        </p:blipFill>
        <p:spPr>
          <a:xfrm>
            <a:off x="6170473" y="3426838"/>
            <a:ext cx="1223936" cy="1223936"/>
          </a:xfrm>
          <a:prstGeom prst="rect">
            <a:avLst/>
          </a:prstGeom>
        </p:spPr>
      </p:pic>
    </p:spTree>
    <p:extLst>
      <p:ext uri="{BB962C8B-B14F-4D97-AF65-F5344CB8AC3E}">
        <p14:creationId xmlns:p14="http://schemas.microsoft.com/office/powerpoint/2010/main" val="359632148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4C087F3-BF2E-3D45-B27A-F3D339D9B8F2}"/>
              </a:ext>
            </a:extLst>
          </p:cNvPr>
          <p:cNvSpPr txBox="1"/>
          <p:nvPr/>
        </p:nvSpPr>
        <p:spPr>
          <a:xfrm>
            <a:off x="3340736" y="3169240"/>
            <a:ext cx="1648272" cy="369332"/>
          </a:xfrm>
          <a:prstGeom prst="rect">
            <a:avLst/>
          </a:prstGeom>
          <a:noFill/>
        </p:spPr>
        <p:txBody>
          <a:bodyPr wrap="none" rtlCol="0">
            <a:spAutoFit/>
          </a:bodyPr>
          <a:lstStyle/>
          <a:p>
            <a:r>
              <a:rPr lang="en-GB" i="1" dirty="0"/>
              <a:t>Lorraine Coghill</a:t>
            </a:r>
          </a:p>
        </p:txBody>
      </p:sp>
      <p:sp>
        <p:nvSpPr>
          <p:cNvPr id="5" name="TextBox 4">
            <a:extLst>
              <a:ext uri="{FF2B5EF4-FFF2-40B4-BE49-F238E27FC236}">
                <a16:creationId xmlns:a16="http://schemas.microsoft.com/office/drawing/2014/main" id="{2E1E7386-C992-424F-8C4A-456278A5F72F}"/>
              </a:ext>
            </a:extLst>
          </p:cNvPr>
          <p:cNvSpPr txBox="1"/>
          <p:nvPr/>
        </p:nvSpPr>
        <p:spPr>
          <a:xfrm>
            <a:off x="5786719" y="1638241"/>
            <a:ext cx="931473" cy="369332"/>
          </a:xfrm>
          <a:prstGeom prst="rect">
            <a:avLst/>
          </a:prstGeom>
          <a:noFill/>
        </p:spPr>
        <p:txBody>
          <a:bodyPr wrap="none" rtlCol="0">
            <a:spAutoFit/>
          </a:bodyPr>
          <a:lstStyle/>
          <a:p>
            <a:r>
              <a:rPr lang="en-GB" i="1" dirty="0"/>
              <a:t>Ivan Hill</a:t>
            </a:r>
          </a:p>
        </p:txBody>
      </p:sp>
      <p:sp>
        <p:nvSpPr>
          <p:cNvPr id="6" name="TextBox 5">
            <a:extLst>
              <a:ext uri="{FF2B5EF4-FFF2-40B4-BE49-F238E27FC236}">
                <a16:creationId xmlns:a16="http://schemas.microsoft.com/office/drawing/2014/main" id="{E3702EA5-22A6-4C4A-A738-B5FD70C29A52}"/>
              </a:ext>
            </a:extLst>
          </p:cNvPr>
          <p:cNvSpPr txBox="1"/>
          <p:nvPr/>
        </p:nvSpPr>
        <p:spPr>
          <a:xfrm>
            <a:off x="7487680" y="-35808"/>
            <a:ext cx="1381147" cy="369332"/>
          </a:xfrm>
          <a:prstGeom prst="rect">
            <a:avLst/>
          </a:prstGeom>
          <a:noFill/>
        </p:spPr>
        <p:txBody>
          <a:bodyPr wrap="none" rtlCol="0">
            <a:spAutoFit/>
          </a:bodyPr>
          <a:lstStyle/>
          <a:p>
            <a:r>
              <a:rPr lang="en-GB" dirty="0"/>
              <a:t>Lynda Elliott </a:t>
            </a:r>
          </a:p>
        </p:txBody>
      </p:sp>
      <p:sp>
        <p:nvSpPr>
          <p:cNvPr id="9" name="TextBox 8">
            <a:extLst>
              <a:ext uri="{FF2B5EF4-FFF2-40B4-BE49-F238E27FC236}">
                <a16:creationId xmlns:a16="http://schemas.microsoft.com/office/drawing/2014/main" id="{A167F690-B886-B64E-A9D5-4B183620B874}"/>
              </a:ext>
            </a:extLst>
          </p:cNvPr>
          <p:cNvSpPr txBox="1"/>
          <p:nvPr/>
        </p:nvSpPr>
        <p:spPr>
          <a:xfrm>
            <a:off x="7448727" y="232127"/>
            <a:ext cx="1459054" cy="369332"/>
          </a:xfrm>
          <a:prstGeom prst="rect">
            <a:avLst/>
          </a:prstGeom>
          <a:noFill/>
        </p:spPr>
        <p:txBody>
          <a:bodyPr wrap="none" rtlCol="0">
            <a:spAutoFit/>
          </a:bodyPr>
          <a:lstStyle/>
          <a:p>
            <a:r>
              <a:rPr lang="en-GB" dirty="0">
                <a:solidFill>
                  <a:srgbClr val="FF0000"/>
                </a:solidFill>
              </a:rPr>
              <a:t>HMP Durham</a:t>
            </a:r>
          </a:p>
        </p:txBody>
      </p:sp>
      <p:sp>
        <p:nvSpPr>
          <p:cNvPr id="10" name="TextBox 9">
            <a:extLst>
              <a:ext uri="{FF2B5EF4-FFF2-40B4-BE49-F238E27FC236}">
                <a16:creationId xmlns:a16="http://schemas.microsoft.com/office/drawing/2014/main" id="{9C95C4C3-6539-254B-B407-4B7A42E30250}"/>
              </a:ext>
            </a:extLst>
          </p:cNvPr>
          <p:cNvSpPr txBox="1"/>
          <p:nvPr/>
        </p:nvSpPr>
        <p:spPr>
          <a:xfrm>
            <a:off x="7326926" y="4145330"/>
            <a:ext cx="2050690" cy="369332"/>
          </a:xfrm>
          <a:prstGeom prst="rect">
            <a:avLst/>
          </a:prstGeom>
          <a:noFill/>
        </p:spPr>
        <p:txBody>
          <a:bodyPr wrap="none" rtlCol="0">
            <a:spAutoFit/>
          </a:bodyPr>
          <a:lstStyle/>
          <a:p>
            <a:r>
              <a:rPr lang="en-GB" b="1" dirty="0"/>
              <a:t>Inside-Out Program</a:t>
            </a:r>
          </a:p>
        </p:txBody>
      </p:sp>
      <p:sp>
        <p:nvSpPr>
          <p:cNvPr id="11" name="TextBox 10">
            <a:extLst>
              <a:ext uri="{FF2B5EF4-FFF2-40B4-BE49-F238E27FC236}">
                <a16:creationId xmlns:a16="http://schemas.microsoft.com/office/drawing/2014/main" id="{F287AD46-6FBD-9246-95FC-F07BC56EDCFE}"/>
              </a:ext>
            </a:extLst>
          </p:cNvPr>
          <p:cNvSpPr txBox="1"/>
          <p:nvPr/>
        </p:nvSpPr>
        <p:spPr>
          <a:xfrm>
            <a:off x="9401297" y="4158804"/>
            <a:ext cx="1372492" cy="369332"/>
          </a:xfrm>
          <a:prstGeom prst="rect">
            <a:avLst/>
          </a:prstGeom>
          <a:noFill/>
        </p:spPr>
        <p:txBody>
          <a:bodyPr wrap="none" rtlCol="0">
            <a:spAutoFit/>
          </a:bodyPr>
          <a:lstStyle/>
          <a:p>
            <a:r>
              <a:rPr lang="en-GB" i="1" dirty="0"/>
              <a:t>Hannah King</a:t>
            </a:r>
          </a:p>
        </p:txBody>
      </p:sp>
      <p:sp>
        <p:nvSpPr>
          <p:cNvPr id="13" name="TextBox 12">
            <a:extLst>
              <a:ext uri="{FF2B5EF4-FFF2-40B4-BE49-F238E27FC236}">
                <a16:creationId xmlns:a16="http://schemas.microsoft.com/office/drawing/2014/main" id="{895B5826-5C51-1E44-9156-1BC7B55F9A04}"/>
              </a:ext>
            </a:extLst>
          </p:cNvPr>
          <p:cNvSpPr txBox="1"/>
          <p:nvPr/>
        </p:nvSpPr>
        <p:spPr>
          <a:xfrm>
            <a:off x="4344329" y="4813842"/>
            <a:ext cx="1577868" cy="369332"/>
          </a:xfrm>
          <a:prstGeom prst="rect">
            <a:avLst/>
          </a:prstGeom>
          <a:noFill/>
        </p:spPr>
        <p:txBody>
          <a:bodyPr wrap="none" rtlCol="0">
            <a:spAutoFit/>
          </a:bodyPr>
          <a:lstStyle/>
          <a:p>
            <a:r>
              <a:rPr lang="en-GB" i="1" dirty="0" err="1"/>
              <a:t>Mhairi</a:t>
            </a:r>
            <a:r>
              <a:rPr lang="en-GB" i="1" dirty="0"/>
              <a:t> Stewart</a:t>
            </a:r>
          </a:p>
        </p:txBody>
      </p:sp>
      <p:sp>
        <p:nvSpPr>
          <p:cNvPr id="14" name="TextBox 13">
            <a:extLst>
              <a:ext uri="{FF2B5EF4-FFF2-40B4-BE49-F238E27FC236}">
                <a16:creationId xmlns:a16="http://schemas.microsoft.com/office/drawing/2014/main" id="{C5D38414-ED44-F140-A8F3-D903D042A740}"/>
              </a:ext>
            </a:extLst>
          </p:cNvPr>
          <p:cNvSpPr txBox="1"/>
          <p:nvPr/>
        </p:nvSpPr>
        <p:spPr>
          <a:xfrm>
            <a:off x="8078486" y="6061282"/>
            <a:ext cx="1933543" cy="369332"/>
          </a:xfrm>
          <a:prstGeom prst="rect">
            <a:avLst/>
          </a:prstGeom>
          <a:noFill/>
        </p:spPr>
        <p:txBody>
          <a:bodyPr wrap="none" rtlCol="0">
            <a:spAutoFit/>
          </a:bodyPr>
          <a:lstStyle/>
          <a:p>
            <a:r>
              <a:rPr lang="en-GB" dirty="0">
                <a:solidFill>
                  <a:srgbClr val="FF0000"/>
                </a:solidFill>
              </a:rPr>
              <a:t>HMP Low Newton </a:t>
            </a:r>
          </a:p>
        </p:txBody>
      </p:sp>
      <p:sp>
        <p:nvSpPr>
          <p:cNvPr id="15" name="TextBox 14">
            <a:extLst>
              <a:ext uri="{FF2B5EF4-FFF2-40B4-BE49-F238E27FC236}">
                <a16:creationId xmlns:a16="http://schemas.microsoft.com/office/drawing/2014/main" id="{3BED4FBB-E881-A44C-BE24-47053A70F182}"/>
              </a:ext>
            </a:extLst>
          </p:cNvPr>
          <p:cNvSpPr txBox="1"/>
          <p:nvPr/>
        </p:nvSpPr>
        <p:spPr>
          <a:xfrm>
            <a:off x="5910952" y="6259312"/>
            <a:ext cx="1622624" cy="369332"/>
          </a:xfrm>
          <a:prstGeom prst="rect">
            <a:avLst/>
          </a:prstGeom>
          <a:noFill/>
        </p:spPr>
        <p:txBody>
          <a:bodyPr wrap="none" rtlCol="0">
            <a:spAutoFit/>
          </a:bodyPr>
          <a:lstStyle/>
          <a:p>
            <a:r>
              <a:rPr lang="en-GB" dirty="0">
                <a:solidFill>
                  <a:srgbClr val="FF0000"/>
                </a:solidFill>
              </a:rPr>
              <a:t>HMP Frankland</a:t>
            </a:r>
          </a:p>
        </p:txBody>
      </p:sp>
      <p:sp>
        <p:nvSpPr>
          <p:cNvPr id="16" name="TextBox 15">
            <a:extLst>
              <a:ext uri="{FF2B5EF4-FFF2-40B4-BE49-F238E27FC236}">
                <a16:creationId xmlns:a16="http://schemas.microsoft.com/office/drawing/2014/main" id="{8C362D6D-DA68-3644-AB47-EFB531586569}"/>
              </a:ext>
            </a:extLst>
          </p:cNvPr>
          <p:cNvSpPr txBox="1"/>
          <p:nvPr/>
        </p:nvSpPr>
        <p:spPr>
          <a:xfrm>
            <a:off x="3841189" y="6443978"/>
            <a:ext cx="1719894" cy="369332"/>
          </a:xfrm>
          <a:prstGeom prst="rect">
            <a:avLst/>
          </a:prstGeom>
          <a:noFill/>
        </p:spPr>
        <p:txBody>
          <a:bodyPr wrap="none" rtlCol="0">
            <a:spAutoFit/>
          </a:bodyPr>
          <a:lstStyle/>
          <a:p>
            <a:r>
              <a:rPr lang="en-GB" dirty="0"/>
              <a:t>Cheryl Adamson</a:t>
            </a:r>
          </a:p>
        </p:txBody>
      </p:sp>
      <p:sp>
        <p:nvSpPr>
          <p:cNvPr id="17" name="TextBox 16">
            <a:extLst>
              <a:ext uri="{FF2B5EF4-FFF2-40B4-BE49-F238E27FC236}">
                <a16:creationId xmlns:a16="http://schemas.microsoft.com/office/drawing/2014/main" id="{23118C43-9354-6C4E-89A1-9B69F2E2B812}"/>
              </a:ext>
            </a:extLst>
          </p:cNvPr>
          <p:cNvSpPr txBox="1"/>
          <p:nvPr/>
        </p:nvSpPr>
        <p:spPr>
          <a:xfrm>
            <a:off x="10212080" y="5833896"/>
            <a:ext cx="1925527" cy="369332"/>
          </a:xfrm>
          <a:prstGeom prst="rect">
            <a:avLst/>
          </a:prstGeom>
          <a:noFill/>
        </p:spPr>
        <p:txBody>
          <a:bodyPr wrap="none" rtlCol="0">
            <a:spAutoFit/>
          </a:bodyPr>
          <a:lstStyle/>
          <a:p>
            <a:r>
              <a:rPr lang="en-GB" dirty="0"/>
              <a:t>Marianne Burrows</a:t>
            </a:r>
          </a:p>
        </p:txBody>
      </p:sp>
      <p:sp>
        <p:nvSpPr>
          <p:cNvPr id="19" name="TextBox 18">
            <a:extLst>
              <a:ext uri="{FF2B5EF4-FFF2-40B4-BE49-F238E27FC236}">
                <a16:creationId xmlns:a16="http://schemas.microsoft.com/office/drawing/2014/main" id="{22946446-1DC1-5848-8E63-F46F32B9F98B}"/>
              </a:ext>
            </a:extLst>
          </p:cNvPr>
          <p:cNvSpPr txBox="1"/>
          <p:nvPr/>
        </p:nvSpPr>
        <p:spPr>
          <a:xfrm>
            <a:off x="10365375" y="4757541"/>
            <a:ext cx="1181734" cy="369332"/>
          </a:xfrm>
          <a:prstGeom prst="rect">
            <a:avLst/>
          </a:prstGeom>
          <a:noFill/>
        </p:spPr>
        <p:txBody>
          <a:bodyPr wrap="none" rtlCol="0">
            <a:spAutoFit/>
          </a:bodyPr>
          <a:lstStyle/>
          <a:p>
            <a:r>
              <a:rPr lang="en-GB" dirty="0">
                <a:solidFill>
                  <a:schemeClr val="accent1"/>
                </a:solidFill>
              </a:rPr>
              <a:t>Think Tank</a:t>
            </a:r>
          </a:p>
        </p:txBody>
      </p:sp>
      <p:sp>
        <p:nvSpPr>
          <p:cNvPr id="20" name="TextBox 19">
            <a:extLst>
              <a:ext uri="{FF2B5EF4-FFF2-40B4-BE49-F238E27FC236}">
                <a16:creationId xmlns:a16="http://schemas.microsoft.com/office/drawing/2014/main" id="{0828C8E5-F726-7646-B41F-72B1004268BF}"/>
              </a:ext>
            </a:extLst>
          </p:cNvPr>
          <p:cNvSpPr txBox="1"/>
          <p:nvPr/>
        </p:nvSpPr>
        <p:spPr>
          <a:xfrm>
            <a:off x="9673539" y="2064191"/>
            <a:ext cx="1868525" cy="369332"/>
          </a:xfrm>
          <a:prstGeom prst="rect">
            <a:avLst/>
          </a:prstGeom>
          <a:noFill/>
        </p:spPr>
        <p:txBody>
          <a:bodyPr wrap="none" rtlCol="0">
            <a:spAutoFit/>
          </a:bodyPr>
          <a:lstStyle/>
          <a:p>
            <a:r>
              <a:rPr lang="en-GB" dirty="0">
                <a:solidFill>
                  <a:schemeClr val="accent1"/>
                </a:solidFill>
              </a:rPr>
              <a:t>Closing Ceremony</a:t>
            </a:r>
          </a:p>
        </p:txBody>
      </p:sp>
      <p:sp>
        <p:nvSpPr>
          <p:cNvPr id="21" name="TextBox 20">
            <a:extLst>
              <a:ext uri="{FF2B5EF4-FFF2-40B4-BE49-F238E27FC236}">
                <a16:creationId xmlns:a16="http://schemas.microsoft.com/office/drawing/2014/main" id="{9191E003-8D12-0947-95C7-7E373D157977}"/>
              </a:ext>
            </a:extLst>
          </p:cNvPr>
          <p:cNvSpPr txBox="1"/>
          <p:nvPr/>
        </p:nvSpPr>
        <p:spPr>
          <a:xfrm>
            <a:off x="4108110" y="5773134"/>
            <a:ext cx="1868525" cy="369332"/>
          </a:xfrm>
          <a:prstGeom prst="rect">
            <a:avLst/>
          </a:prstGeom>
          <a:noFill/>
        </p:spPr>
        <p:txBody>
          <a:bodyPr wrap="none" rtlCol="0">
            <a:spAutoFit/>
          </a:bodyPr>
          <a:lstStyle/>
          <a:p>
            <a:r>
              <a:rPr lang="en-GB" dirty="0">
                <a:solidFill>
                  <a:schemeClr val="accent1"/>
                </a:solidFill>
              </a:rPr>
              <a:t>Closing Ceremony</a:t>
            </a:r>
          </a:p>
        </p:txBody>
      </p:sp>
      <p:sp>
        <p:nvSpPr>
          <p:cNvPr id="22" name="TextBox 21">
            <a:extLst>
              <a:ext uri="{FF2B5EF4-FFF2-40B4-BE49-F238E27FC236}">
                <a16:creationId xmlns:a16="http://schemas.microsoft.com/office/drawing/2014/main" id="{F5184FE5-2975-794D-ABB6-C886B869FE4A}"/>
              </a:ext>
            </a:extLst>
          </p:cNvPr>
          <p:cNvSpPr txBox="1"/>
          <p:nvPr/>
        </p:nvSpPr>
        <p:spPr>
          <a:xfrm>
            <a:off x="4771217" y="5572422"/>
            <a:ext cx="1181349" cy="369332"/>
          </a:xfrm>
          <a:prstGeom prst="rect">
            <a:avLst/>
          </a:prstGeom>
          <a:noFill/>
        </p:spPr>
        <p:txBody>
          <a:bodyPr wrap="none" rtlCol="0">
            <a:spAutoFit/>
          </a:bodyPr>
          <a:lstStyle/>
          <a:p>
            <a:r>
              <a:rPr lang="en-GB" dirty="0">
                <a:solidFill>
                  <a:schemeClr val="accent1"/>
                </a:solidFill>
              </a:rPr>
              <a:t>Think Tank</a:t>
            </a:r>
          </a:p>
        </p:txBody>
      </p:sp>
      <p:sp>
        <p:nvSpPr>
          <p:cNvPr id="23" name="TextBox 22">
            <a:extLst>
              <a:ext uri="{FF2B5EF4-FFF2-40B4-BE49-F238E27FC236}">
                <a16:creationId xmlns:a16="http://schemas.microsoft.com/office/drawing/2014/main" id="{7EB04B52-37A9-AA45-8C49-3C39A00BB2D0}"/>
              </a:ext>
            </a:extLst>
          </p:cNvPr>
          <p:cNvSpPr txBox="1"/>
          <p:nvPr/>
        </p:nvSpPr>
        <p:spPr>
          <a:xfrm>
            <a:off x="2289891" y="989622"/>
            <a:ext cx="444352" cy="369332"/>
          </a:xfrm>
          <a:prstGeom prst="rect">
            <a:avLst/>
          </a:prstGeom>
          <a:noFill/>
        </p:spPr>
        <p:txBody>
          <a:bodyPr wrap="none" rtlCol="0">
            <a:spAutoFit/>
          </a:bodyPr>
          <a:lstStyle/>
          <a:p>
            <a:r>
              <a:rPr lang="en-GB" b="1" dirty="0"/>
              <a:t>EU</a:t>
            </a:r>
          </a:p>
        </p:txBody>
      </p:sp>
      <p:sp>
        <p:nvSpPr>
          <p:cNvPr id="24" name="TextBox 23">
            <a:extLst>
              <a:ext uri="{FF2B5EF4-FFF2-40B4-BE49-F238E27FC236}">
                <a16:creationId xmlns:a16="http://schemas.microsoft.com/office/drawing/2014/main" id="{4EF1DD46-B539-5A46-B644-A97C5F573503}"/>
              </a:ext>
            </a:extLst>
          </p:cNvPr>
          <p:cNvSpPr txBox="1"/>
          <p:nvPr/>
        </p:nvSpPr>
        <p:spPr>
          <a:xfrm>
            <a:off x="537669" y="1606465"/>
            <a:ext cx="809837" cy="369332"/>
          </a:xfrm>
          <a:prstGeom prst="rect">
            <a:avLst/>
          </a:prstGeom>
          <a:noFill/>
        </p:spPr>
        <p:txBody>
          <a:bodyPr wrap="none" rtlCol="0">
            <a:spAutoFit/>
          </a:bodyPr>
          <a:lstStyle/>
          <a:p>
            <a:r>
              <a:rPr lang="en-GB" i="1" dirty="0"/>
              <a:t>Jeroen</a:t>
            </a:r>
          </a:p>
        </p:txBody>
      </p:sp>
      <p:sp>
        <p:nvSpPr>
          <p:cNvPr id="25" name="TextBox 24">
            <a:extLst>
              <a:ext uri="{FF2B5EF4-FFF2-40B4-BE49-F238E27FC236}">
                <a16:creationId xmlns:a16="http://schemas.microsoft.com/office/drawing/2014/main" id="{F46E8E2F-F690-724C-8BB0-8F2B4E27D7B8}"/>
              </a:ext>
            </a:extLst>
          </p:cNvPr>
          <p:cNvSpPr txBox="1"/>
          <p:nvPr/>
        </p:nvSpPr>
        <p:spPr>
          <a:xfrm>
            <a:off x="221200" y="6551554"/>
            <a:ext cx="1164101" cy="369332"/>
          </a:xfrm>
          <a:prstGeom prst="rect">
            <a:avLst/>
          </a:prstGeom>
          <a:noFill/>
        </p:spPr>
        <p:txBody>
          <a:bodyPr wrap="none" rtlCol="0">
            <a:spAutoFit/>
          </a:bodyPr>
          <a:lstStyle/>
          <a:p>
            <a:r>
              <a:rPr lang="en-GB" dirty="0"/>
              <a:t>Bill Bryson</a:t>
            </a:r>
          </a:p>
        </p:txBody>
      </p:sp>
      <p:sp>
        <p:nvSpPr>
          <p:cNvPr id="26" name="TextBox 25">
            <a:extLst>
              <a:ext uri="{FF2B5EF4-FFF2-40B4-BE49-F238E27FC236}">
                <a16:creationId xmlns:a16="http://schemas.microsoft.com/office/drawing/2014/main" id="{BBC7E856-8732-D048-BBB5-D7B705BFED8A}"/>
              </a:ext>
            </a:extLst>
          </p:cNvPr>
          <p:cNvSpPr txBox="1"/>
          <p:nvPr/>
        </p:nvSpPr>
        <p:spPr>
          <a:xfrm>
            <a:off x="215772" y="4865198"/>
            <a:ext cx="1007007" cy="369332"/>
          </a:xfrm>
          <a:prstGeom prst="rect">
            <a:avLst/>
          </a:prstGeom>
          <a:noFill/>
        </p:spPr>
        <p:txBody>
          <a:bodyPr wrap="none" rtlCol="0">
            <a:spAutoFit/>
          </a:bodyPr>
          <a:lstStyle/>
          <a:p>
            <a:r>
              <a:rPr lang="en-GB" i="1" dirty="0"/>
              <a:t>Tony Key</a:t>
            </a:r>
          </a:p>
        </p:txBody>
      </p:sp>
      <p:sp>
        <p:nvSpPr>
          <p:cNvPr id="27" name="TextBox 26">
            <a:extLst>
              <a:ext uri="{FF2B5EF4-FFF2-40B4-BE49-F238E27FC236}">
                <a16:creationId xmlns:a16="http://schemas.microsoft.com/office/drawing/2014/main" id="{7AD39A9F-7B92-B548-B47B-6B4854EC3C5E}"/>
              </a:ext>
            </a:extLst>
          </p:cNvPr>
          <p:cNvSpPr txBox="1"/>
          <p:nvPr/>
        </p:nvSpPr>
        <p:spPr>
          <a:xfrm>
            <a:off x="1584476" y="3109002"/>
            <a:ext cx="1684820" cy="369332"/>
          </a:xfrm>
          <a:prstGeom prst="rect">
            <a:avLst/>
          </a:prstGeom>
          <a:noFill/>
        </p:spPr>
        <p:txBody>
          <a:bodyPr wrap="none" rtlCol="0">
            <a:spAutoFit/>
          </a:bodyPr>
          <a:lstStyle/>
          <a:p>
            <a:r>
              <a:rPr lang="en-GB" i="1" dirty="0"/>
              <a:t>Danielle George</a:t>
            </a:r>
          </a:p>
        </p:txBody>
      </p:sp>
      <p:sp>
        <p:nvSpPr>
          <p:cNvPr id="3" name="TextBox 2">
            <a:extLst>
              <a:ext uri="{FF2B5EF4-FFF2-40B4-BE49-F238E27FC236}">
                <a16:creationId xmlns:a16="http://schemas.microsoft.com/office/drawing/2014/main" id="{D3FFE749-9BDB-2B4C-9A14-538D638FF42A}"/>
              </a:ext>
            </a:extLst>
          </p:cNvPr>
          <p:cNvSpPr txBox="1"/>
          <p:nvPr/>
        </p:nvSpPr>
        <p:spPr>
          <a:xfrm>
            <a:off x="10251677" y="6228651"/>
            <a:ext cx="1669047" cy="369332"/>
          </a:xfrm>
          <a:prstGeom prst="rect">
            <a:avLst/>
          </a:prstGeom>
          <a:noFill/>
        </p:spPr>
        <p:txBody>
          <a:bodyPr wrap="none" rtlCol="0">
            <a:spAutoFit/>
          </a:bodyPr>
          <a:lstStyle/>
          <a:p>
            <a:r>
              <a:rPr lang="en-GB" dirty="0"/>
              <a:t>Sarah Blackman</a:t>
            </a:r>
          </a:p>
        </p:txBody>
      </p:sp>
      <p:sp>
        <p:nvSpPr>
          <p:cNvPr id="28" name="TextBox 27">
            <a:extLst>
              <a:ext uri="{FF2B5EF4-FFF2-40B4-BE49-F238E27FC236}">
                <a16:creationId xmlns:a16="http://schemas.microsoft.com/office/drawing/2014/main" id="{DCC39192-967C-4D47-898F-FF0EFD8280F3}"/>
              </a:ext>
            </a:extLst>
          </p:cNvPr>
          <p:cNvSpPr txBox="1"/>
          <p:nvPr/>
        </p:nvSpPr>
        <p:spPr>
          <a:xfrm>
            <a:off x="1622374" y="6474137"/>
            <a:ext cx="1917128" cy="369332"/>
          </a:xfrm>
          <a:prstGeom prst="rect">
            <a:avLst/>
          </a:prstGeom>
          <a:noFill/>
        </p:spPr>
        <p:txBody>
          <a:bodyPr wrap="none" rtlCol="0">
            <a:spAutoFit/>
          </a:bodyPr>
          <a:lstStyle/>
          <a:p>
            <a:r>
              <a:rPr lang="en-GB" dirty="0">
                <a:solidFill>
                  <a:srgbClr val="FF0000"/>
                </a:solidFill>
              </a:rPr>
              <a:t>HMP/YOI </a:t>
            </a:r>
            <a:r>
              <a:rPr lang="en-GB" dirty="0" err="1">
                <a:solidFill>
                  <a:srgbClr val="FF0000"/>
                </a:solidFill>
              </a:rPr>
              <a:t>Deerbolt</a:t>
            </a:r>
            <a:endParaRPr lang="en-GB" dirty="0">
              <a:solidFill>
                <a:srgbClr val="FF0000"/>
              </a:solidFill>
            </a:endParaRPr>
          </a:p>
        </p:txBody>
      </p:sp>
      <p:pic>
        <p:nvPicPr>
          <p:cNvPr id="29" name="Picture 28">
            <a:extLst>
              <a:ext uri="{FF2B5EF4-FFF2-40B4-BE49-F238E27FC236}">
                <a16:creationId xmlns:a16="http://schemas.microsoft.com/office/drawing/2014/main" id="{94F41BCC-E33E-614E-8095-A085614DD5C6}"/>
              </a:ext>
            </a:extLst>
          </p:cNvPr>
          <p:cNvPicPr>
            <a:picLocks noChangeAspect="1"/>
          </p:cNvPicPr>
          <p:nvPr/>
        </p:nvPicPr>
        <p:blipFill rotWithShape="1">
          <a:blip r:embed="rId2"/>
          <a:srcRect r="59316"/>
          <a:stretch/>
        </p:blipFill>
        <p:spPr>
          <a:xfrm>
            <a:off x="1864603" y="168790"/>
            <a:ext cx="1332613" cy="879543"/>
          </a:xfrm>
          <a:prstGeom prst="rect">
            <a:avLst/>
          </a:prstGeom>
        </p:spPr>
      </p:pic>
      <p:pic>
        <p:nvPicPr>
          <p:cNvPr id="18" name="Picture 17">
            <a:extLst>
              <a:ext uri="{FF2B5EF4-FFF2-40B4-BE49-F238E27FC236}">
                <a16:creationId xmlns:a16="http://schemas.microsoft.com/office/drawing/2014/main" id="{7F81BAFC-800E-6946-A4E3-2351D689EF12}"/>
              </a:ext>
            </a:extLst>
          </p:cNvPr>
          <p:cNvPicPr>
            <a:picLocks noChangeAspect="1"/>
          </p:cNvPicPr>
          <p:nvPr/>
        </p:nvPicPr>
        <p:blipFill>
          <a:blip r:embed="rId3"/>
          <a:stretch>
            <a:fillRect/>
          </a:stretch>
        </p:blipFill>
        <p:spPr>
          <a:xfrm>
            <a:off x="3539502" y="-3699"/>
            <a:ext cx="1206584" cy="1594415"/>
          </a:xfrm>
          <a:prstGeom prst="rect">
            <a:avLst/>
          </a:prstGeom>
        </p:spPr>
      </p:pic>
      <p:pic>
        <p:nvPicPr>
          <p:cNvPr id="31" name="Picture 30">
            <a:extLst>
              <a:ext uri="{FF2B5EF4-FFF2-40B4-BE49-F238E27FC236}">
                <a16:creationId xmlns:a16="http://schemas.microsoft.com/office/drawing/2014/main" id="{3BDC4523-3BF1-8C46-A0EF-05D81A4A0240}"/>
              </a:ext>
            </a:extLst>
          </p:cNvPr>
          <p:cNvPicPr>
            <a:picLocks noChangeAspect="1"/>
          </p:cNvPicPr>
          <p:nvPr/>
        </p:nvPicPr>
        <p:blipFill>
          <a:blip r:embed="rId4"/>
          <a:stretch>
            <a:fillRect/>
          </a:stretch>
        </p:blipFill>
        <p:spPr>
          <a:xfrm>
            <a:off x="275801" y="39023"/>
            <a:ext cx="1417659" cy="1667834"/>
          </a:xfrm>
          <a:prstGeom prst="rect">
            <a:avLst/>
          </a:prstGeom>
        </p:spPr>
      </p:pic>
      <p:pic>
        <p:nvPicPr>
          <p:cNvPr id="33" name="Picture 32">
            <a:extLst>
              <a:ext uri="{FF2B5EF4-FFF2-40B4-BE49-F238E27FC236}">
                <a16:creationId xmlns:a16="http://schemas.microsoft.com/office/drawing/2014/main" id="{69456CE8-EE23-B744-9CDD-30767B3E2742}"/>
              </a:ext>
            </a:extLst>
          </p:cNvPr>
          <p:cNvPicPr>
            <a:picLocks noChangeAspect="1"/>
          </p:cNvPicPr>
          <p:nvPr/>
        </p:nvPicPr>
        <p:blipFill>
          <a:blip r:embed="rId5"/>
          <a:stretch>
            <a:fillRect/>
          </a:stretch>
        </p:blipFill>
        <p:spPr>
          <a:xfrm>
            <a:off x="5542236" y="10732"/>
            <a:ext cx="1348896" cy="1680592"/>
          </a:xfrm>
          <a:prstGeom prst="rect">
            <a:avLst/>
          </a:prstGeom>
        </p:spPr>
      </p:pic>
      <p:pic>
        <p:nvPicPr>
          <p:cNvPr id="35" name="Picture 34">
            <a:extLst>
              <a:ext uri="{FF2B5EF4-FFF2-40B4-BE49-F238E27FC236}">
                <a16:creationId xmlns:a16="http://schemas.microsoft.com/office/drawing/2014/main" id="{291596A2-9FC7-7C40-95CA-230FD4C76565}"/>
              </a:ext>
            </a:extLst>
          </p:cNvPr>
          <p:cNvPicPr>
            <a:picLocks noChangeAspect="1"/>
          </p:cNvPicPr>
          <p:nvPr/>
        </p:nvPicPr>
        <p:blipFill>
          <a:blip r:embed="rId6"/>
          <a:stretch>
            <a:fillRect/>
          </a:stretch>
        </p:blipFill>
        <p:spPr>
          <a:xfrm>
            <a:off x="9793867" y="-4617"/>
            <a:ext cx="2136467" cy="1909516"/>
          </a:xfrm>
          <a:prstGeom prst="rect">
            <a:avLst/>
          </a:prstGeom>
        </p:spPr>
      </p:pic>
      <p:pic>
        <p:nvPicPr>
          <p:cNvPr id="39" name="Picture 38">
            <a:extLst>
              <a:ext uri="{FF2B5EF4-FFF2-40B4-BE49-F238E27FC236}">
                <a16:creationId xmlns:a16="http://schemas.microsoft.com/office/drawing/2014/main" id="{9EE407C2-0ECD-B549-B55B-69EF7DF68DDF}"/>
              </a:ext>
            </a:extLst>
          </p:cNvPr>
          <p:cNvPicPr>
            <a:picLocks noChangeAspect="1"/>
          </p:cNvPicPr>
          <p:nvPr/>
        </p:nvPicPr>
        <p:blipFill>
          <a:blip r:embed="rId7"/>
          <a:stretch>
            <a:fillRect/>
          </a:stretch>
        </p:blipFill>
        <p:spPr>
          <a:xfrm>
            <a:off x="7271337" y="539375"/>
            <a:ext cx="1947319" cy="1947319"/>
          </a:xfrm>
          <a:prstGeom prst="rect">
            <a:avLst/>
          </a:prstGeom>
        </p:spPr>
      </p:pic>
      <p:pic>
        <p:nvPicPr>
          <p:cNvPr id="41" name="Picture 40">
            <a:extLst>
              <a:ext uri="{FF2B5EF4-FFF2-40B4-BE49-F238E27FC236}">
                <a16:creationId xmlns:a16="http://schemas.microsoft.com/office/drawing/2014/main" id="{D5FAF4A2-97DC-7343-AC7C-BECFB5591F24}"/>
              </a:ext>
            </a:extLst>
          </p:cNvPr>
          <p:cNvPicPr>
            <a:picLocks noChangeAspect="1"/>
          </p:cNvPicPr>
          <p:nvPr/>
        </p:nvPicPr>
        <p:blipFill rotWithShape="1">
          <a:blip r:embed="rId8"/>
          <a:srcRect r="32413"/>
          <a:stretch/>
        </p:blipFill>
        <p:spPr>
          <a:xfrm>
            <a:off x="3583659" y="1799110"/>
            <a:ext cx="1162427" cy="1439911"/>
          </a:xfrm>
          <a:prstGeom prst="rect">
            <a:avLst/>
          </a:prstGeom>
        </p:spPr>
      </p:pic>
      <p:sp>
        <p:nvSpPr>
          <p:cNvPr id="42" name="TextBox 41">
            <a:extLst>
              <a:ext uri="{FF2B5EF4-FFF2-40B4-BE49-F238E27FC236}">
                <a16:creationId xmlns:a16="http://schemas.microsoft.com/office/drawing/2014/main" id="{15B8FE96-FE72-EC45-BE13-ACC02D37D91C}"/>
              </a:ext>
            </a:extLst>
          </p:cNvPr>
          <p:cNvSpPr txBox="1"/>
          <p:nvPr/>
        </p:nvSpPr>
        <p:spPr>
          <a:xfrm>
            <a:off x="3485979" y="1514472"/>
            <a:ext cx="1313629" cy="369332"/>
          </a:xfrm>
          <a:prstGeom prst="rect">
            <a:avLst/>
          </a:prstGeom>
          <a:noFill/>
        </p:spPr>
        <p:txBody>
          <a:bodyPr wrap="none" rtlCol="0">
            <a:spAutoFit/>
          </a:bodyPr>
          <a:lstStyle/>
          <a:p>
            <a:r>
              <a:rPr lang="en-GB" i="1" dirty="0"/>
              <a:t>Paula Street</a:t>
            </a:r>
          </a:p>
        </p:txBody>
      </p:sp>
      <p:pic>
        <p:nvPicPr>
          <p:cNvPr id="43" name="Picture 42">
            <a:extLst>
              <a:ext uri="{FF2B5EF4-FFF2-40B4-BE49-F238E27FC236}">
                <a16:creationId xmlns:a16="http://schemas.microsoft.com/office/drawing/2014/main" id="{7538D503-E6C1-3341-BEDC-F4C15F88969B}"/>
              </a:ext>
            </a:extLst>
          </p:cNvPr>
          <p:cNvPicPr>
            <a:picLocks noChangeAspect="1"/>
          </p:cNvPicPr>
          <p:nvPr/>
        </p:nvPicPr>
        <p:blipFill rotWithShape="1">
          <a:blip r:embed="rId9"/>
          <a:srcRect r="35676"/>
          <a:stretch/>
        </p:blipFill>
        <p:spPr>
          <a:xfrm>
            <a:off x="4875286" y="2282080"/>
            <a:ext cx="2402202" cy="894625"/>
          </a:xfrm>
          <a:prstGeom prst="rect">
            <a:avLst/>
          </a:prstGeom>
        </p:spPr>
      </p:pic>
      <p:pic>
        <p:nvPicPr>
          <p:cNvPr id="44" name="Picture 43">
            <a:extLst>
              <a:ext uri="{FF2B5EF4-FFF2-40B4-BE49-F238E27FC236}">
                <a16:creationId xmlns:a16="http://schemas.microsoft.com/office/drawing/2014/main" id="{39AE4918-E53C-C64B-8940-A8B2C967B3FC}"/>
              </a:ext>
            </a:extLst>
          </p:cNvPr>
          <p:cNvPicPr>
            <a:picLocks noChangeAspect="1"/>
          </p:cNvPicPr>
          <p:nvPr/>
        </p:nvPicPr>
        <p:blipFill rotWithShape="1">
          <a:blip r:embed="rId10"/>
          <a:srcRect r="90421"/>
          <a:stretch/>
        </p:blipFill>
        <p:spPr>
          <a:xfrm>
            <a:off x="7741045" y="2517426"/>
            <a:ext cx="1125256" cy="1689100"/>
          </a:xfrm>
          <a:prstGeom prst="rect">
            <a:avLst/>
          </a:prstGeom>
        </p:spPr>
      </p:pic>
      <p:pic>
        <p:nvPicPr>
          <p:cNvPr id="45" name="Picture 44">
            <a:extLst>
              <a:ext uri="{FF2B5EF4-FFF2-40B4-BE49-F238E27FC236}">
                <a16:creationId xmlns:a16="http://schemas.microsoft.com/office/drawing/2014/main" id="{B3780BCA-5DE6-1942-AD64-52760A11D3E9}"/>
              </a:ext>
            </a:extLst>
          </p:cNvPr>
          <p:cNvPicPr>
            <a:picLocks noChangeAspect="1"/>
          </p:cNvPicPr>
          <p:nvPr/>
        </p:nvPicPr>
        <p:blipFill rotWithShape="1">
          <a:blip r:embed="rId11"/>
          <a:srcRect l="11513" t="23583" r="8087"/>
          <a:stretch/>
        </p:blipFill>
        <p:spPr>
          <a:xfrm>
            <a:off x="9355551" y="2483712"/>
            <a:ext cx="1557259" cy="1749230"/>
          </a:xfrm>
          <a:prstGeom prst="rect">
            <a:avLst/>
          </a:prstGeom>
        </p:spPr>
      </p:pic>
      <p:pic>
        <p:nvPicPr>
          <p:cNvPr id="46" name="Picture 45">
            <a:extLst>
              <a:ext uri="{FF2B5EF4-FFF2-40B4-BE49-F238E27FC236}">
                <a16:creationId xmlns:a16="http://schemas.microsoft.com/office/drawing/2014/main" id="{19299512-BC95-C346-A666-99299276A0B9}"/>
              </a:ext>
            </a:extLst>
          </p:cNvPr>
          <p:cNvPicPr>
            <a:picLocks noChangeAspect="1"/>
          </p:cNvPicPr>
          <p:nvPr/>
        </p:nvPicPr>
        <p:blipFill>
          <a:blip r:embed="rId12"/>
          <a:stretch>
            <a:fillRect/>
          </a:stretch>
        </p:blipFill>
        <p:spPr>
          <a:xfrm>
            <a:off x="4155034" y="3522027"/>
            <a:ext cx="1973738" cy="1315825"/>
          </a:xfrm>
          <a:prstGeom prst="rect">
            <a:avLst/>
          </a:prstGeom>
        </p:spPr>
      </p:pic>
      <p:pic>
        <p:nvPicPr>
          <p:cNvPr id="47" name="Picture 46">
            <a:extLst>
              <a:ext uri="{FF2B5EF4-FFF2-40B4-BE49-F238E27FC236}">
                <a16:creationId xmlns:a16="http://schemas.microsoft.com/office/drawing/2014/main" id="{E3DB2BA7-1039-4D4D-800E-E2B1B9EF51EC}"/>
              </a:ext>
            </a:extLst>
          </p:cNvPr>
          <p:cNvPicPr>
            <a:picLocks noChangeAspect="1"/>
          </p:cNvPicPr>
          <p:nvPr/>
        </p:nvPicPr>
        <p:blipFill>
          <a:blip r:embed="rId13"/>
          <a:stretch>
            <a:fillRect/>
          </a:stretch>
        </p:blipFill>
        <p:spPr>
          <a:xfrm>
            <a:off x="8114380" y="4846985"/>
            <a:ext cx="1938267" cy="1287969"/>
          </a:xfrm>
          <a:prstGeom prst="rect">
            <a:avLst/>
          </a:prstGeom>
        </p:spPr>
      </p:pic>
      <p:pic>
        <p:nvPicPr>
          <p:cNvPr id="48" name="Picture 47">
            <a:extLst>
              <a:ext uri="{FF2B5EF4-FFF2-40B4-BE49-F238E27FC236}">
                <a16:creationId xmlns:a16="http://schemas.microsoft.com/office/drawing/2014/main" id="{A8F67C98-8187-B54C-A702-CFF7630ABB48}"/>
              </a:ext>
            </a:extLst>
          </p:cNvPr>
          <p:cNvPicPr>
            <a:picLocks noChangeAspect="1"/>
          </p:cNvPicPr>
          <p:nvPr/>
        </p:nvPicPr>
        <p:blipFill>
          <a:blip r:embed="rId14"/>
          <a:stretch>
            <a:fillRect/>
          </a:stretch>
        </p:blipFill>
        <p:spPr>
          <a:xfrm>
            <a:off x="5885331" y="5271697"/>
            <a:ext cx="1593185" cy="1058664"/>
          </a:xfrm>
          <a:prstGeom prst="rect">
            <a:avLst/>
          </a:prstGeom>
        </p:spPr>
      </p:pic>
      <p:pic>
        <p:nvPicPr>
          <p:cNvPr id="50" name="Picture 49">
            <a:extLst>
              <a:ext uri="{FF2B5EF4-FFF2-40B4-BE49-F238E27FC236}">
                <a16:creationId xmlns:a16="http://schemas.microsoft.com/office/drawing/2014/main" id="{3AFF7C88-5A6C-2E4B-AC19-EBC95FA864D2}"/>
              </a:ext>
            </a:extLst>
          </p:cNvPr>
          <p:cNvPicPr>
            <a:picLocks noChangeAspect="1"/>
          </p:cNvPicPr>
          <p:nvPr/>
        </p:nvPicPr>
        <p:blipFill>
          <a:blip r:embed="rId15"/>
          <a:stretch>
            <a:fillRect/>
          </a:stretch>
        </p:blipFill>
        <p:spPr>
          <a:xfrm>
            <a:off x="1708100" y="5412422"/>
            <a:ext cx="1885031" cy="1058664"/>
          </a:xfrm>
          <a:prstGeom prst="rect">
            <a:avLst/>
          </a:prstGeom>
        </p:spPr>
      </p:pic>
      <p:pic>
        <p:nvPicPr>
          <p:cNvPr id="54" name="Picture 53">
            <a:extLst>
              <a:ext uri="{FF2B5EF4-FFF2-40B4-BE49-F238E27FC236}">
                <a16:creationId xmlns:a16="http://schemas.microsoft.com/office/drawing/2014/main" id="{C570D059-EE1C-4741-B80F-AF7BF5E577C3}"/>
              </a:ext>
            </a:extLst>
          </p:cNvPr>
          <p:cNvPicPr>
            <a:picLocks noChangeAspect="1"/>
          </p:cNvPicPr>
          <p:nvPr/>
        </p:nvPicPr>
        <p:blipFill>
          <a:blip r:embed="rId16"/>
          <a:stretch>
            <a:fillRect/>
          </a:stretch>
        </p:blipFill>
        <p:spPr>
          <a:xfrm>
            <a:off x="1603722" y="4302969"/>
            <a:ext cx="2251144" cy="998066"/>
          </a:xfrm>
          <a:prstGeom prst="rect">
            <a:avLst/>
          </a:prstGeom>
        </p:spPr>
      </p:pic>
      <p:sp>
        <p:nvSpPr>
          <p:cNvPr id="55" name="TextBox 54">
            <a:extLst>
              <a:ext uri="{FF2B5EF4-FFF2-40B4-BE49-F238E27FC236}">
                <a16:creationId xmlns:a16="http://schemas.microsoft.com/office/drawing/2014/main" id="{4A557439-ECE8-D248-BCB6-59FB98CBB23A}"/>
              </a:ext>
            </a:extLst>
          </p:cNvPr>
          <p:cNvSpPr txBox="1"/>
          <p:nvPr/>
        </p:nvSpPr>
        <p:spPr>
          <a:xfrm>
            <a:off x="1962670" y="3738898"/>
            <a:ext cx="1749005" cy="646331"/>
          </a:xfrm>
          <a:prstGeom prst="rect">
            <a:avLst/>
          </a:prstGeom>
          <a:noFill/>
        </p:spPr>
        <p:txBody>
          <a:bodyPr wrap="none" rtlCol="0">
            <a:spAutoFit/>
          </a:bodyPr>
          <a:lstStyle/>
          <a:p>
            <a:r>
              <a:rPr lang="en-GB" dirty="0"/>
              <a:t>Anna </a:t>
            </a:r>
            <a:r>
              <a:rPr lang="en-GB" dirty="0" err="1"/>
              <a:t>Fellingham</a:t>
            </a:r>
            <a:endParaRPr lang="en-GB" dirty="0"/>
          </a:p>
          <a:p>
            <a:r>
              <a:rPr lang="en-GB" dirty="0"/>
              <a:t>Jacky Woods</a:t>
            </a:r>
          </a:p>
        </p:txBody>
      </p:sp>
      <p:pic>
        <p:nvPicPr>
          <p:cNvPr id="57" name="Picture 56">
            <a:extLst>
              <a:ext uri="{FF2B5EF4-FFF2-40B4-BE49-F238E27FC236}">
                <a16:creationId xmlns:a16="http://schemas.microsoft.com/office/drawing/2014/main" id="{54B75D4B-B5D1-094C-A078-A0E8A448CD19}"/>
              </a:ext>
            </a:extLst>
          </p:cNvPr>
          <p:cNvPicPr>
            <a:picLocks noChangeAspect="1"/>
          </p:cNvPicPr>
          <p:nvPr/>
        </p:nvPicPr>
        <p:blipFill rotWithShape="1">
          <a:blip r:embed="rId17"/>
          <a:srcRect l="43958" r="13943" b="32731"/>
          <a:stretch/>
        </p:blipFill>
        <p:spPr>
          <a:xfrm>
            <a:off x="1662121" y="1787618"/>
            <a:ext cx="1566449" cy="1407929"/>
          </a:xfrm>
          <a:prstGeom prst="rect">
            <a:avLst/>
          </a:prstGeom>
        </p:spPr>
      </p:pic>
      <p:pic>
        <p:nvPicPr>
          <p:cNvPr id="59" name="Picture 58">
            <a:extLst>
              <a:ext uri="{FF2B5EF4-FFF2-40B4-BE49-F238E27FC236}">
                <a16:creationId xmlns:a16="http://schemas.microsoft.com/office/drawing/2014/main" id="{7AC68F09-E66E-E142-8262-95FA179B25CE}"/>
              </a:ext>
            </a:extLst>
          </p:cNvPr>
          <p:cNvPicPr>
            <a:picLocks noChangeAspect="1"/>
          </p:cNvPicPr>
          <p:nvPr/>
        </p:nvPicPr>
        <p:blipFill>
          <a:blip r:embed="rId18"/>
          <a:stretch>
            <a:fillRect/>
          </a:stretch>
        </p:blipFill>
        <p:spPr>
          <a:xfrm>
            <a:off x="235975" y="3250375"/>
            <a:ext cx="1198832" cy="1678364"/>
          </a:xfrm>
          <a:prstGeom prst="rect">
            <a:avLst/>
          </a:prstGeom>
        </p:spPr>
      </p:pic>
      <p:sp>
        <p:nvSpPr>
          <p:cNvPr id="60" name="TextBox 59">
            <a:extLst>
              <a:ext uri="{FF2B5EF4-FFF2-40B4-BE49-F238E27FC236}">
                <a16:creationId xmlns:a16="http://schemas.microsoft.com/office/drawing/2014/main" id="{3ED3439E-7BAE-D546-AABC-552FDACF516A}"/>
              </a:ext>
            </a:extLst>
          </p:cNvPr>
          <p:cNvSpPr txBox="1"/>
          <p:nvPr/>
        </p:nvSpPr>
        <p:spPr>
          <a:xfrm>
            <a:off x="275801" y="2906812"/>
            <a:ext cx="1200970" cy="369332"/>
          </a:xfrm>
          <a:prstGeom prst="rect">
            <a:avLst/>
          </a:prstGeom>
          <a:noFill/>
        </p:spPr>
        <p:txBody>
          <a:bodyPr wrap="none" rtlCol="0">
            <a:spAutoFit/>
          </a:bodyPr>
          <a:lstStyle/>
          <a:p>
            <a:r>
              <a:rPr lang="en-GB" i="1" dirty="0"/>
              <a:t>Andy </a:t>
            </a:r>
            <a:r>
              <a:rPr lang="en-GB" i="1" dirty="0" err="1"/>
              <a:t>Aplin</a:t>
            </a:r>
            <a:endParaRPr lang="en-GB" i="1" dirty="0"/>
          </a:p>
        </p:txBody>
      </p:sp>
      <p:pic>
        <p:nvPicPr>
          <p:cNvPr id="62" name="Picture 61">
            <a:extLst>
              <a:ext uri="{FF2B5EF4-FFF2-40B4-BE49-F238E27FC236}">
                <a16:creationId xmlns:a16="http://schemas.microsoft.com/office/drawing/2014/main" id="{687B129B-087F-8B48-9D43-00BB0FE35683}"/>
              </a:ext>
            </a:extLst>
          </p:cNvPr>
          <p:cNvPicPr>
            <a:picLocks noChangeAspect="1"/>
          </p:cNvPicPr>
          <p:nvPr/>
        </p:nvPicPr>
        <p:blipFill rotWithShape="1">
          <a:blip r:embed="rId19"/>
          <a:srcRect l="14393" t="12784" r="12686" b="22064"/>
          <a:stretch/>
        </p:blipFill>
        <p:spPr>
          <a:xfrm>
            <a:off x="191283" y="5152700"/>
            <a:ext cx="1244544" cy="1480921"/>
          </a:xfrm>
          <a:prstGeom prst="rect">
            <a:avLst/>
          </a:prstGeom>
        </p:spPr>
      </p:pic>
      <p:pic>
        <p:nvPicPr>
          <p:cNvPr id="64" name="Picture 63">
            <a:extLst>
              <a:ext uri="{FF2B5EF4-FFF2-40B4-BE49-F238E27FC236}">
                <a16:creationId xmlns:a16="http://schemas.microsoft.com/office/drawing/2014/main" id="{FA3AAB09-DC7F-8747-B3ED-0D761ED1EF37}"/>
              </a:ext>
            </a:extLst>
          </p:cNvPr>
          <p:cNvPicPr>
            <a:picLocks noChangeAspect="1"/>
          </p:cNvPicPr>
          <p:nvPr/>
        </p:nvPicPr>
        <p:blipFill>
          <a:blip r:embed="rId20"/>
          <a:stretch>
            <a:fillRect/>
          </a:stretch>
        </p:blipFill>
        <p:spPr>
          <a:xfrm>
            <a:off x="358276" y="1884978"/>
            <a:ext cx="1078132" cy="1078132"/>
          </a:xfrm>
          <a:prstGeom prst="rect">
            <a:avLst/>
          </a:prstGeom>
        </p:spPr>
      </p:pic>
      <p:sp>
        <p:nvSpPr>
          <p:cNvPr id="65" name="TextBox 64">
            <a:extLst>
              <a:ext uri="{FF2B5EF4-FFF2-40B4-BE49-F238E27FC236}">
                <a16:creationId xmlns:a16="http://schemas.microsoft.com/office/drawing/2014/main" id="{DD687CEE-9B94-2B4E-8B5C-2663D94A1176}"/>
              </a:ext>
            </a:extLst>
          </p:cNvPr>
          <p:cNvSpPr txBox="1"/>
          <p:nvPr/>
        </p:nvSpPr>
        <p:spPr>
          <a:xfrm>
            <a:off x="10915901" y="3890603"/>
            <a:ext cx="1358962" cy="369332"/>
          </a:xfrm>
          <a:prstGeom prst="rect">
            <a:avLst/>
          </a:prstGeom>
          <a:noFill/>
        </p:spPr>
        <p:txBody>
          <a:bodyPr wrap="none" rtlCol="0">
            <a:spAutoFit/>
          </a:bodyPr>
          <a:lstStyle/>
          <a:p>
            <a:r>
              <a:rPr lang="en-GB" i="1" dirty="0"/>
              <a:t>Kate O’Brien</a:t>
            </a:r>
          </a:p>
        </p:txBody>
      </p:sp>
      <p:sp>
        <p:nvSpPr>
          <p:cNvPr id="66" name="TextBox 65">
            <a:extLst>
              <a:ext uri="{FF2B5EF4-FFF2-40B4-BE49-F238E27FC236}">
                <a16:creationId xmlns:a16="http://schemas.microsoft.com/office/drawing/2014/main" id="{A5F831A1-C5CE-5649-99AE-0B123C959476}"/>
              </a:ext>
            </a:extLst>
          </p:cNvPr>
          <p:cNvSpPr txBox="1"/>
          <p:nvPr/>
        </p:nvSpPr>
        <p:spPr>
          <a:xfrm>
            <a:off x="6201305" y="4580220"/>
            <a:ext cx="1242841" cy="369332"/>
          </a:xfrm>
          <a:prstGeom prst="rect">
            <a:avLst/>
          </a:prstGeom>
          <a:noFill/>
        </p:spPr>
        <p:txBody>
          <a:bodyPr wrap="none" rtlCol="0">
            <a:spAutoFit/>
          </a:bodyPr>
          <a:lstStyle/>
          <a:p>
            <a:r>
              <a:rPr lang="en-GB" dirty="0"/>
              <a:t>Lori </a:t>
            </a:r>
            <a:r>
              <a:rPr lang="en-GB" dirty="0" err="1"/>
              <a:t>Pompa</a:t>
            </a:r>
            <a:endParaRPr lang="en-GB" dirty="0"/>
          </a:p>
        </p:txBody>
      </p:sp>
      <p:sp>
        <p:nvSpPr>
          <p:cNvPr id="12" name="TextBox 11">
            <a:extLst>
              <a:ext uri="{FF2B5EF4-FFF2-40B4-BE49-F238E27FC236}">
                <a16:creationId xmlns:a16="http://schemas.microsoft.com/office/drawing/2014/main" id="{345844F2-5232-B345-A04E-01CFBC8D9597}"/>
              </a:ext>
            </a:extLst>
          </p:cNvPr>
          <p:cNvSpPr txBox="1"/>
          <p:nvPr/>
        </p:nvSpPr>
        <p:spPr>
          <a:xfrm>
            <a:off x="5211361" y="3026774"/>
            <a:ext cx="1867819" cy="369332"/>
          </a:xfrm>
          <a:prstGeom prst="rect">
            <a:avLst/>
          </a:prstGeom>
          <a:noFill/>
        </p:spPr>
        <p:txBody>
          <a:bodyPr wrap="none" rtlCol="0">
            <a:spAutoFit/>
          </a:bodyPr>
          <a:lstStyle/>
          <a:p>
            <a:r>
              <a:rPr lang="en-GB" b="1" dirty="0"/>
              <a:t>Cell Block Science</a:t>
            </a:r>
          </a:p>
        </p:txBody>
      </p:sp>
      <p:pic>
        <p:nvPicPr>
          <p:cNvPr id="67" name="Picture 66">
            <a:extLst>
              <a:ext uri="{FF2B5EF4-FFF2-40B4-BE49-F238E27FC236}">
                <a16:creationId xmlns:a16="http://schemas.microsoft.com/office/drawing/2014/main" id="{404926C1-D707-D24D-A06E-E3184A2129B9}"/>
              </a:ext>
            </a:extLst>
          </p:cNvPr>
          <p:cNvPicPr>
            <a:picLocks noChangeAspect="1"/>
          </p:cNvPicPr>
          <p:nvPr/>
        </p:nvPicPr>
        <p:blipFill>
          <a:blip r:embed="rId21"/>
          <a:stretch>
            <a:fillRect/>
          </a:stretch>
        </p:blipFill>
        <p:spPr>
          <a:xfrm>
            <a:off x="10915537" y="2602451"/>
            <a:ext cx="1352680" cy="1352680"/>
          </a:xfrm>
          <a:prstGeom prst="rect">
            <a:avLst/>
          </a:prstGeom>
        </p:spPr>
      </p:pic>
      <p:pic>
        <p:nvPicPr>
          <p:cNvPr id="69" name="Picture 68">
            <a:extLst>
              <a:ext uri="{FF2B5EF4-FFF2-40B4-BE49-F238E27FC236}">
                <a16:creationId xmlns:a16="http://schemas.microsoft.com/office/drawing/2014/main" id="{AC7E6B1B-16EA-0349-BDCB-85A5630D30F0}"/>
              </a:ext>
            </a:extLst>
          </p:cNvPr>
          <p:cNvPicPr>
            <a:picLocks noChangeAspect="1"/>
          </p:cNvPicPr>
          <p:nvPr/>
        </p:nvPicPr>
        <p:blipFill>
          <a:blip r:embed="rId22"/>
          <a:stretch>
            <a:fillRect/>
          </a:stretch>
        </p:blipFill>
        <p:spPr>
          <a:xfrm>
            <a:off x="6170473" y="3426838"/>
            <a:ext cx="1223936" cy="1223936"/>
          </a:xfrm>
          <a:prstGeom prst="rect">
            <a:avLst/>
          </a:prstGeom>
        </p:spPr>
      </p:pic>
      <p:sp>
        <p:nvSpPr>
          <p:cNvPr id="2" name="Rectangle 1">
            <a:extLst>
              <a:ext uri="{FF2B5EF4-FFF2-40B4-BE49-F238E27FC236}">
                <a16:creationId xmlns:a16="http://schemas.microsoft.com/office/drawing/2014/main" id="{93889518-484C-D44F-8DE2-2ECEE86DB4A1}"/>
              </a:ext>
            </a:extLst>
          </p:cNvPr>
          <p:cNvSpPr/>
          <p:nvPr/>
        </p:nvSpPr>
        <p:spPr>
          <a:xfrm rot="1492211">
            <a:off x="10387665" y="5892065"/>
            <a:ext cx="1555349" cy="160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angle 51">
            <a:extLst>
              <a:ext uri="{FF2B5EF4-FFF2-40B4-BE49-F238E27FC236}">
                <a16:creationId xmlns:a16="http://schemas.microsoft.com/office/drawing/2014/main" id="{BDFA8603-E82C-B54B-A77C-9E74EEEBB874}"/>
              </a:ext>
            </a:extLst>
          </p:cNvPr>
          <p:cNvSpPr/>
          <p:nvPr/>
        </p:nvSpPr>
        <p:spPr>
          <a:xfrm rot="20752008">
            <a:off x="10388284" y="5963726"/>
            <a:ext cx="1555349" cy="160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3178656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F1126-8B14-3F4A-AC1F-EC99E7A1D965}"/>
              </a:ext>
            </a:extLst>
          </p:cNvPr>
          <p:cNvSpPr>
            <a:spLocks noGrp="1"/>
          </p:cNvSpPr>
          <p:nvPr>
            <p:ph type="title"/>
          </p:nvPr>
        </p:nvSpPr>
        <p:spPr/>
        <p:txBody>
          <a:bodyPr/>
          <a:lstStyle/>
          <a:p>
            <a:r>
              <a:rPr lang="en-GB" b="1" dirty="0"/>
              <a:t>What does a scientist do? </a:t>
            </a:r>
          </a:p>
        </p:txBody>
      </p:sp>
      <p:sp>
        <p:nvSpPr>
          <p:cNvPr id="4" name="TextBox 3">
            <a:extLst>
              <a:ext uri="{FF2B5EF4-FFF2-40B4-BE49-F238E27FC236}">
                <a16:creationId xmlns:a16="http://schemas.microsoft.com/office/drawing/2014/main" id="{159EAF69-5264-9B4E-9E66-41517FE8F4E8}"/>
              </a:ext>
            </a:extLst>
          </p:cNvPr>
          <p:cNvSpPr txBox="1"/>
          <p:nvPr/>
        </p:nvSpPr>
        <p:spPr>
          <a:xfrm>
            <a:off x="335902" y="6494106"/>
            <a:ext cx="11017898" cy="369332"/>
          </a:xfrm>
          <a:prstGeom prst="rect">
            <a:avLst/>
          </a:prstGeom>
          <a:noFill/>
        </p:spPr>
        <p:txBody>
          <a:bodyPr wrap="square" rtlCol="0">
            <a:spAutoFit/>
          </a:bodyPr>
          <a:lstStyle/>
          <a:p>
            <a:pPr algn="ctr"/>
            <a:r>
              <a:rPr lang="en-GB" dirty="0"/>
              <a:t>LN2019 		Think Like A Scientist	W1</a:t>
            </a:r>
          </a:p>
        </p:txBody>
      </p:sp>
      <p:sp>
        <p:nvSpPr>
          <p:cNvPr id="5" name="TextBox 4">
            <a:extLst>
              <a:ext uri="{FF2B5EF4-FFF2-40B4-BE49-F238E27FC236}">
                <a16:creationId xmlns:a16="http://schemas.microsoft.com/office/drawing/2014/main" id="{482B760F-A103-8E42-AF24-9A78601C9C1A}"/>
              </a:ext>
            </a:extLst>
          </p:cNvPr>
          <p:cNvSpPr txBox="1"/>
          <p:nvPr/>
        </p:nvSpPr>
        <p:spPr>
          <a:xfrm>
            <a:off x="360132" y="1292833"/>
            <a:ext cx="6330292" cy="4893647"/>
          </a:xfrm>
          <a:prstGeom prst="rect">
            <a:avLst/>
          </a:prstGeom>
          <a:noFill/>
        </p:spPr>
        <p:txBody>
          <a:bodyPr wrap="square" rtlCol="0">
            <a:spAutoFit/>
          </a:bodyPr>
          <a:lstStyle/>
          <a:p>
            <a:endParaRPr lang="en-CA" sz="2400" dirty="0"/>
          </a:p>
          <a:p>
            <a:r>
              <a:rPr lang="en-CA" sz="2400" dirty="0"/>
              <a:t>Scientists try to find the truth, piece by piece, of how things work. </a:t>
            </a:r>
          </a:p>
          <a:p>
            <a:endParaRPr lang="en-CA" sz="2400" dirty="0"/>
          </a:p>
          <a:p>
            <a:r>
              <a:rPr lang="en-CA" sz="2400" dirty="0"/>
              <a:t>It is often through really small discoveries that eventually lead to a breakthrough. </a:t>
            </a:r>
          </a:p>
          <a:p>
            <a:endParaRPr lang="en-CA" sz="2400" dirty="0"/>
          </a:p>
          <a:p>
            <a:r>
              <a:rPr lang="en-CA" sz="2400" dirty="0"/>
              <a:t>Research is a lot like walking into a dark room, and trying to discover what type of room it is. </a:t>
            </a:r>
          </a:p>
          <a:p>
            <a:endParaRPr lang="en-CA" sz="2400" dirty="0"/>
          </a:p>
          <a:p>
            <a:r>
              <a:rPr lang="en-CA" sz="2400" dirty="0"/>
              <a:t>A scientist asks a lot of questions, and is prepared to fail in the pursuit of discovery. </a:t>
            </a:r>
          </a:p>
          <a:p>
            <a:r>
              <a:rPr lang="en-CA" sz="2400" dirty="0"/>
              <a:t>  </a:t>
            </a:r>
            <a:endParaRPr lang="en-GB" sz="2400" dirty="0"/>
          </a:p>
        </p:txBody>
      </p:sp>
      <p:pic>
        <p:nvPicPr>
          <p:cNvPr id="6" name="Picture 5">
            <a:extLst>
              <a:ext uri="{FF2B5EF4-FFF2-40B4-BE49-F238E27FC236}">
                <a16:creationId xmlns:a16="http://schemas.microsoft.com/office/drawing/2014/main" id="{7ABC6E23-4C5F-CD42-A558-E65D6CA55E6C}"/>
              </a:ext>
            </a:extLst>
          </p:cNvPr>
          <p:cNvPicPr>
            <a:picLocks noChangeAspect="1"/>
          </p:cNvPicPr>
          <p:nvPr/>
        </p:nvPicPr>
        <p:blipFill>
          <a:blip r:embed="rId2"/>
          <a:stretch>
            <a:fillRect/>
          </a:stretch>
        </p:blipFill>
        <p:spPr>
          <a:xfrm>
            <a:off x="6839712" y="2212002"/>
            <a:ext cx="5063119" cy="3349042"/>
          </a:xfrm>
          <a:prstGeom prst="rect">
            <a:avLst/>
          </a:prstGeom>
        </p:spPr>
      </p:pic>
      <p:sp>
        <p:nvSpPr>
          <p:cNvPr id="3" name="Rectangle 2">
            <a:extLst>
              <a:ext uri="{FF2B5EF4-FFF2-40B4-BE49-F238E27FC236}">
                <a16:creationId xmlns:a16="http://schemas.microsoft.com/office/drawing/2014/main" id="{6FC3D4CD-D493-7446-9F90-02BB34110EEF}"/>
              </a:ext>
            </a:extLst>
          </p:cNvPr>
          <p:cNvSpPr/>
          <p:nvPr/>
        </p:nvSpPr>
        <p:spPr>
          <a:xfrm>
            <a:off x="335902" y="2444620"/>
            <a:ext cx="6354522" cy="39877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4599866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F1126-8B14-3F4A-AC1F-EC99E7A1D965}"/>
              </a:ext>
            </a:extLst>
          </p:cNvPr>
          <p:cNvSpPr>
            <a:spLocks noGrp="1"/>
          </p:cNvSpPr>
          <p:nvPr>
            <p:ph type="title"/>
          </p:nvPr>
        </p:nvSpPr>
        <p:spPr/>
        <p:txBody>
          <a:bodyPr/>
          <a:lstStyle/>
          <a:p>
            <a:r>
              <a:rPr lang="en-GB" b="1" dirty="0"/>
              <a:t>What does a scientist do? </a:t>
            </a:r>
          </a:p>
        </p:txBody>
      </p:sp>
      <p:sp>
        <p:nvSpPr>
          <p:cNvPr id="4" name="TextBox 3">
            <a:extLst>
              <a:ext uri="{FF2B5EF4-FFF2-40B4-BE49-F238E27FC236}">
                <a16:creationId xmlns:a16="http://schemas.microsoft.com/office/drawing/2014/main" id="{159EAF69-5264-9B4E-9E66-41517FE8F4E8}"/>
              </a:ext>
            </a:extLst>
          </p:cNvPr>
          <p:cNvSpPr txBox="1"/>
          <p:nvPr/>
        </p:nvSpPr>
        <p:spPr>
          <a:xfrm>
            <a:off x="335902" y="6494106"/>
            <a:ext cx="11017898" cy="369332"/>
          </a:xfrm>
          <a:prstGeom prst="rect">
            <a:avLst/>
          </a:prstGeom>
          <a:noFill/>
        </p:spPr>
        <p:txBody>
          <a:bodyPr wrap="square" rtlCol="0">
            <a:spAutoFit/>
          </a:bodyPr>
          <a:lstStyle/>
          <a:p>
            <a:pPr algn="ctr"/>
            <a:r>
              <a:rPr lang="en-GB" dirty="0"/>
              <a:t>LN2019 		Think Like A Scientist	W1</a:t>
            </a:r>
          </a:p>
        </p:txBody>
      </p:sp>
      <p:sp>
        <p:nvSpPr>
          <p:cNvPr id="5" name="TextBox 4">
            <a:extLst>
              <a:ext uri="{FF2B5EF4-FFF2-40B4-BE49-F238E27FC236}">
                <a16:creationId xmlns:a16="http://schemas.microsoft.com/office/drawing/2014/main" id="{482B760F-A103-8E42-AF24-9A78601C9C1A}"/>
              </a:ext>
            </a:extLst>
          </p:cNvPr>
          <p:cNvSpPr txBox="1"/>
          <p:nvPr/>
        </p:nvSpPr>
        <p:spPr>
          <a:xfrm>
            <a:off x="360132" y="1292833"/>
            <a:ext cx="6330292" cy="4893647"/>
          </a:xfrm>
          <a:prstGeom prst="rect">
            <a:avLst/>
          </a:prstGeom>
          <a:noFill/>
        </p:spPr>
        <p:txBody>
          <a:bodyPr wrap="square" rtlCol="0">
            <a:spAutoFit/>
          </a:bodyPr>
          <a:lstStyle/>
          <a:p>
            <a:endParaRPr lang="en-CA" sz="2400" dirty="0"/>
          </a:p>
          <a:p>
            <a:r>
              <a:rPr lang="en-CA" sz="2400" dirty="0"/>
              <a:t>Scientists try to find the truth, piece by piece, of how things work. </a:t>
            </a:r>
          </a:p>
          <a:p>
            <a:endParaRPr lang="en-CA" sz="2400" dirty="0"/>
          </a:p>
          <a:p>
            <a:r>
              <a:rPr lang="en-CA" sz="2400" dirty="0"/>
              <a:t>It is often through really small discoveries that eventually lead to a breakthrough. </a:t>
            </a:r>
          </a:p>
          <a:p>
            <a:endParaRPr lang="en-CA" sz="2400" dirty="0"/>
          </a:p>
          <a:p>
            <a:r>
              <a:rPr lang="en-CA" sz="2400" dirty="0"/>
              <a:t>Research is a lot like walking into a dark room, and trying to discover what type of room it is. </a:t>
            </a:r>
          </a:p>
          <a:p>
            <a:endParaRPr lang="en-CA" sz="2400" dirty="0"/>
          </a:p>
          <a:p>
            <a:r>
              <a:rPr lang="en-CA" sz="2400" dirty="0"/>
              <a:t>A scientist asks a lot of questions, and is prepared to fail in the pursuit of discovery. </a:t>
            </a:r>
          </a:p>
          <a:p>
            <a:r>
              <a:rPr lang="en-CA" sz="2400" dirty="0"/>
              <a:t>  </a:t>
            </a:r>
            <a:endParaRPr lang="en-GB" sz="2400" dirty="0"/>
          </a:p>
        </p:txBody>
      </p:sp>
      <p:pic>
        <p:nvPicPr>
          <p:cNvPr id="6" name="Picture 5">
            <a:extLst>
              <a:ext uri="{FF2B5EF4-FFF2-40B4-BE49-F238E27FC236}">
                <a16:creationId xmlns:a16="http://schemas.microsoft.com/office/drawing/2014/main" id="{7ABC6E23-4C5F-CD42-A558-E65D6CA55E6C}"/>
              </a:ext>
            </a:extLst>
          </p:cNvPr>
          <p:cNvPicPr>
            <a:picLocks noChangeAspect="1"/>
          </p:cNvPicPr>
          <p:nvPr/>
        </p:nvPicPr>
        <p:blipFill>
          <a:blip r:embed="rId2"/>
          <a:stretch>
            <a:fillRect/>
          </a:stretch>
        </p:blipFill>
        <p:spPr>
          <a:xfrm>
            <a:off x="6839712" y="2212002"/>
            <a:ext cx="5063119" cy="3349042"/>
          </a:xfrm>
          <a:prstGeom prst="rect">
            <a:avLst/>
          </a:prstGeom>
        </p:spPr>
      </p:pic>
      <p:sp>
        <p:nvSpPr>
          <p:cNvPr id="7" name="Rectangle 6">
            <a:extLst>
              <a:ext uri="{FF2B5EF4-FFF2-40B4-BE49-F238E27FC236}">
                <a16:creationId xmlns:a16="http://schemas.microsoft.com/office/drawing/2014/main" id="{D2FEED54-5D56-8E4B-968F-EABD5945E5FC}"/>
              </a:ext>
            </a:extLst>
          </p:cNvPr>
          <p:cNvSpPr/>
          <p:nvPr/>
        </p:nvSpPr>
        <p:spPr>
          <a:xfrm>
            <a:off x="335902" y="3676261"/>
            <a:ext cx="6354522" cy="27561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1286010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F1126-8B14-3F4A-AC1F-EC99E7A1D965}"/>
              </a:ext>
            </a:extLst>
          </p:cNvPr>
          <p:cNvSpPr>
            <a:spLocks noGrp="1"/>
          </p:cNvSpPr>
          <p:nvPr>
            <p:ph type="title"/>
          </p:nvPr>
        </p:nvSpPr>
        <p:spPr/>
        <p:txBody>
          <a:bodyPr/>
          <a:lstStyle/>
          <a:p>
            <a:r>
              <a:rPr lang="en-GB" b="1" dirty="0"/>
              <a:t>What does a scientist do? </a:t>
            </a:r>
          </a:p>
        </p:txBody>
      </p:sp>
      <p:sp>
        <p:nvSpPr>
          <p:cNvPr id="4" name="TextBox 3">
            <a:extLst>
              <a:ext uri="{FF2B5EF4-FFF2-40B4-BE49-F238E27FC236}">
                <a16:creationId xmlns:a16="http://schemas.microsoft.com/office/drawing/2014/main" id="{159EAF69-5264-9B4E-9E66-41517FE8F4E8}"/>
              </a:ext>
            </a:extLst>
          </p:cNvPr>
          <p:cNvSpPr txBox="1"/>
          <p:nvPr/>
        </p:nvSpPr>
        <p:spPr>
          <a:xfrm>
            <a:off x="335902" y="6494106"/>
            <a:ext cx="11017898" cy="369332"/>
          </a:xfrm>
          <a:prstGeom prst="rect">
            <a:avLst/>
          </a:prstGeom>
          <a:noFill/>
        </p:spPr>
        <p:txBody>
          <a:bodyPr wrap="square" rtlCol="0">
            <a:spAutoFit/>
          </a:bodyPr>
          <a:lstStyle/>
          <a:p>
            <a:pPr algn="ctr"/>
            <a:r>
              <a:rPr lang="en-GB" dirty="0"/>
              <a:t>LN2019 		Think Like A Scientist	W1</a:t>
            </a:r>
          </a:p>
        </p:txBody>
      </p:sp>
      <p:sp>
        <p:nvSpPr>
          <p:cNvPr id="5" name="TextBox 4">
            <a:extLst>
              <a:ext uri="{FF2B5EF4-FFF2-40B4-BE49-F238E27FC236}">
                <a16:creationId xmlns:a16="http://schemas.microsoft.com/office/drawing/2014/main" id="{482B760F-A103-8E42-AF24-9A78601C9C1A}"/>
              </a:ext>
            </a:extLst>
          </p:cNvPr>
          <p:cNvSpPr txBox="1"/>
          <p:nvPr/>
        </p:nvSpPr>
        <p:spPr>
          <a:xfrm>
            <a:off x="360132" y="1292833"/>
            <a:ext cx="6330292" cy="4893647"/>
          </a:xfrm>
          <a:prstGeom prst="rect">
            <a:avLst/>
          </a:prstGeom>
          <a:noFill/>
        </p:spPr>
        <p:txBody>
          <a:bodyPr wrap="square" rtlCol="0">
            <a:spAutoFit/>
          </a:bodyPr>
          <a:lstStyle/>
          <a:p>
            <a:endParaRPr lang="en-CA" sz="2400" dirty="0"/>
          </a:p>
          <a:p>
            <a:r>
              <a:rPr lang="en-CA" sz="2400" dirty="0"/>
              <a:t>Scientists try to find the truth, piece by piece, of how things work. </a:t>
            </a:r>
          </a:p>
          <a:p>
            <a:endParaRPr lang="en-CA" sz="2400" dirty="0"/>
          </a:p>
          <a:p>
            <a:r>
              <a:rPr lang="en-CA" sz="2400" dirty="0"/>
              <a:t>It is often through really small discoveries that eventually lead to a breakthrough. </a:t>
            </a:r>
          </a:p>
          <a:p>
            <a:endParaRPr lang="en-CA" sz="2400" dirty="0"/>
          </a:p>
          <a:p>
            <a:r>
              <a:rPr lang="en-CA" sz="2400" dirty="0"/>
              <a:t>Research is a lot like walking into a dark room, and trying to discover what type of room it is. </a:t>
            </a:r>
          </a:p>
          <a:p>
            <a:endParaRPr lang="en-CA" sz="2400" dirty="0"/>
          </a:p>
          <a:p>
            <a:r>
              <a:rPr lang="en-CA" sz="2400" dirty="0"/>
              <a:t>A scientist asks a lot of questions, and is prepared to fail in the pursuit of discovery. </a:t>
            </a:r>
          </a:p>
          <a:p>
            <a:r>
              <a:rPr lang="en-CA" sz="2400" dirty="0"/>
              <a:t>  </a:t>
            </a:r>
            <a:endParaRPr lang="en-GB" sz="2400" dirty="0"/>
          </a:p>
        </p:txBody>
      </p:sp>
      <p:pic>
        <p:nvPicPr>
          <p:cNvPr id="6" name="Picture 5">
            <a:extLst>
              <a:ext uri="{FF2B5EF4-FFF2-40B4-BE49-F238E27FC236}">
                <a16:creationId xmlns:a16="http://schemas.microsoft.com/office/drawing/2014/main" id="{7ABC6E23-4C5F-CD42-A558-E65D6CA55E6C}"/>
              </a:ext>
            </a:extLst>
          </p:cNvPr>
          <p:cNvPicPr>
            <a:picLocks noChangeAspect="1"/>
          </p:cNvPicPr>
          <p:nvPr/>
        </p:nvPicPr>
        <p:blipFill>
          <a:blip r:embed="rId2"/>
          <a:stretch>
            <a:fillRect/>
          </a:stretch>
        </p:blipFill>
        <p:spPr>
          <a:xfrm>
            <a:off x="6839712" y="2212002"/>
            <a:ext cx="5063119" cy="3349042"/>
          </a:xfrm>
          <a:prstGeom prst="rect">
            <a:avLst/>
          </a:prstGeom>
        </p:spPr>
      </p:pic>
      <p:sp>
        <p:nvSpPr>
          <p:cNvPr id="7" name="Rectangle 6">
            <a:extLst>
              <a:ext uri="{FF2B5EF4-FFF2-40B4-BE49-F238E27FC236}">
                <a16:creationId xmlns:a16="http://schemas.microsoft.com/office/drawing/2014/main" id="{1F4BF5E5-1842-3F4D-955C-A5DC395FB37B}"/>
              </a:ext>
            </a:extLst>
          </p:cNvPr>
          <p:cNvSpPr/>
          <p:nvPr/>
        </p:nvSpPr>
        <p:spPr>
          <a:xfrm>
            <a:off x="335902" y="4889241"/>
            <a:ext cx="6354522" cy="15431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6763138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8A07-8C87-2F40-A24C-998C602233BD}"/>
              </a:ext>
            </a:extLst>
          </p:cNvPr>
          <p:cNvSpPr>
            <a:spLocks noGrp="1"/>
          </p:cNvSpPr>
          <p:nvPr>
            <p:ph type="title"/>
          </p:nvPr>
        </p:nvSpPr>
        <p:spPr/>
        <p:txBody>
          <a:bodyPr/>
          <a:lstStyle/>
          <a:p>
            <a:r>
              <a:rPr lang="en-GB" b="1" dirty="0"/>
              <a:t>Feedback</a:t>
            </a:r>
          </a:p>
        </p:txBody>
      </p:sp>
      <p:sp>
        <p:nvSpPr>
          <p:cNvPr id="3" name="Content Placeholder 2">
            <a:extLst>
              <a:ext uri="{FF2B5EF4-FFF2-40B4-BE49-F238E27FC236}">
                <a16:creationId xmlns:a16="http://schemas.microsoft.com/office/drawing/2014/main" id="{28BA5403-F0E4-AC49-BABD-D5E17F6B0AA3}"/>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C95C0F5E-5710-5A47-B067-513B996BFAC8}"/>
              </a:ext>
            </a:extLst>
          </p:cNvPr>
          <p:cNvPicPr>
            <a:picLocks noChangeAspect="1"/>
          </p:cNvPicPr>
          <p:nvPr/>
        </p:nvPicPr>
        <p:blipFill>
          <a:blip r:embed="rId2"/>
          <a:stretch>
            <a:fillRect/>
          </a:stretch>
        </p:blipFill>
        <p:spPr>
          <a:xfrm>
            <a:off x="7543800" y="0"/>
            <a:ext cx="4648200" cy="1660071"/>
          </a:xfrm>
          <a:prstGeom prst="rect">
            <a:avLst/>
          </a:prstGeom>
        </p:spPr>
      </p:pic>
    </p:spTree>
    <p:extLst>
      <p:ext uri="{BB962C8B-B14F-4D97-AF65-F5344CB8AC3E}">
        <p14:creationId xmlns:p14="http://schemas.microsoft.com/office/powerpoint/2010/main" val="253983331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F1126-8B14-3F4A-AC1F-EC99E7A1D965}"/>
              </a:ext>
            </a:extLst>
          </p:cNvPr>
          <p:cNvSpPr>
            <a:spLocks noGrp="1"/>
          </p:cNvSpPr>
          <p:nvPr>
            <p:ph type="title"/>
          </p:nvPr>
        </p:nvSpPr>
        <p:spPr/>
        <p:txBody>
          <a:bodyPr/>
          <a:lstStyle/>
          <a:p>
            <a:r>
              <a:rPr lang="en-GB" b="1" dirty="0"/>
              <a:t>What does a scientist do? </a:t>
            </a:r>
          </a:p>
        </p:txBody>
      </p:sp>
      <p:sp>
        <p:nvSpPr>
          <p:cNvPr id="4" name="TextBox 3">
            <a:extLst>
              <a:ext uri="{FF2B5EF4-FFF2-40B4-BE49-F238E27FC236}">
                <a16:creationId xmlns:a16="http://schemas.microsoft.com/office/drawing/2014/main" id="{159EAF69-5264-9B4E-9E66-41517FE8F4E8}"/>
              </a:ext>
            </a:extLst>
          </p:cNvPr>
          <p:cNvSpPr txBox="1"/>
          <p:nvPr/>
        </p:nvSpPr>
        <p:spPr>
          <a:xfrm>
            <a:off x="335902" y="6494106"/>
            <a:ext cx="11017898" cy="369332"/>
          </a:xfrm>
          <a:prstGeom prst="rect">
            <a:avLst/>
          </a:prstGeom>
          <a:noFill/>
        </p:spPr>
        <p:txBody>
          <a:bodyPr wrap="square" rtlCol="0">
            <a:spAutoFit/>
          </a:bodyPr>
          <a:lstStyle/>
          <a:p>
            <a:pPr algn="ctr"/>
            <a:r>
              <a:rPr lang="en-GB" dirty="0"/>
              <a:t>LN2019 		Think Like A Scientist	W1</a:t>
            </a:r>
          </a:p>
        </p:txBody>
      </p:sp>
      <p:sp>
        <p:nvSpPr>
          <p:cNvPr id="5" name="TextBox 4">
            <a:extLst>
              <a:ext uri="{FF2B5EF4-FFF2-40B4-BE49-F238E27FC236}">
                <a16:creationId xmlns:a16="http://schemas.microsoft.com/office/drawing/2014/main" id="{482B760F-A103-8E42-AF24-9A78601C9C1A}"/>
              </a:ext>
            </a:extLst>
          </p:cNvPr>
          <p:cNvSpPr txBox="1"/>
          <p:nvPr/>
        </p:nvSpPr>
        <p:spPr>
          <a:xfrm>
            <a:off x="360132" y="1292833"/>
            <a:ext cx="6330292" cy="4893647"/>
          </a:xfrm>
          <a:prstGeom prst="rect">
            <a:avLst/>
          </a:prstGeom>
          <a:noFill/>
        </p:spPr>
        <p:txBody>
          <a:bodyPr wrap="square" rtlCol="0">
            <a:spAutoFit/>
          </a:bodyPr>
          <a:lstStyle/>
          <a:p>
            <a:endParaRPr lang="en-CA" sz="2400" dirty="0"/>
          </a:p>
          <a:p>
            <a:r>
              <a:rPr lang="en-CA" sz="2400" dirty="0"/>
              <a:t>Scientists try to find the truth, piece by piece, of how things work. </a:t>
            </a:r>
          </a:p>
          <a:p>
            <a:endParaRPr lang="en-CA" sz="2400" dirty="0"/>
          </a:p>
          <a:p>
            <a:r>
              <a:rPr lang="en-CA" sz="2400" dirty="0"/>
              <a:t>It is often through really small discoveries that eventually lead to a breakthrough. </a:t>
            </a:r>
          </a:p>
          <a:p>
            <a:endParaRPr lang="en-CA" sz="2400" dirty="0"/>
          </a:p>
          <a:p>
            <a:r>
              <a:rPr lang="en-CA" sz="2400" dirty="0"/>
              <a:t>Research is a lot like walking into a dark room, and trying to discover what type of room it is. </a:t>
            </a:r>
          </a:p>
          <a:p>
            <a:endParaRPr lang="en-CA" sz="2400" dirty="0"/>
          </a:p>
          <a:p>
            <a:r>
              <a:rPr lang="en-CA" sz="2400" dirty="0"/>
              <a:t>A scientist asks a lot of questions, and is prepared to fail in the pursuit of discovery. </a:t>
            </a:r>
          </a:p>
          <a:p>
            <a:r>
              <a:rPr lang="en-CA" sz="2400" dirty="0"/>
              <a:t>  </a:t>
            </a:r>
            <a:endParaRPr lang="en-GB" sz="2400" dirty="0"/>
          </a:p>
        </p:txBody>
      </p:sp>
      <p:pic>
        <p:nvPicPr>
          <p:cNvPr id="6" name="Picture 5">
            <a:extLst>
              <a:ext uri="{FF2B5EF4-FFF2-40B4-BE49-F238E27FC236}">
                <a16:creationId xmlns:a16="http://schemas.microsoft.com/office/drawing/2014/main" id="{7ABC6E23-4C5F-CD42-A558-E65D6CA55E6C}"/>
              </a:ext>
            </a:extLst>
          </p:cNvPr>
          <p:cNvPicPr>
            <a:picLocks noChangeAspect="1"/>
          </p:cNvPicPr>
          <p:nvPr/>
        </p:nvPicPr>
        <p:blipFill>
          <a:blip r:embed="rId2"/>
          <a:stretch>
            <a:fillRect/>
          </a:stretch>
        </p:blipFill>
        <p:spPr>
          <a:xfrm>
            <a:off x="6839712" y="2212002"/>
            <a:ext cx="5063119" cy="3349042"/>
          </a:xfrm>
          <a:prstGeom prst="rect">
            <a:avLst/>
          </a:prstGeom>
        </p:spPr>
      </p:pic>
    </p:spTree>
    <p:extLst>
      <p:ext uri="{BB962C8B-B14F-4D97-AF65-F5344CB8AC3E}">
        <p14:creationId xmlns:p14="http://schemas.microsoft.com/office/powerpoint/2010/main" val="155436516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776F71D-2F49-EA49-B916-5E4A8E445361}"/>
              </a:ext>
            </a:extLst>
          </p:cNvPr>
          <p:cNvPicPr>
            <a:picLocks noChangeAspect="1"/>
          </p:cNvPicPr>
          <p:nvPr/>
        </p:nvPicPr>
        <p:blipFill rotWithShape="1">
          <a:blip r:embed="rId2"/>
          <a:srcRect l="29616" t="13333" r="14992" b="12157"/>
          <a:stretch/>
        </p:blipFill>
        <p:spPr>
          <a:xfrm>
            <a:off x="6113930" y="1677469"/>
            <a:ext cx="6078070" cy="5109882"/>
          </a:xfrm>
          <a:prstGeom prst="rect">
            <a:avLst/>
          </a:prstGeom>
        </p:spPr>
      </p:pic>
      <p:sp>
        <p:nvSpPr>
          <p:cNvPr id="2" name="Title 1">
            <a:extLst>
              <a:ext uri="{FF2B5EF4-FFF2-40B4-BE49-F238E27FC236}">
                <a16:creationId xmlns:a16="http://schemas.microsoft.com/office/drawing/2014/main" id="{A144A6CA-F6B5-DE41-8EDC-A6A39E874122}"/>
              </a:ext>
            </a:extLst>
          </p:cNvPr>
          <p:cNvSpPr>
            <a:spLocks noGrp="1"/>
          </p:cNvSpPr>
          <p:nvPr>
            <p:ph type="title"/>
          </p:nvPr>
        </p:nvSpPr>
        <p:spPr/>
        <p:txBody>
          <a:bodyPr/>
          <a:lstStyle/>
          <a:p>
            <a:r>
              <a:rPr lang="en-GB" b="1" dirty="0"/>
              <a:t>How?</a:t>
            </a:r>
          </a:p>
        </p:txBody>
      </p:sp>
      <p:pic>
        <p:nvPicPr>
          <p:cNvPr id="4" name="Picture 3">
            <a:extLst>
              <a:ext uri="{FF2B5EF4-FFF2-40B4-BE49-F238E27FC236}">
                <a16:creationId xmlns:a16="http://schemas.microsoft.com/office/drawing/2014/main" id="{9E8F97F1-A593-D642-9122-E4ED52DB1356}"/>
              </a:ext>
            </a:extLst>
          </p:cNvPr>
          <p:cNvPicPr>
            <a:picLocks noChangeAspect="1"/>
          </p:cNvPicPr>
          <p:nvPr/>
        </p:nvPicPr>
        <p:blipFill rotWithShape="1">
          <a:blip r:embed="rId3"/>
          <a:srcRect r="59316"/>
          <a:stretch/>
        </p:blipFill>
        <p:spPr>
          <a:xfrm>
            <a:off x="8001001" y="171642"/>
            <a:ext cx="2446814" cy="1614931"/>
          </a:xfrm>
          <a:prstGeom prst="rect">
            <a:avLst/>
          </a:prstGeom>
        </p:spPr>
      </p:pic>
    </p:spTree>
    <p:extLst>
      <p:ext uri="{BB962C8B-B14F-4D97-AF65-F5344CB8AC3E}">
        <p14:creationId xmlns:p14="http://schemas.microsoft.com/office/powerpoint/2010/main" val="232329809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776F71D-2F49-EA49-B916-5E4A8E445361}"/>
              </a:ext>
            </a:extLst>
          </p:cNvPr>
          <p:cNvPicPr>
            <a:picLocks noChangeAspect="1"/>
          </p:cNvPicPr>
          <p:nvPr/>
        </p:nvPicPr>
        <p:blipFill rotWithShape="1">
          <a:blip r:embed="rId2"/>
          <a:srcRect l="29616" t="13333" r="14992" b="12157"/>
          <a:stretch/>
        </p:blipFill>
        <p:spPr>
          <a:xfrm>
            <a:off x="6113930" y="1677469"/>
            <a:ext cx="6078070" cy="5109882"/>
          </a:xfrm>
          <a:prstGeom prst="rect">
            <a:avLst/>
          </a:prstGeom>
        </p:spPr>
      </p:pic>
      <p:sp>
        <p:nvSpPr>
          <p:cNvPr id="2" name="Title 1">
            <a:extLst>
              <a:ext uri="{FF2B5EF4-FFF2-40B4-BE49-F238E27FC236}">
                <a16:creationId xmlns:a16="http://schemas.microsoft.com/office/drawing/2014/main" id="{A144A6CA-F6B5-DE41-8EDC-A6A39E874122}"/>
              </a:ext>
            </a:extLst>
          </p:cNvPr>
          <p:cNvSpPr>
            <a:spLocks noGrp="1"/>
          </p:cNvSpPr>
          <p:nvPr>
            <p:ph type="title"/>
          </p:nvPr>
        </p:nvSpPr>
        <p:spPr/>
        <p:txBody>
          <a:bodyPr/>
          <a:lstStyle/>
          <a:p>
            <a:r>
              <a:rPr lang="en-GB" b="1" dirty="0"/>
              <a:t>How?</a:t>
            </a:r>
          </a:p>
        </p:txBody>
      </p:sp>
      <p:pic>
        <p:nvPicPr>
          <p:cNvPr id="4" name="Picture 3">
            <a:extLst>
              <a:ext uri="{FF2B5EF4-FFF2-40B4-BE49-F238E27FC236}">
                <a16:creationId xmlns:a16="http://schemas.microsoft.com/office/drawing/2014/main" id="{9E8F97F1-A593-D642-9122-E4ED52DB1356}"/>
              </a:ext>
            </a:extLst>
          </p:cNvPr>
          <p:cNvPicPr>
            <a:picLocks noChangeAspect="1"/>
          </p:cNvPicPr>
          <p:nvPr/>
        </p:nvPicPr>
        <p:blipFill rotWithShape="1">
          <a:blip r:embed="rId3"/>
          <a:srcRect r="59316"/>
          <a:stretch/>
        </p:blipFill>
        <p:spPr>
          <a:xfrm>
            <a:off x="8001001" y="171642"/>
            <a:ext cx="2446814" cy="1614931"/>
          </a:xfrm>
          <a:prstGeom prst="rect">
            <a:avLst/>
          </a:prstGeom>
        </p:spPr>
      </p:pic>
      <p:pic>
        <p:nvPicPr>
          <p:cNvPr id="10" name="Picture 9">
            <a:extLst>
              <a:ext uri="{FF2B5EF4-FFF2-40B4-BE49-F238E27FC236}">
                <a16:creationId xmlns:a16="http://schemas.microsoft.com/office/drawing/2014/main" id="{97E7431B-CE8B-9941-A052-5BE611CFB10A}"/>
              </a:ext>
            </a:extLst>
          </p:cNvPr>
          <p:cNvPicPr>
            <a:picLocks noChangeAspect="1"/>
          </p:cNvPicPr>
          <p:nvPr/>
        </p:nvPicPr>
        <p:blipFill rotWithShape="1">
          <a:blip r:embed="rId4"/>
          <a:srcRect l="22543" t="26251" r="16467" b="68000"/>
          <a:stretch/>
        </p:blipFill>
        <p:spPr>
          <a:xfrm>
            <a:off x="-6343" y="1939790"/>
            <a:ext cx="6193466" cy="364878"/>
          </a:xfrm>
          <a:prstGeom prst="rect">
            <a:avLst/>
          </a:prstGeom>
        </p:spPr>
      </p:pic>
    </p:spTree>
    <p:extLst>
      <p:ext uri="{BB962C8B-B14F-4D97-AF65-F5344CB8AC3E}">
        <p14:creationId xmlns:p14="http://schemas.microsoft.com/office/powerpoint/2010/main" val="166019473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776F71D-2F49-EA49-B916-5E4A8E445361}"/>
              </a:ext>
            </a:extLst>
          </p:cNvPr>
          <p:cNvPicPr>
            <a:picLocks noChangeAspect="1"/>
          </p:cNvPicPr>
          <p:nvPr/>
        </p:nvPicPr>
        <p:blipFill rotWithShape="1">
          <a:blip r:embed="rId2"/>
          <a:srcRect l="29616" t="13333" r="14992" b="12157"/>
          <a:stretch/>
        </p:blipFill>
        <p:spPr>
          <a:xfrm>
            <a:off x="6113930" y="1677469"/>
            <a:ext cx="6078070" cy="5109882"/>
          </a:xfrm>
          <a:prstGeom prst="rect">
            <a:avLst/>
          </a:prstGeom>
        </p:spPr>
      </p:pic>
      <p:sp>
        <p:nvSpPr>
          <p:cNvPr id="2" name="Title 1">
            <a:extLst>
              <a:ext uri="{FF2B5EF4-FFF2-40B4-BE49-F238E27FC236}">
                <a16:creationId xmlns:a16="http://schemas.microsoft.com/office/drawing/2014/main" id="{A144A6CA-F6B5-DE41-8EDC-A6A39E874122}"/>
              </a:ext>
            </a:extLst>
          </p:cNvPr>
          <p:cNvSpPr>
            <a:spLocks noGrp="1"/>
          </p:cNvSpPr>
          <p:nvPr>
            <p:ph type="title"/>
          </p:nvPr>
        </p:nvSpPr>
        <p:spPr/>
        <p:txBody>
          <a:bodyPr/>
          <a:lstStyle/>
          <a:p>
            <a:r>
              <a:rPr lang="en-GB" b="1" dirty="0"/>
              <a:t>How?</a:t>
            </a:r>
          </a:p>
        </p:txBody>
      </p:sp>
      <p:pic>
        <p:nvPicPr>
          <p:cNvPr id="4" name="Picture 3">
            <a:extLst>
              <a:ext uri="{FF2B5EF4-FFF2-40B4-BE49-F238E27FC236}">
                <a16:creationId xmlns:a16="http://schemas.microsoft.com/office/drawing/2014/main" id="{9E8F97F1-A593-D642-9122-E4ED52DB1356}"/>
              </a:ext>
            </a:extLst>
          </p:cNvPr>
          <p:cNvPicPr>
            <a:picLocks noChangeAspect="1"/>
          </p:cNvPicPr>
          <p:nvPr/>
        </p:nvPicPr>
        <p:blipFill rotWithShape="1">
          <a:blip r:embed="rId3"/>
          <a:srcRect r="59316"/>
          <a:stretch/>
        </p:blipFill>
        <p:spPr>
          <a:xfrm>
            <a:off x="8001001" y="171642"/>
            <a:ext cx="2446814" cy="1614931"/>
          </a:xfrm>
          <a:prstGeom prst="rect">
            <a:avLst/>
          </a:prstGeom>
        </p:spPr>
      </p:pic>
      <p:pic>
        <p:nvPicPr>
          <p:cNvPr id="10" name="Picture 9">
            <a:extLst>
              <a:ext uri="{FF2B5EF4-FFF2-40B4-BE49-F238E27FC236}">
                <a16:creationId xmlns:a16="http://schemas.microsoft.com/office/drawing/2014/main" id="{97E7431B-CE8B-9941-A052-5BE611CFB10A}"/>
              </a:ext>
            </a:extLst>
          </p:cNvPr>
          <p:cNvPicPr>
            <a:picLocks noChangeAspect="1"/>
          </p:cNvPicPr>
          <p:nvPr/>
        </p:nvPicPr>
        <p:blipFill rotWithShape="1">
          <a:blip r:embed="rId4"/>
          <a:srcRect l="22543" t="26251" r="16467" b="28040"/>
          <a:stretch/>
        </p:blipFill>
        <p:spPr>
          <a:xfrm>
            <a:off x="-6343" y="1939790"/>
            <a:ext cx="6193466" cy="2901152"/>
          </a:xfrm>
          <a:prstGeom prst="rect">
            <a:avLst/>
          </a:prstGeom>
        </p:spPr>
      </p:pic>
      <p:sp>
        <p:nvSpPr>
          <p:cNvPr id="3" name="Rectangle 2">
            <a:extLst>
              <a:ext uri="{FF2B5EF4-FFF2-40B4-BE49-F238E27FC236}">
                <a16:creationId xmlns:a16="http://schemas.microsoft.com/office/drawing/2014/main" id="{13451514-5041-334E-802A-43CEF5B9A866}"/>
              </a:ext>
            </a:extLst>
          </p:cNvPr>
          <p:cNvSpPr/>
          <p:nvPr/>
        </p:nvSpPr>
        <p:spPr>
          <a:xfrm>
            <a:off x="0" y="2326341"/>
            <a:ext cx="5715000" cy="632012"/>
          </a:xfrm>
          <a:prstGeom prst="rect">
            <a:avLst/>
          </a:prstGeom>
          <a:solidFill>
            <a:schemeClr val="bg2">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6774BD69-87A4-7041-96E9-53B1B2FD53E8}"/>
              </a:ext>
            </a:extLst>
          </p:cNvPr>
          <p:cNvSpPr/>
          <p:nvPr/>
        </p:nvSpPr>
        <p:spPr>
          <a:xfrm>
            <a:off x="5715000" y="2330824"/>
            <a:ext cx="394446" cy="479611"/>
          </a:xfrm>
          <a:prstGeom prst="rect">
            <a:avLst/>
          </a:prstGeom>
          <a:solidFill>
            <a:schemeClr val="bg2">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7F9BB8A6-8B57-4B4A-B88C-E5832B1A5844}"/>
              </a:ext>
            </a:extLst>
          </p:cNvPr>
          <p:cNvSpPr/>
          <p:nvPr/>
        </p:nvSpPr>
        <p:spPr>
          <a:xfrm>
            <a:off x="-6344" y="4168589"/>
            <a:ext cx="6078069" cy="793376"/>
          </a:xfrm>
          <a:prstGeom prst="rect">
            <a:avLst/>
          </a:prstGeom>
          <a:solidFill>
            <a:schemeClr val="bg2">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Rectangle 10">
            <a:extLst>
              <a:ext uri="{FF2B5EF4-FFF2-40B4-BE49-F238E27FC236}">
                <a16:creationId xmlns:a16="http://schemas.microsoft.com/office/drawing/2014/main" id="{C54703DD-B03F-CC46-AC5C-C8160BD47063}"/>
              </a:ext>
            </a:extLst>
          </p:cNvPr>
          <p:cNvSpPr/>
          <p:nvPr/>
        </p:nvSpPr>
        <p:spPr>
          <a:xfrm>
            <a:off x="2597903" y="3986722"/>
            <a:ext cx="3473822" cy="181867"/>
          </a:xfrm>
          <a:prstGeom prst="rect">
            <a:avLst/>
          </a:prstGeom>
          <a:solidFill>
            <a:schemeClr val="bg2">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a:extLst>
              <a:ext uri="{FF2B5EF4-FFF2-40B4-BE49-F238E27FC236}">
                <a16:creationId xmlns:a16="http://schemas.microsoft.com/office/drawing/2014/main" id="{552C6983-F41B-D44C-A4F6-52AC8B75D17E}"/>
              </a:ext>
            </a:extLst>
          </p:cNvPr>
          <p:cNvSpPr/>
          <p:nvPr/>
        </p:nvSpPr>
        <p:spPr>
          <a:xfrm>
            <a:off x="2243" y="3331458"/>
            <a:ext cx="6069482" cy="312695"/>
          </a:xfrm>
          <a:prstGeom prst="rect">
            <a:avLst/>
          </a:prstGeom>
          <a:solidFill>
            <a:schemeClr val="bg2">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tangle 13">
            <a:extLst>
              <a:ext uri="{FF2B5EF4-FFF2-40B4-BE49-F238E27FC236}">
                <a16:creationId xmlns:a16="http://schemas.microsoft.com/office/drawing/2014/main" id="{8F8D9138-2429-B44C-AABD-DD7803B55BDE}"/>
              </a:ext>
            </a:extLst>
          </p:cNvPr>
          <p:cNvSpPr/>
          <p:nvPr/>
        </p:nvSpPr>
        <p:spPr>
          <a:xfrm>
            <a:off x="5834882" y="3141799"/>
            <a:ext cx="285395" cy="189659"/>
          </a:xfrm>
          <a:prstGeom prst="rect">
            <a:avLst/>
          </a:prstGeom>
          <a:solidFill>
            <a:schemeClr val="bg2">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a:extLst>
              <a:ext uri="{FF2B5EF4-FFF2-40B4-BE49-F238E27FC236}">
                <a16:creationId xmlns:a16="http://schemas.microsoft.com/office/drawing/2014/main" id="{82FE9608-D089-D34D-B2E1-A9C9A727B633}"/>
              </a:ext>
            </a:extLst>
          </p:cNvPr>
          <p:cNvSpPr/>
          <p:nvPr/>
        </p:nvSpPr>
        <p:spPr>
          <a:xfrm>
            <a:off x="-17926" y="3621882"/>
            <a:ext cx="744067" cy="211930"/>
          </a:xfrm>
          <a:prstGeom prst="rect">
            <a:avLst/>
          </a:prstGeom>
          <a:solidFill>
            <a:schemeClr val="bg2">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2634709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4C087F3-BF2E-3D45-B27A-F3D339D9B8F2}"/>
              </a:ext>
            </a:extLst>
          </p:cNvPr>
          <p:cNvSpPr txBox="1"/>
          <p:nvPr/>
        </p:nvSpPr>
        <p:spPr>
          <a:xfrm>
            <a:off x="3340736" y="3169240"/>
            <a:ext cx="1648272" cy="369332"/>
          </a:xfrm>
          <a:prstGeom prst="rect">
            <a:avLst/>
          </a:prstGeom>
          <a:noFill/>
        </p:spPr>
        <p:txBody>
          <a:bodyPr wrap="none" rtlCol="0">
            <a:spAutoFit/>
          </a:bodyPr>
          <a:lstStyle/>
          <a:p>
            <a:r>
              <a:rPr lang="en-GB" i="1" dirty="0"/>
              <a:t>Lorraine Coghill</a:t>
            </a:r>
          </a:p>
        </p:txBody>
      </p:sp>
      <p:sp>
        <p:nvSpPr>
          <p:cNvPr id="5" name="TextBox 4">
            <a:extLst>
              <a:ext uri="{FF2B5EF4-FFF2-40B4-BE49-F238E27FC236}">
                <a16:creationId xmlns:a16="http://schemas.microsoft.com/office/drawing/2014/main" id="{2E1E7386-C992-424F-8C4A-456278A5F72F}"/>
              </a:ext>
            </a:extLst>
          </p:cNvPr>
          <p:cNvSpPr txBox="1"/>
          <p:nvPr/>
        </p:nvSpPr>
        <p:spPr>
          <a:xfrm>
            <a:off x="5786719" y="1638241"/>
            <a:ext cx="931473" cy="369332"/>
          </a:xfrm>
          <a:prstGeom prst="rect">
            <a:avLst/>
          </a:prstGeom>
          <a:noFill/>
        </p:spPr>
        <p:txBody>
          <a:bodyPr wrap="none" rtlCol="0">
            <a:spAutoFit/>
          </a:bodyPr>
          <a:lstStyle/>
          <a:p>
            <a:r>
              <a:rPr lang="en-GB" i="1" dirty="0"/>
              <a:t>Ivan Hill</a:t>
            </a:r>
          </a:p>
        </p:txBody>
      </p:sp>
      <p:sp>
        <p:nvSpPr>
          <p:cNvPr id="6" name="TextBox 5">
            <a:extLst>
              <a:ext uri="{FF2B5EF4-FFF2-40B4-BE49-F238E27FC236}">
                <a16:creationId xmlns:a16="http://schemas.microsoft.com/office/drawing/2014/main" id="{E3702EA5-22A6-4C4A-A738-B5FD70C29A52}"/>
              </a:ext>
            </a:extLst>
          </p:cNvPr>
          <p:cNvSpPr txBox="1"/>
          <p:nvPr/>
        </p:nvSpPr>
        <p:spPr>
          <a:xfrm>
            <a:off x="7487680" y="-35808"/>
            <a:ext cx="1381147" cy="369332"/>
          </a:xfrm>
          <a:prstGeom prst="rect">
            <a:avLst/>
          </a:prstGeom>
          <a:noFill/>
        </p:spPr>
        <p:txBody>
          <a:bodyPr wrap="none" rtlCol="0">
            <a:spAutoFit/>
          </a:bodyPr>
          <a:lstStyle/>
          <a:p>
            <a:r>
              <a:rPr lang="en-GB" dirty="0"/>
              <a:t>Lynda Elliott </a:t>
            </a:r>
          </a:p>
        </p:txBody>
      </p:sp>
      <p:sp>
        <p:nvSpPr>
          <p:cNvPr id="9" name="TextBox 8">
            <a:extLst>
              <a:ext uri="{FF2B5EF4-FFF2-40B4-BE49-F238E27FC236}">
                <a16:creationId xmlns:a16="http://schemas.microsoft.com/office/drawing/2014/main" id="{A167F690-B886-B64E-A9D5-4B183620B874}"/>
              </a:ext>
            </a:extLst>
          </p:cNvPr>
          <p:cNvSpPr txBox="1"/>
          <p:nvPr/>
        </p:nvSpPr>
        <p:spPr>
          <a:xfrm>
            <a:off x="7448727" y="232127"/>
            <a:ext cx="1459054" cy="369332"/>
          </a:xfrm>
          <a:prstGeom prst="rect">
            <a:avLst/>
          </a:prstGeom>
          <a:noFill/>
        </p:spPr>
        <p:txBody>
          <a:bodyPr wrap="none" rtlCol="0">
            <a:spAutoFit/>
          </a:bodyPr>
          <a:lstStyle/>
          <a:p>
            <a:r>
              <a:rPr lang="en-GB" dirty="0">
                <a:solidFill>
                  <a:srgbClr val="FF0000"/>
                </a:solidFill>
              </a:rPr>
              <a:t>HMP Durham</a:t>
            </a:r>
          </a:p>
        </p:txBody>
      </p:sp>
      <p:sp>
        <p:nvSpPr>
          <p:cNvPr id="10" name="TextBox 9">
            <a:extLst>
              <a:ext uri="{FF2B5EF4-FFF2-40B4-BE49-F238E27FC236}">
                <a16:creationId xmlns:a16="http://schemas.microsoft.com/office/drawing/2014/main" id="{9C95C4C3-6539-254B-B407-4B7A42E30250}"/>
              </a:ext>
            </a:extLst>
          </p:cNvPr>
          <p:cNvSpPr txBox="1"/>
          <p:nvPr/>
        </p:nvSpPr>
        <p:spPr>
          <a:xfrm>
            <a:off x="7326926" y="4145330"/>
            <a:ext cx="2050690" cy="369332"/>
          </a:xfrm>
          <a:prstGeom prst="rect">
            <a:avLst/>
          </a:prstGeom>
          <a:noFill/>
        </p:spPr>
        <p:txBody>
          <a:bodyPr wrap="none" rtlCol="0">
            <a:spAutoFit/>
          </a:bodyPr>
          <a:lstStyle/>
          <a:p>
            <a:r>
              <a:rPr lang="en-GB" b="1" dirty="0"/>
              <a:t>Inside-Out Program</a:t>
            </a:r>
          </a:p>
        </p:txBody>
      </p:sp>
      <p:sp>
        <p:nvSpPr>
          <p:cNvPr id="11" name="TextBox 10">
            <a:extLst>
              <a:ext uri="{FF2B5EF4-FFF2-40B4-BE49-F238E27FC236}">
                <a16:creationId xmlns:a16="http://schemas.microsoft.com/office/drawing/2014/main" id="{F287AD46-6FBD-9246-95FC-F07BC56EDCFE}"/>
              </a:ext>
            </a:extLst>
          </p:cNvPr>
          <p:cNvSpPr txBox="1"/>
          <p:nvPr/>
        </p:nvSpPr>
        <p:spPr>
          <a:xfrm>
            <a:off x="9401297" y="4158804"/>
            <a:ext cx="1372492" cy="369332"/>
          </a:xfrm>
          <a:prstGeom prst="rect">
            <a:avLst/>
          </a:prstGeom>
          <a:noFill/>
        </p:spPr>
        <p:txBody>
          <a:bodyPr wrap="none" rtlCol="0">
            <a:spAutoFit/>
          </a:bodyPr>
          <a:lstStyle/>
          <a:p>
            <a:r>
              <a:rPr lang="en-GB" i="1" dirty="0"/>
              <a:t>Hannah King</a:t>
            </a:r>
          </a:p>
        </p:txBody>
      </p:sp>
      <p:sp>
        <p:nvSpPr>
          <p:cNvPr id="13" name="TextBox 12">
            <a:extLst>
              <a:ext uri="{FF2B5EF4-FFF2-40B4-BE49-F238E27FC236}">
                <a16:creationId xmlns:a16="http://schemas.microsoft.com/office/drawing/2014/main" id="{895B5826-5C51-1E44-9156-1BC7B55F9A04}"/>
              </a:ext>
            </a:extLst>
          </p:cNvPr>
          <p:cNvSpPr txBox="1"/>
          <p:nvPr/>
        </p:nvSpPr>
        <p:spPr>
          <a:xfrm>
            <a:off x="4344329" y="4813842"/>
            <a:ext cx="1577868" cy="369332"/>
          </a:xfrm>
          <a:prstGeom prst="rect">
            <a:avLst/>
          </a:prstGeom>
          <a:noFill/>
        </p:spPr>
        <p:txBody>
          <a:bodyPr wrap="none" rtlCol="0">
            <a:spAutoFit/>
          </a:bodyPr>
          <a:lstStyle/>
          <a:p>
            <a:r>
              <a:rPr lang="en-GB" i="1" dirty="0" err="1"/>
              <a:t>Mhairi</a:t>
            </a:r>
            <a:r>
              <a:rPr lang="en-GB" i="1" dirty="0"/>
              <a:t> Stewart</a:t>
            </a:r>
          </a:p>
        </p:txBody>
      </p:sp>
      <p:sp>
        <p:nvSpPr>
          <p:cNvPr id="14" name="TextBox 13">
            <a:extLst>
              <a:ext uri="{FF2B5EF4-FFF2-40B4-BE49-F238E27FC236}">
                <a16:creationId xmlns:a16="http://schemas.microsoft.com/office/drawing/2014/main" id="{C5D38414-ED44-F140-A8F3-D903D042A740}"/>
              </a:ext>
            </a:extLst>
          </p:cNvPr>
          <p:cNvSpPr txBox="1"/>
          <p:nvPr/>
        </p:nvSpPr>
        <p:spPr>
          <a:xfrm>
            <a:off x="8078486" y="6061282"/>
            <a:ext cx="1933543" cy="369332"/>
          </a:xfrm>
          <a:prstGeom prst="rect">
            <a:avLst/>
          </a:prstGeom>
          <a:noFill/>
        </p:spPr>
        <p:txBody>
          <a:bodyPr wrap="none" rtlCol="0">
            <a:spAutoFit/>
          </a:bodyPr>
          <a:lstStyle/>
          <a:p>
            <a:r>
              <a:rPr lang="en-GB" dirty="0">
                <a:solidFill>
                  <a:srgbClr val="FF0000"/>
                </a:solidFill>
              </a:rPr>
              <a:t>HMP Low Newton </a:t>
            </a:r>
          </a:p>
        </p:txBody>
      </p:sp>
      <p:sp>
        <p:nvSpPr>
          <p:cNvPr id="15" name="TextBox 14">
            <a:extLst>
              <a:ext uri="{FF2B5EF4-FFF2-40B4-BE49-F238E27FC236}">
                <a16:creationId xmlns:a16="http://schemas.microsoft.com/office/drawing/2014/main" id="{3BED4FBB-E881-A44C-BE24-47053A70F182}"/>
              </a:ext>
            </a:extLst>
          </p:cNvPr>
          <p:cNvSpPr txBox="1"/>
          <p:nvPr/>
        </p:nvSpPr>
        <p:spPr>
          <a:xfrm>
            <a:off x="5910952" y="6259312"/>
            <a:ext cx="1622624" cy="369332"/>
          </a:xfrm>
          <a:prstGeom prst="rect">
            <a:avLst/>
          </a:prstGeom>
          <a:noFill/>
        </p:spPr>
        <p:txBody>
          <a:bodyPr wrap="none" rtlCol="0">
            <a:spAutoFit/>
          </a:bodyPr>
          <a:lstStyle/>
          <a:p>
            <a:r>
              <a:rPr lang="en-GB" dirty="0">
                <a:solidFill>
                  <a:srgbClr val="FF0000"/>
                </a:solidFill>
              </a:rPr>
              <a:t>HMP Frankland</a:t>
            </a:r>
          </a:p>
        </p:txBody>
      </p:sp>
      <p:sp>
        <p:nvSpPr>
          <p:cNvPr id="16" name="TextBox 15">
            <a:extLst>
              <a:ext uri="{FF2B5EF4-FFF2-40B4-BE49-F238E27FC236}">
                <a16:creationId xmlns:a16="http://schemas.microsoft.com/office/drawing/2014/main" id="{8C362D6D-DA68-3644-AB47-EFB531586569}"/>
              </a:ext>
            </a:extLst>
          </p:cNvPr>
          <p:cNvSpPr txBox="1"/>
          <p:nvPr/>
        </p:nvSpPr>
        <p:spPr>
          <a:xfrm>
            <a:off x="3841189" y="6443978"/>
            <a:ext cx="1719894" cy="369332"/>
          </a:xfrm>
          <a:prstGeom prst="rect">
            <a:avLst/>
          </a:prstGeom>
          <a:noFill/>
        </p:spPr>
        <p:txBody>
          <a:bodyPr wrap="none" rtlCol="0">
            <a:spAutoFit/>
          </a:bodyPr>
          <a:lstStyle/>
          <a:p>
            <a:r>
              <a:rPr lang="en-GB" dirty="0"/>
              <a:t>Cheryl Adamson</a:t>
            </a:r>
          </a:p>
        </p:txBody>
      </p:sp>
      <p:sp>
        <p:nvSpPr>
          <p:cNvPr id="17" name="TextBox 16">
            <a:extLst>
              <a:ext uri="{FF2B5EF4-FFF2-40B4-BE49-F238E27FC236}">
                <a16:creationId xmlns:a16="http://schemas.microsoft.com/office/drawing/2014/main" id="{23118C43-9354-6C4E-89A1-9B69F2E2B812}"/>
              </a:ext>
            </a:extLst>
          </p:cNvPr>
          <p:cNvSpPr txBox="1"/>
          <p:nvPr/>
        </p:nvSpPr>
        <p:spPr>
          <a:xfrm>
            <a:off x="10212080" y="5833896"/>
            <a:ext cx="1925527" cy="369332"/>
          </a:xfrm>
          <a:prstGeom prst="rect">
            <a:avLst/>
          </a:prstGeom>
          <a:noFill/>
        </p:spPr>
        <p:txBody>
          <a:bodyPr wrap="none" rtlCol="0">
            <a:spAutoFit/>
          </a:bodyPr>
          <a:lstStyle/>
          <a:p>
            <a:r>
              <a:rPr lang="en-GB" dirty="0"/>
              <a:t>Marianne Burrows</a:t>
            </a:r>
          </a:p>
        </p:txBody>
      </p:sp>
      <p:sp>
        <p:nvSpPr>
          <p:cNvPr id="19" name="TextBox 18">
            <a:extLst>
              <a:ext uri="{FF2B5EF4-FFF2-40B4-BE49-F238E27FC236}">
                <a16:creationId xmlns:a16="http://schemas.microsoft.com/office/drawing/2014/main" id="{22946446-1DC1-5848-8E63-F46F32B9F98B}"/>
              </a:ext>
            </a:extLst>
          </p:cNvPr>
          <p:cNvSpPr txBox="1"/>
          <p:nvPr/>
        </p:nvSpPr>
        <p:spPr>
          <a:xfrm>
            <a:off x="10365375" y="4757541"/>
            <a:ext cx="1181734" cy="369332"/>
          </a:xfrm>
          <a:prstGeom prst="rect">
            <a:avLst/>
          </a:prstGeom>
          <a:noFill/>
        </p:spPr>
        <p:txBody>
          <a:bodyPr wrap="none" rtlCol="0">
            <a:spAutoFit/>
          </a:bodyPr>
          <a:lstStyle/>
          <a:p>
            <a:r>
              <a:rPr lang="en-GB" dirty="0">
                <a:solidFill>
                  <a:schemeClr val="accent1"/>
                </a:solidFill>
              </a:rPr>
              <a:t>Think Tank</a:t>
            </a:r>
          </a:p>
        </p:txBody>
      </p:sp>
      <p:sp>
        <p:nvSpPr>
          <p:cNvPr id="20" name="TextBox 19">
            <a:extLst>
              <a:ext uri="{FF2B5EF4-FFF2-40B4-BE49-F238E27FC236}">
                <a16:creationId xmlns:a16="http://schemas.microsoft.com/office/drawing/2014/main" id="{0828C8E5-F726-7646-B41F-72B1004268BF}"/>
              </a:ext>
            </a:extLst>
          </p:cNvPr>
          <p:cNvSpPr txBox="1"/>
          <p:nvPr/>
        </p:nvSpPr>
        <p:spPr>
          <a:xfrm>
            <a:off x="9673539" y="2064191"/>
            <a:ext cx="1868525" cy="369332"/>
          </a:xfrm>
          <a:prstGeom prst="rect">
            <a:avLst/>
          </a:prstGeom>
          <a:noFill/>
        </p:spPr>
        <p:txBody>
          <a:bodyPr wrap="none" rtlCol="0">
            <a:spAutoFit/>
          </a:bodyPr>
          <a:lstStyle/>
          <a:p>
            <a:r>
              <a:rPr lang="en-GB" dirty="0">
                <a:solidFill>
                  <a:schemeClr val="accent1"/>
                </a:solidFill>
              </a:rPr>
              <a:t>Closing Ceremony</a:t>
            </a:r>
          </a:p>
        </p:txBody>
      </p:sp>
      <p:sp>
        <p:nvSpPr>
          <p:cNvPr id="21" name="TextBox 20">
            <a:extLst>
              <a:ext uri="{FF2B5EF4-FFF2-40B4-BE49-F238E27FC236}">
                <a16:creationId xmlns:a16="http://schemas.microsoft.com/office/drawing/2014/main" id="{9191E003-8D12-0947-95C7-7E373D157977}"/>
              </a:ext>
            </a:extLst>
          </p:cNvPr>
          <p:cNvSpPr txBox="1"/>
          <p:nvPr/>
        </p:nvSpPr>
        <p:spPr>
          <a:xfrm>
            <a:off x="4108110" y="5773134"/>
            <a:ext cx="1868525" cy="369332"/>
          </a:xfrm>
          <a:prstGeom prst="rect">
            <a:avLst/>
          </a:prstGeom>
          <a:noFill/>
        </p:spPr>
        <p:txBody>
          <a:bodyPr wrap="none" rtlCol="0">
            <a:spAutoFit/>
          </a:bodyPr>
          <a:lstStyle/>
          <a:p>
            <a:r>
              <a:rPr lang="en-GB" dirty="0">
                <a:solidFill>
                  <a:schemeClr val="accent1"/>
                </a:solidFill>
              </a:rPr>
              <a:t>Closing Ceremony</a:t>
            </a:r>
          </a:p>
        </p:txBody>
      </p:sp>
      <p:sp>
        <p:nvSpPr>
          <p:cNvPr id="22" name="TextBox 21">
            <a:extLst>
              <a:ext uri="{FF2B5EF4-FFF2-40B4-BE49-F238E27FC236}">
                <a16:creationId xmlns:a16="http://schemas.microsoft.com/office/drawing/2014/main" id="{F5184FE5-2975-794D-ABB6-C886B869FE4A}"/>
              </a:ext>
            </a:extLst>
          </p:cNvPr>
          <p:cNvSpPr txBox="1"/>
          <p:nvPr/>
        </p:nvSpPr>
        <p:spPr>
          <a:xfrm>
            <a:off x="4771217" y="5572422"/>
            <a:ext cx="1181349" cy="369332"/>
          </a:xfrm>
          <a:prstGeom prst="rect">
            <a:avLst/>
          </a:prstGeom>
          <a:noFill/>
        </p:spPr>
        <p:txBody>
          <a:bodyPr wrap="none" rtlCol="0">
            <a:spAutoFit/>
          </a:bodyPr>
          <a:lstStyle/>
          <a:p>
            <a:r>
              <a:rPr lang="en-GB" dirty="0">
                <a:solidFill>
                  <a:schemeClr val="accent1"/>
                </a:solidFill>
              </a:rPr>
              <a:t>Think Tank</a:t>
            </a:r>
          </a:p>
        </p:txBody>
      </p:sp>
      <p:sp>
        <p:nvSpPr>
          <p:cNvPr id="23" name="TextBox 22">
            <a:extLst>
              <a:ext uri="{FF2B5EF4-FFF2-40B4-BE49-F238E27FC236}">
                <a16:creationId xmlns:a16="http://schemas.microsoft.com/office/drawing/2014/main" id="{7EB04B52-37A9-AA45-8C49-3C39A00BB2D0}"/>
              </a:ext>
            </a:extLst>
          </p:cNvPr>
          <p:cNvSpPr txBox="1"/>
          <p:nvPr/>
        </p:nvSpPr>
        <p:spPr>
          <a:xfrm>
            <a:off x="2289891" y="989622"/>
            <a:ext cx="444352" cy="369332"/>
          </a:xfrm>
          <a:prstGeom prst="rect">
            <a:avLst/>
          </a:prstGeom>
          <a:noFill/>
        </p:spPr>
        <p:txBody>
          <a:bodyPr wrap="none" rtlCol="0">
            <a:spAutoFit/>
          </a:bodyPr>
          <a:lstStyle/>
          <a:p>
            <a:r>
              <a:rPr lang="en-GB" b="1" dirty="0"/>
              <a:t>EU</a:t>
            </a:r>
          </a:p>
        </p:txBody>
      </p:sp>
      <p:sp>
        <p:nvSpPr>
          <p:cNvPr id="24" name="TextBox 23">
            <a:extLst>
              <a:ext uri="{FF2B5EF4-FFF2-40B4-BE49-F238E27FC236}">
                <a16:creationId xmlns:a16="http://schemas.microsoft.com/office/drawing/2014/main" id="{4EF1DD46-B539-5A46-B644-A97C5F573503}"/>
              </a:ext>
            </a:extLst>
          </p:cNvPr>
          <p:cNvSpPr txBox="1"/>
          <p:nvPr/>
        </p:nvSpPr>
        <p:spPr>
          <a:xfrm>
            <a:off x="537669" y="1606465"/>
            <a:ext cx="809837" cy="369332"/>
          </a:xfrm>
          <a:prstGeom prst="rect">
            <a:avLst/>
          </a:prstGeom>
          <a:noFill/>
        </p:spPr>
        <p:txBody>
          <a:bodyPr wrap="none" rtlCol="0">
            <a:spAutoFit/>
          </a:bodyPr>
          <a:lstStyle/>
          <a:p>
            <a:r>
              <a:rPr lang="en-GB" i="1" dirty="0"/>
              <a:t>Jeroen</a:t>
            </a:r>
          </a:p>
        </p:txBody>
      </p:sp>
      <p:sp>
        <p:nvSpPr>
          <p:cNvPr id="25" name="TextBox 24">
            <a:extLst>
              <a:ext uri="{FF2B5EF4-FFF2-40B4-BE49-F238E27FC236}">
                <a16:creationId xmlns:a16="http://schemas.microsoft.com/office/drawing/2014/main" id="{F46E8E2F-F690-724C-8BB0-8F2B4E27D7B8}"/>
              </a:ext>
            </a:extLst>
          </p:cNvPr>
          <p:cNvSpPr txBox="1"/>
          <p:nvPr/>
        </p:nvSpPr>
        <p:spPr>
          <a:xfrm>
            <a:off x="221200" y="6551554"/>
            <a:ext cx="1164101" cy="369332"/>
          </a:xfrm>
          <a:prstGeom prst="rect">
            <a:avLst/>
          </a:prstGeom>
          <a:noFill/>
        </p:spPr>
        <p:txBody>
          <a:bodyPr wrap="none" rtlCol="0">
            <a:spAutoFit/>
          </a:bodyPr>
          <a:lstStyle/>
          <a:p>
            <a:r>
              <a:rPr lang="en-GB" dirty="0"/>
              <a:t>Bill Bryson</a:t>
            </a:r>
          </a:p>
        </p:txBody>
      </p:sp>
      <p:sp>
        <p:nvSpPr>
          <p:cNvPr id="26" name="TextBox 25">
            <a:extLst>
              <a:ext uri="{FF2B5EF4-FFF2-40B4-BE49-F238E27FC236}">
                <a16:creationId xmlns:a16="http://schemas.microsoft.com/office/drawing/2014/main" id="{BBC7E856-8732-D048-BBB5-D7B705BFED8A}"/>
              </a:ext>
            </a:extLst>
          </p:cNvPr>
          <p:cNvSpPr txBox="1"/>
          <p:nvPr/>
        </p:nvSpPr>
        <p:spPr>
          <a:xfrm>
            <a:off x="215772" y="4865198"/>
            <a:ext cx="1007007" cy="369332"/>
          </a:xfrm>
          <a:prstGeom prst="rect">
            <a:avLst/>
          </a:prstGeom>
          <a:noFill/>
        </p:spPr>
        <p:txBody>
          <a:bodyPr wrap="none" rtlCol="0">
            <a:spAutoFit/>
          </a:bodyPr>
          <a:lstStyle/>
          <a:p>
            <a:r>
              <a:rPr lang="en-GB" i="1" dirty="0"/>
              <a:t>Tony Key</a:t>
            </a:r>
          </a:p>
        </p:txBody>
      </p:sp>
      <p:sp>
        <p:nvSpPr>
          <p:cNvPr id="27" name="TextBox 26">
            <a:extLst>
              <a:ext uri="{FF2B5EF4-FFF2-40B4-BE49-F238E27FC236}">
                <a16:creationId xmlns:a16="http://schemas.microsoft.com/office/drawing/2014/main" id="{7AD39A9F-7B92-B548-B47B-6B4854EC3C5E}"/>
              </a:ext>
            </a:extLst>
          </p:cNvPr>
          <p:cNvSpPr txBox="1"/>
          <p:nvPr/>
        </p:nvSpPr>
        <p:spPr>
          <a:xfrm>
            <a:off x="1584476" y="3109002"/>
            <a:ext cx="1684820" cy="369332"/>
          </a:xfrm>
          <a:prstGeom prst="rect">
            <a:avLst/>
          </a:prstGeom>
          <a:noFill/>
        </p:spPr>
        <p:txBody>
          <a:bodyPr wrap="none" rtlCol="0">
            <a:spAutoFit/>
          </a:bodyPr>
          <a:lstStyle/>
          <a:p>
            <a:r>
              <a:rPr lang="en-GB" i="1" dirty="0"/>
              <a:t>Danielle George</a:t>
            </a:r>
          </a:p>
        </p:txBody>
      </p:sp>
      <p:sp>
        <p:nvSpPr>
          <p:cNvPr id="3" name="TextBox 2">
            <a:extLst>
              <a:ext uri="{FF2B5EF4-FFF2-40B4-BE49-F238E27FC236}">
                <a16:creationId xmlns:a16="http://schemas.microsoft.com/office/drawing/2014/main" id="{D3FFE749-9BDB-2B4C-9A14-538D638FF42A}"/>
              </a:ext>
            </a:extLst>
          </p:cNvPr>
          <p:cNvSpPr txBox="1"/>
          <p:nvPr/>
        </p:nvSpPr>
        <p:spPr>
          <a:xfrm>
            <a:off x="10251677" y="6228651"/>
            <a:ext cx="1669047" cy="369332"/>
          </a:xfrm>
          <a:prstGeom prst="rect">
            <a:avLst/>
          </a:prstGeom>
          <a:noFill/>
        </p:spPr>
        <p:txBody>
          <a:bodyPr wrap="none" rtlCol="0">
            <a:spAutoFit/>
          </a:bodyPr>
          <a:lstStyle/>
          <a:p>
            <a:r>
              <a:rPr lang="en-GB" dirty="0"/>
              <a:t>Sarah Blackman</a:t>
            </a:r>
          </a:p>
        </p:txBody>
      </p:sp>
      <p:sp>
        <p:nvSpPr>
          <p:cNvPr id="28" name="TextBox 27">
            <a:extLst>
              <a:ext uri="{FF2B5EF4-FFF2-40B4-BE49-F238E27FC236}">
                <a16:creationId xmlns:a16="http://schemas.microsoft.com/office/drawing/2014/main" id="{DCC39192-967C-4D47-898F-FF0EFD8280F3}"/>
              </a:ext>
            </a:extLst>
          </p:cNvPr>
          <p:cNvSpPr txBox="1"/>
          <p:nvPr/>
        </p:nvSpPr>
        <p:spPr>
          <a:xfrm>
            <a:off x="1622374" y="6474137"/>
            <a:ext cx="1917128" cy="369332"/>
          </a:xfrm>
          <a:prstGeom prst="rect">
            <a:avLst/>
          </a:prstGeom>
          <a:noFill/>
        </p:spPr>
        <p:txBody>
          <a:bodyPr wrap="none" rtlCol="0">
            <a:spAutoFit/>
          </a:bodyPr>
          <a:lstStyle/>
          <a:p>
            <a:r>
              <a:rPr lang="en-GB" dirty="0">
                <a:solidFill>
                  <a:srgbClr val="FF0000"/>
                </a:solidFill>
              </a:rPr>
              <a:t>HMP/YOI </a:t>
            </a:r>
            <a:r>
              <a:rPr lang="en-GB" dirty="0" err="1">
                <a:solidFill>
                  <a:srgbClr val="FF0000"/>
                </a:solidFill>
              </a:rPr>
              <a:t>Deerbolt</a:t>
            </a:r>
            <a:endParaRPr lang="en-GB" dirty="0">
              <a:solidFill>
                <a:srgbClr val="FF0000"/>
              </a:solidFill>
            </a:endParaRPr>
          </a:p>
        </p:txBody>
      </p:sp>
      <p:pic>
        <p:nvPicPr>
          <p:cNvPr id="29" name="Picture 28">
            <a:extLst>
              <a:ext uri="{FF2B5EF4-FFF2-40B4-BE49-F238E27FC236}">
                <a16:creationId xmlns:a16="http://schemas.microsoft.com/office/drawing/2014/main" id="{94F41BCC-E33E-614E-8095-A085614DD5C6}"/>
              </a:ext>
            </a:extLst>
          </p:cNvPr>
          <p:cNvPicPr>
            <a:picLocks noChangeAspect="1"/>
          </p:cNvPicPr>
          <p:nvPr/>
        </p:nvPicPr>
        <p:blipFill rotWithShape="1">
          <a:blip r:embed="rId2"/>
          <a:srcRect r="59316"/>
          <a:stretch/>
        </p:blipFill>
        <p:spPr>
          <a:xfrm>
            <a:off x="1864603" y="168790"/>
            <a:ext cx="1332613" cy="879543"/>
          </a:xfrm>
          <a:prstGeom prst="rect">
            <a:avLst/>
          </a:prstGeom>
        </p:spPr>
      </p:pic>
      <p:pic>
        <p:nvPicPr>
          <p:cNvPr id="18" name="Picture 17">
            <a:extLst>
              <a:ext uri="{FF2B5EF4-FFF2-40B4-BE49-F238E27FC236}">
                <a16:creationId xmlns:a16="http://schemas.microsoft.com/office/drawing/2014/main" id="{7F81BAFC-800E-6946-A4E3-2351D689EF12}"/>
              </a:ext>
            </a:extLst>
          </p:cNvPr>
          <p:cNvPicPr>
            <a:picLocks noChangeAspect="1"/>
          </p:cNvPicPr>
          <p:nvPr/>
        </p:nvPicPr>
        <p:blipFill>
          <a:blip r:embed="rId3"/>
          <a:stretch>
            <a:fillRect/>
          </a:stretch>
        </p:blipFill>
        <p:spPr>
          <a:xfrm>
            <a:off x="3539502" y="-3699"/>
            <a:ext cx="1206584" cy="1594415"/>
          </a:xfrm>
          <a:prstGeom prst="rect">
            <a:avLst/>
          </a:prstGeom>
        </p:spPr>
      </p:pic>
      <p:pic>
        <p:nvPicPr>
          <p:cNvPr id="31" name="Picture 30">
            <a:extLst>
              <a:ext uri="{FF2B5EF4-FFF2-40B4-BE49-F238E27FC236}">
                <a16:creationId xmlns:a16="http://schemas.microsoft.com/office/drawing/2014/main" id="{3BDC4523-3BF1-8C46-A0EF-05D81A4A0240}"/>
              </a:ext>
            </a:extLst>
          </p:cNvPr>
          <p:cNvPicPr>
            <a:picLocks noChangeAspect="1"/>
          </p:cNvPicPr>
          <p:nvPr/>
        </p:nvPicPr>
        <p:blipFill>
          <a:blip r:embed="rId4"/>
          <a:stretch>
            <a:fillRect/>
          </a:stretch>
        </p:blipFill>
        <p:spPr>
          <a:xfrm>
            <a:off x="275801" y="39023"/>
            <a:ext cx="1417659" cy="1667834"/>
          </a:xfrm>
          <a:prstGeom prst="rect">
            <a:avLst/>
          </a:prstGeom>
        </p:spPr>
      </p:pic>
      <p:pic>
        <p:nvPicPr>
          <p:cNvPr id="33" name="Picture 32">
            <a:extLst>
              <a:ext uri="{FF2B5EF4-FFF2-40B4-BE49-F238E27FC236}">
                <a16:creationId xmlns:a16="http://schemas.microsoft.com/office/drawing/2014/main" id="{69456CE8-EE23-B744-9CDD-30767B3E2742}"/>
              </a:ext>
            </a:extLst>
          </p:cNvPr>
          <p:cNvPicPr>
            <a:picLocks noChangeAspect="1"/>
          </p:cNvPicPr>
          <p:nvPr/>
        </p:nvPicPr>
        <p:blipFill>
          <a:blip r:embed="rId5"/>
          <a:stretch>
            <a:fillRect/>
          </a:stretch>
        </p:blipFill>
        <p:spPr>
          <a:xfrm>
            <a:off x="5542236" y="10732"/>
            <a:ext cx="1348896" cy="1680592"/>
          </a:xfrm>
          <a:prstGeom prst="rect">
            <a:avLst/>
          </a:prstGeom>
        </p:spPr>
      </p:pic>
      <p:pic>
        <p:nvPicPr>
          <p:cNvPr id="35" name="Picture 34">
            <a:extLst>
              <a:ext uri="{FF2B5EF4-FFF2-40B4-BE49-F238E27FC236}">
                <a16:creationId xmlns:a16="http://schemas.microsoft.com/office/drawing/2014/main" id="{291596A2-9FC7-7C40-95CA-230FD4C76565}"/>
              </a:ext>
            </a:extLst>
          </p:cNvPr>
          <p:cNvPicPr>
            <a:picLocks noChangeAspect="1"/>
          </p:cNvPicPr>
          <p:nvPr/>
        </p:nvPicPr>
        <p:blipFill>
          <a:blip r:embed="rId6"/>
          <a:stretch>
            <a:fillRect/>
          </a:stretch>
        </p:blipFill>
        <p:spPr>
          <a:xfrm>
            <a:off x="9793867" y="-4617"/>
            <a:ext cx="2136467" cy="1909516"/>
          </a:xfrm>
          <a:prstGeom prst="rect">
            <a:avLst/>
          </a:prstGeom>
        </p:spPr>
      </p:pic>
      <p:pic>
        <p:nvPicPr>
          <p:cNvPr id="39" name="Picture 38">
            <a:extLst>
              <a:ext uri="{FF2B5EF4-FFF2-40B4-BE49-F238E27FC236}">
                <a16:creationId xmlns:a16="http://schemas.microsoft.com/office/drawing/2014/main" id="{9EE407C2-0ECD-B549-B55B-69EF7DF68DDF}"/>
              </a:ext>
            </a:extLst>
          </p:cNvPr>
          <p:cNvPicPr>
            <a:picLocks noChangeAspect="1"/>
          </p:cNvPicPr>
          <p:nvPr/>
        </p:nvPicPr>
        <p:blipFill>
          <a:blip r:embed="rId7"/>
          <a:stretch>
            <a:fillRect/>
          </a:stretch>
        </p:blipFill>
        <p:spPr>
          <a:xfrm>
            <a:off x="7271337" y="539375"/>
            <a:ext cx="1947319" cy="1947319"/>
          </a:xfrm>
          <a:prstGeom prst="rect">
            <a:avLst/>
          </a:prstGeom>
        </p:spPr>
      </p:pic>
      <p:pic>
        <p:nvPicPr>
          <p:cNvPr id="41" name="Picture 40">
            <a:extLst>
              <a:ext uri="{FF2B5EF4-FFF2-40B4-BE49-F238E27FC236}">
                <a16:creationId xmlns:a16="http://schemas.microsoft.com/office/drawing/2014/main" id="{D5FAF4A2-97DC-7343-AC7C-BECFB5591F24}"/>
              </a:ext>
            </a:extLst>
          </p:cNvPr>
          <p:cNvPicPr>
            <a:picLocks noChangeAspect="1"/>
          </p:cNvPicPr>
          <p:nvPr/>
        </p:nvPicPr>
        <p:blipFill rotWithShape="1">
          <a:blip r:embed="rId8"/>
          <a:srcRect r="32413"/>
          <a:stretch/>
        </p:blipFill>
        <p:spPr>
          <a:xfrm>
            <a:off x="3583659" y="1799110"/>
            <a:ext cx="1162427" cy="1439911"/>
          </a:xfrm>
          <a:prstGeom prst="rect">
            <a:avLst/>
          </a:prstGeom>
        </p:spPr>
      </p:pic>
      <p:sp>
        <p:nvSpPr>
          <p:cNvPr id="42" name="TextBox 41">
            <a:extLst>
              <a:ext uri="{FF2B5EF4-FFF2-40B4-BE49-F238E27FC236}">
                <a16:creationId xmlns:a16="http://schemas.microsoft.com/office/drawing/2014/main" id="{15B8FE96-FE72-EC45-BE13-ACC02D37D91C}"/>
              </a:ext>
            </a:extLst>
          </p:cNvPr>
          <p:cNvSpPr txBox="1"/>
          <p:nvPr/>
        </p:nvSpPr>
        <p:spPr>
          <a:xfrm>
            <a:off x="3485979" y="1514472"/>
            <a:ext cx="1313629" cy="369332"/>
          </a:xfrm>
          <a:prstGeom prst="rect">
            <a:avLst/>
          </a:prstGeom>
          <a:noFill/>
        </p:spPr>
        <p:txBody>
          <a:bodyPr wrap="none" rtlCol="0">
            <a:spAutoFit/>
          </a:bodyPr>
          <a:lstStyle/>
          <a:p>
            <a:r>
              <a:rPr lang="en-GB" i="1" dirty="0"/>
              <a:t>Paula Street</a:t>
            </a:r>
          </a:p>
        </p:txBody>
      </p:sp>
      <p:pic>
        <p:nvPicPr>
          <p:cNvPr id="43" name="Picture 42">
            <a:extLst>
              <a:ext uri="{FF2B5EF4-FFF2-40B4-BE49-F238E27FC236}">
                <a16:creationId xmlns:a16="http://schemas.microsoft.com/office/drawing/2014/main" id="{7538D503-E6C1-3341-BEDC-F4C15F88969B}"/>
              </a:ext>
            </a:extLst>
          </p:cNvPr>
          <p:cNvPicPr>
            <a:picLocks noChangeAspect="1"/>
          </p:cNvPicPr>
          <p:nvPr/>
        </p:nvPicPr>
        <p:blipFill rotWithShape="1">
          <a:blip r:embed="rId9"/>
          <a:srcRect r="35676"/>
          <a:stretch/>
        </p:blipFill>
        <p:spPr>
          <a:xfrm>
            <a:off x="4875286" y="2282080"/>
            <a:ext cx="2402202" cy="894625"/>
          </a:xfrm>
          <a:prstGeom prst="rect">
            <a:avLst/>
          </a:prstGeom>
        </p:spPr>
      </p:pic>
      <p:pic>
        <p:nvPicPr>
          <p:cNvPr id="44" name="Picture 43">
            <a:extLst>
              <a:ext uri="{FF2B5EF4-FFF2-40B4-BE49-F238E27FC236}">
                <a16:creationId xmlns:a16="http://schemas.microsoft.com/office/drawing/2014/main" id="{39AE4918-E53C-C64B-8940-A8B2C967B3FC}"/>
              </a:ext>
            </a:extLst>
          </p:cNvPr>
          <p:cNvPicPr>
            <a:picLocks noChangeAspect="1"/>
          </p:cNvPicPr>
          <p:nvPr/>
        </p:nvPicPr>
        <p:blipFill rotWithShape="1">
          <a:blip r:embed="rId10"/>
          <a:srcRect r="90421"/>
          <a:stretch/>
        </p:blipFill>
        <p:spPr>
          <a:xfrm>
            <a:off x="7741045" y="2517426"/>
            <a:ext cx="1125256" cy="1689100"/>
          </a:xfrm>
          <a:prstGeom prst="rect">
            <a:avLst/>
          </a:prstGeom>
        </p:spPr>
      </p:pic>
      <p:pic>
        <p:nvPicPr>
          <p:cNvPr id="45" name="Picture 44">
            <a:extLst>
              <a:ext uri="{FF2B5EF4-FFF2-40B4-BE49-F238E27FC236}">
                <a16:creationId xmlns:a16="http://schemas.microsoft.com/office/drawing/2014/main" id="{B3780BCA-5DE6-1942-AD64-52760A11D3E9}"/>
              </a:ext>
            </a:extLst>
          </p:cNvPr>
          <p:cNvPicPr>
            <a:picLocks noChangeAspect="1"/>
          </p:cNvPicPr>
          <p:nvPr/>
        </p:nvPicPr>
        <p:blipFill rotWithShape="1">
          <a:blip r:embed="rId11"/>
          <a:srcRect l="11513" t="23583" r="8087"/>
          <a:stretch/>
        </p:blipFill>
        <p:spPr>
          <a:xfrm>
            <a:off x="9355551" y="2483712"/>
            <a:ext cx="1557259" cy="1749230"/>
          </a:xfrm>
          <a:prstGeom prst="rect">
            <a:avLst/>
          </a:prstGeom>
        </p:spPr>
      </p:pic>
      <p:pic>
        <p:nvPicPr>
          <p:cNvPr id="46" name="Picture 45">
            <a:extLst>
              <a:ext uri="{FF2B5EF4-FFF2-40B4-BE49-F238E27FC236}">
                <a16:creationId xmlns:a16="http://schemas.microsoft.com/office/drawing/2014/main" id="{19299512-BC95-C346-A666-99299276A0B9}"/>
              </a:ext>
            </a:extLst>
          </p:cNvPr>
          <p:cNvPicPr>
            <a:picLocks noChangeAspect="1"/>
          </p:cNvPicPr>
          <p:nvPr/>
        </p:nvPicPr>
        <p:blipFill>
          <a:blip r:embed="rId12"/>
          <a:stretch>
            <a:fillRect/>
          </a:stretch>
        </p:blipFill>
        <p:spPr>
          <a:xfrm>
            <a:off x="4155034" y="3522027"/>
            <a:ext cx="1973738" cy="1315825"/>
          </a:xfrm>
          <a:prstGeom prst="rect">
            <a:avLst/>
          </a:prstGeom>
        </p:spPr>
      </p:pic>
      <p:pic>
        <p:nvPicPr>
          <p:cNvPr id="47" name="Picture 46">
            <a:extLst>
              <a:ext uri="{FF2B5EF4-FFF2-40B4-BE49-F238E27FC236}">
                <a16:creationId xmlns:a16="http://schemas.microsoft.com/office/drawing/2014/main" id="{E3DB2BA7-1039-4D4D-800E-E2B1B9EF51EC}"/>
              </a:ext>
            </a:extLst>
          </p:cNvPr>
          <p:cNvPicPr>
            <a:picLocks noChangeAspect="1"/>
          </p:cNvPicPr>
          <p:nvPr/>
        </p:nvPicPr>
        <p:blipFill>
          <a:blip r:embed="rId13"/>
          <a:stretch>
            <a:fillRect/>
          </a:stretch>
        </p:blipFill>
        <p:spPr>
          <a:xfrm>
            <a:off x="8114380" y="4846985"/>
            <a:ext cx="1938267" cy="1287969"/>
          </a:xfrm>
          <a:prstGeom prst="rect">
            <a:avLst/>
          </a:prstGeom>
        </p:spPr>
      </p:pic>
      <p:pic>
        <p:nvPicPr>
          <p:cNvPr id="48" name="Picture 47">
            <a:extLst>
              <a:ext uri="{FF2B5EF4-FFF2-40B4-BE49-F238E27FC236}">
                <a16:creationId xmlns:a16="http://schemas.microsoft.com/office/drawing/2014/main" id="{A8F67C98-8187-B54C-A702-CFF7630ABB48}"/>
              </a:ext>
            </a:extLst>
          </p:cNvPr>
          <p:cNvPicPr>
            <a:picLocks noChangeAspect="1"/>
          </p:cNvPicPr>
          <p:nvPr/>
        </p:nvPicPr>
        <p:blipFill>
          <a:blip r:embed="rId14"/>
          <a:stretch>
            <a:fillRect/>
          </a:stretch>
        </p:blipFill>
        <p:spPr>
          <a:xfrm>
            <a:off x="5885331" y="5271697"/>
            <a:ext cx="1593185" cy="1058664"/>
          </a:xfrm>
          <a:prstGeom prst="rect">
            <a:avLst/>
          </a:prstGeom>
        </p:spPr>
      </p:pic>
      <p:pic>
        <p:nvPicPr>
          <p:cNvPr id="50" name="Picture 49">
            <a:extLst>
              <a:ext uri="{FF2B5EF4-FFF2-40B4-BE49-F238E27FC236}">
                <a16:creationId xmlns:a16="http://schemas.microsoft.com/office/drawing/2014/main" id="{3AFF7C88-5A6C-2E4B-AC19-EBC95FA864D2}"/>
              </a:ext>
            </a:extLst>
          </p:cNvPr>
          <p:cNvPicPr>
            <a:picLocks noChangeAspect="1"/>
          </p:cNvPicPr>
          <p:nvPr/>
        </p:nvPicPr>
        <p:blipFill>
          <a:blip r:embed="rId15"/>
          <a:stretch>
            <a:fillRect/>
          </a:stretch>
        </p:blipFill>
        <p:spPr>
          <a:xfrm>
            <a:off x="1708100" y="5412422"/>
            <a:ext cx="1885031" cy="1058664"/>
          </a:xfrm>
          <a:prstGeom prst="rect">
            <a:avLst/>
          </a:prstGeom>
        </p:spPr>
      </p:pic>
      <p:pic>
        <p:nvPicPr>
          <p:cNvPr id="54" name="Picture 53">
            <a:extLst>
              <a:ext uri="{FF2B5EF4-FFF2-40B4-BE49-F238E27FC236}">
                <a16:creationId xmlns:a16="http://schemas.microsoft.com/office/drawing/2014/main" id="{C570D059-EE1C-4741-B80F-AF7BF5E577C3}"/>
              </a:ext>
            </a:extLst>
          </p:cNvPr>
          <p:cNvPicPr>
            <a:picLocks noChangeAspect="1"/>
          </p:cNvPicPr>
          <p:nvPr/>
        </p:nvPicPr>
        <p:blipFill>
          <a:blip r:embed="rId16"/>
          <a:stretch>
            <a:fillRect/>
          </a:stretch>
        </p:blipFill>
        <p:spPr>
          <a:xfrm>
            <a:off x="1603722" y="4302969"/>
            <a:ext cx="2251144" cy="998066"/>
          </a:xfrm>
          <a:prstGeom prst="rect">
            <a:avLst/>
          </a:prstGeom>
        </p:spPr>
      </p:pic>
      <p:sp>
        <p:nvSpPr>
          <p:cNvPr id="55" name="TextBox 54">
            <a:extLst>
              <a:ext uri="{FF2B5EF4-FFF2-40B4-BE49-F238E27FC236}">
                <a16:creationId xmlns:a16="http://schemas.microsoft.com/office/drawing/2014/main" id="{4A557439-ECE8-D248-BCB6-59FB98CBB23A}"/>
              </a:ext>
            </a:extLst>
          </p:cNvPr>
          <p:cNvSpPr txBox="1"/>
          <p:nvPr/>
        </p:nvSpPr>
        <p:spPr>
          <a:xfrm>
            <a:off x="1962670" y="3738898"/>
            <a:ext cx="1749005" cy="646331"/>
          </a:xfrm>
          <a:prstGeom prst="rect">
            <a:avLst/>
          </a:prstGeom>
          <a:noFill/>
        </p:spPr>
        <p:txBody>
          <a:bodyPr wrap="none" rtlCol="0">
            <a:spAutoFit/>
          </a:bodyPr>
          <a:lstStyle/>
          <a:p>
            <a:r>
              <a:rPr lang="en-GB" dirty="0"/>
              <a:t>Anna </a:t>
            </a:r>
            <a:r>
              <a:rPr lang="en-GB" dirty="0" err="1"/>
              <a:t>Fellingham</a:t>
            </a:r>
            <a:endParaRPr lang="en-GB" dirty="0"/>
          </a:p>
          <a:p>
            <a:r>
              <a:rPr lang="en-GB" dirty="0"/>
              <a:t>Jacky Woods</a:t>
            </a:r>
          </a:p>
        </p:txBody>
      </p:sp>
      <p:pic>
        <p:nvPicPr>
          <p:cNvPr id="57" name="Picture 56">
            <a:extLst>
              <a:ext uri="{FF2B5EF4-FFF2-40B4-BE49-F238E27FC236}">
                <a16:creationId xmlns:a16="http://schemas.microsoft.com/office/drawing/2014/main" id="{54B75D4B-B5D1-094C-A078-A0E8A448CD19}"/>
              </a:ext>
            </a:extLst>
          </p:cNvPr>
          <p:cNvPicPr>
            <a:picLocks noChangeAspect="1"/>
          </p:cNvPicPr>
          <p:nvPr/>
        </p:nvPicPr>
        <p:blipFill rotWithShape="1">
          <a:blip r:embed="rId17"/>
          <a:srcRect l="43958" r="13943" b="32731"/>
          <a:stretch/>
        </p:blipFill>
        <p:spPr>
          <a:xfrm>
            <a:off x="1662121" y="1787618"/>
            <a:ext cx="1566449" cy="1407929"/>
          </a:xfrm>
          <a:prstGeom prst="rect">
            <a:avLst/>
          </a:prstGeom>
        </p:spPr>
      </p:pic>
      <p:pic>
        <p:nvPicPr>
          <p:cNvPr id="59" name="Picture 58">
            <a:extLst>
              <a:ext uri="{FF2B5EF4-FFF2-40B4-BE49-F238E27FC236}">
                <a16:creationId xmlns:a16="http://schemas.microsoft.com/office/drawing/2014/main" id="{7AC68F09-E66E-E142-8262-95FA179B25CE}"/>
              </a:ext>
            </a:extLst>
          </p:cNvPr>
          <p:cNvPicPr>
            <a:picLocks noChangeAspect="1"/>
          </p:cNvPicPr>
          <p:nvPr/>
        </p:nvPicPr>
        <p:blipFill>
          <a:blip r:embed="rId18"/>
          <a:stretch>
            <a:fillRect/>
          </a:stretch>
        </p:blipFill>
        <p:spPr>
          <a:xfrm>
            <a:off x="235975" y="3250375"/>
            <a:ext cx="1198832" cy="1678364"/>
          </a:xfrm>
          <a:prstGeom prst="rect">
            <a:avLst/>
          </a:prstGeom>
        </p:spPr>
      </p:pic>
      <p:sp>
        <p:nvSpPr>
          <p:cNvPr id="60" name="TextBox 59">
            <a:extLst>
              <a:ext uri="{FF2B5EF4-FFF2-40B4-BE49-F238E27FC236}">
                <a16:creationId xmlns:a16="http://schemas.microsoft.com/office/drawing/2014/main" id="{3ED3439E-7BAE-D546-AABC-552FDACF516A}"/>
              </a:ext>
            </a:extLst>
          </p:cNvPr>
          <p:cNvSpPr txBox="1"/>
          <p:nvPr/>
        </p:nvSpPr>
        <p:spPr>
          <a:xfrm>
            <a:off x="275801" y="2906812"/>
            <a:ext cx="1200970" cy="369332"/>
          </a:xfrm>
          <a:prstGeom prst="rect">
            <a:avLst/>
          </a:prstGeom>
          <a:noFill/>
        </p:spPr>
        <p:txBody>
          <a:bodyPr wrap="none" rtlCol="0">
            <a:spAutoFit/>
          </a:bodyPr>
          <a:lstStyle/>
          <a:p>
            <a:r>
              <a:rPr lang="en-GB" i="1" dirty="0"/>
              <a:t>Andy </a:t>
            </a:r>
            <a:r>
              <a:rPr lang="en-GB" i="1" dirty="0" err="1"/>
              <a:t>Aplin</a:t>
            </a:r>
            <a:endParaRPr lang="en-GB" i="1" dirty="0"/>
          </a:p>
        </p:txBody>
      </p:sp>
      <p:pic>
        <p:nvPicPr>
          <p:cNvPr id="62" name="Picture 61">
            <a:extLst>
              <a:ext uri="{FF2B5EF4-FFF2-40B4-BE49-F238E27FC236}">
                <a16:creationId xmlns:a16="http://schemas.microsoft.com/office/drawing/2014/main" id="{687B129B-087F-8B48-9D43-00BB0FE35683}"/>
              </a:ext>
            </a:extLst>
          </p:cNvPr>
          <p:cNvPicPr>
            <a:picLocks noChangeAspect="1"/>
          </p:cNvPicPr>
          <p:nvPr/>
        </p:nvPicPr>
        <p:blipFill rotWithShape="1">
          <a:blip r:embed="rId19"/>
          <a:srcRect l="14393" t="12784" r="12686" b="22064"/>
          <a:stretch/>
        </p:blipFill>
        <p:spPr>
          <a:xfrm>
            <a:off x="191283" y="5152700"/>
            <a:ext cx="1244544" cy="1480921"/>
          </a:xfrm>
          <a:prstGeom prst="rect">
            <a:avLst/>
          </a:prstGeom>
        </p:spPr>
      </p:pic>
      <p:pic>
        <p:nvPicPr>
          <p:cNvPr id="64" name="Picture 63">
            <a:extLst>
              <a:ext uri="{FF2B5EF4-FFF2-40B4-BE49-F238E27FC236}">
                <a16:creationId xmlns:a16="http://schemas.microsoft.com/office/drawing/2014/main" id="{FA3AAB09-DC7F-8747-B3ED-0D761ED1EF37}"/>
              </a:ext>
            </a:extLst>
          </p:cNvPr>
          <p:cNvPicPr>
            <a:picLocks noChangeAspect="1"/>
          </p:cNvPicPr>
          <p:nvPr/>
        </p:nvPicPr>
        <p:blipFill>
          <a:blip r:embed="rId20"/>
          <a:stretch>
            <a:fillRect/>
          </a:stretch>
        </p:blipFill>
        <p:spPr>
          <a:xfrm>
            <a:off x="358276" y="1884978"/>
            <a:ext cx="1078132" cy="1078132"/>
          </a:xfrm>
          <a:prstGeom prst="rect">
            <a:avLst/>
          </a:prstGeom>
        </p:spPr>
      </p:pic>
      <p:sp>
        <p:nvSpPr>
          <p:cNvPr id="65" name="TextBox 64">
            <a:extLst>
              <a:ext uri="{FF2B5EF4-FFF2-40B4-BE49-F238E27FC236}">
                <a16:creationId xmlns:a16="http://schemas.microsoft.com/office/drawing/2014/main" id="{DD687CEE-9B94-2B4E-8B5C-2663D94A1176}"/>
              </a:ext>
            </a:extLst>
          </p:cNvPr>
          <p:cNvSpPr txBox="1"/>
          <p:nvPr/>
        </p:nvSpPr>
        <p:spPr>
          <a:xfrm>
            <a:off x="10915901" y="3890603"/>
            <a:ext cx="1358962" cy="369332"/>
          </a:xfrm>
          <a:prstGeom prst="rect">
            <a:avLst/>
          </a:prstGeom>
          <a:noFill/>
        </p:spPr>
        <p:txBody>
          <a:bodyPr wrap="none" rtlCol="0">
            <a:spAutoFit/>
          </a:bodyPr>
          <a:lstStyle/>
          <a:p>
            <a:r>
              <a:rPr lang="en-GB" i="1" dirty="0"/>
              <a:t>Kate O’Brien</a:t>
            </a:r>
          </a:p>
        </p:txBody>
      </p:sp>
      <p:sp>
        <p:nvSpPr>
          <p:cNvPr id="66" name="TextBox 65">
            <a:extLst>
              <a:ext uri="{FF2B5EF4-FFF2-40B4-BE49-F238E27FC236}">
                <a16:creationId xmlns:a16="http://schemas.microsoft.com/office/drawing/2014/main" id="{A5F831A1-C5CE-5649-99AE-0B123C959476}"/>
              </a:ext>
            </a:extLst>
          </p:cNvPr>
          <p:cNvSpPr txBox="1"/>
          <p:nvPr/>
        </p:nvSpPr>
        <p:spPr>
          <a:xfrm>
            <a:off x="6201305" y="4580220"/>
            <a:ext cx="1242841" cy="369332"/>
          </a:xfrm>
          <a:prstGeom prst="rect">
            <a:avLst/>
          </a:prstGeom>
          <a:noFill/>
        </p:spPr>
        <p:txBody>
          <a:bodyPr wrap="none" rtlCol="0">
            <a:spAutoFit/>
          </a:bodyPr>
          <a:lstStyle/>
          <a:p>
            <a:r>
              <a:rPr lang="en-GB" dirty="0"/>
              <a:t>Lori </a:t>
            </a:r>
            <a:r>
              <a:rPr lang="en-GB" dirty="0" err="1"/>
              <a:t>Pompa</a:t>
            </a:r>
            <a:endParaRPr lang="en-GB" dirty="0"/>
          </a:p>
        </p:txBody>
      </p:sp>
      <p:sp>
        <p:nvSpPr>
          <p:cNvPr id="12" name="TextBox 11">
            <a:extLst>
              <a:ext uri="{FF2B5EF4-FFF2-40B4-BE49-F238E27FC236}">
                <a16:creationId xmlns:a16="http://schemas.microsoft.com/office/drawing/2014/main" id="{345844F2-5232-B345-A04E-01CFBC8D9597}"/>
              </a:ext>
            </a:extLst>
          </p:cNvPr>
          <p:cNvSpPr txBox="1"/>
          <p:nvPr/>
        </p:nvSpPr>
        <p:spPr>
          <a:xfrm>
            <a:off x="5211361" y="3026774"/>
            <a:ext cx="1867819" cy="369332"/>
          </a:xfrm>
          <a:prstGeom prst="rect">
            <a:avLst/>
          </a:prstGeom>
          <a:noFill/>
        </p:spPr>
        <p:txBody>
          <a:bodyPr wrap="none" rtlCol="0">
            <a:spAutoFit/>
          </a:bodyPr>
          <a:lstStyle/>
          <a:p>
            <a:r>
              <a:rPr lang="en-GB" b="1" dirty="0"/>
              <a:t>Cell Block Science</a:t>
            </a:r>
          </a:p>
        </p:txBody>
      </p:sp>
      <p:pic>
        <p:nvPicPr>
          <p:cNvPr id="67" name="Picture 66">
            <a:extLst>
              <a:ext uri="{FF2B5EF4-FFF2-40B4-BE49-F238E27FC236}">
                <a16:creationId xmlns:a16="http://schemas.microsoft.com/office/drawing/2014/main" id="{404926C1-D707-D24D-A06E-E3184A2129B9}"/>
              </a:ext>
            </a:extLst>
          </p:cNvPr>
          <p:cNvPicPr>
            <a:picLocks noChangeAspect="1"/>
          </p:cNvPicPr>
          <p:nvPr/>
        </p:nvPicPr>
        <p:blipFill>
          <a:blip r:embed="rId21"/>
          <a:stretch>
            <a:fillRect/>
          </a:stretch>
        </p:blipFill>
        <p:spPr>
          <a:xfrm>
            <a:off x="10915537" y="2602451"/>
            <a:ext cx="1352680" cy="1352680"/>
          </a:xfrm>
          <a:prstGeom prst="rect">
            <a:avLst/>
          </a:prstGeom>
        </p:spPr>
      </p:pic>
      <p:pic>
        <p:nvPicPr>
          <p:cNvPr id="69" name="Picture 68">
            <a:extLst>
              <a:ext uri="{FF2B5EF4-FFF2-40B4-BE49-F238E27FC236}">
                <a16:creationId xmlns:a16="http://schemas.microsoft.com/office/drawing/2014/main" id="{AC7E6B1B-16EA-0349-BDCB-85A5630D30F0}"/>
              </a:ext>
            </a:extLst>
          </p:cNvPr>
          <p:cNvPicPr>
            <a:picLocks noChangeAspect="1"/>
          </p:cNvPicPr>
          <p:nvPr/>
        </p:nvPicPr>
        <p:blipFill>
          <a:blip r:embed="rId22"/>
          <a:stretch>
            <a:fillRect/>
          </a:stretch>
        </p:blipFill>
        <p:spPr>
          <a:xfrm>
            <a:off x="6170473" y="3426838"/>
            <a:ext cx="1223936" cy="1223936"/>
          </a:xfrm>
          <a:prstGeom prst="rect">
            <a:avLst/>
          </a:prstGeom>
        </p:spPr>
      </p:pic>
      <p:sp>
        <p:nvSpPr>
          <p:cNvPr id="2" name="Oval 1">
            <a:extLst>
              <a:ext uri="{FF2B5EF4-FFF2-40B4-BE49-F238E27FC236}">
                <a16:creationId xmlns:a16="http://schemas.microsoft.com/office/drawing/2014/main" id="{FD571B6E-8866-3346-BB29-219EE143C961}"/>
              </a:ext>
            </a:extLst>
          </p:cNvPr>
          <p:cNvSpPr/>
          <p:nvPr/>
        </p:nvSpPr>
        <p:spPr>
          <a:xfrm>
            <a:off x="941294" y="5209864"/>
            <a:ext cx="7395842" cy="167836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8734452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F1126-8B14-3F4A-AC1F-EC99E7A1D965}"/>
              </a:ext>
            </a:extLst>
          </p:cNvPr>
          <p:cNvSpPr>
            <a:spLocks noGrp="1"/>
          </p:cNvSpPr>
          <p:nvPr>
            <p:ph type="title"/>
          </p:nvPr>
        </p:nvSpPr>
        <p:spPr/>
        <p:txBody>
          <a:bodyPr/>
          <a:lstStyle/>
          <a:p>
            <a:r>
              <a:rPr lang="en-GB" b="1" dirty="0"/>
              <a:t>Think Like A Scientist</a:t>
            </a:r>
          </a:p>
        </p:txBody>
      </p:sp>
      <p:sp>
        <p:nvSpPr>
          <p:cNvPr id="4" name="TextBox 3">
            <a:extLst>
              <a:ext uri="{FF2B5EF4-FFF2-40B4-BE49-F238E27FC236}">
                <a16:creationId xmlns:a16="http://schemas.microsoft.com/office/drawing/2014/main" id="{159EAF69-5264-9B4E-9E66-41517FE8F4E8}"/>
              </a:ext>
            </a:extLst>
          </p:cNvPr>
          <p:cNvSpPr txBox="1"/>
          <p:nvPr/>
        </p:nvSpPr>
        <p:spPr>
          <a:xfrm>
            <a:off x="335902" y="6494106"/>
            <a:ext cx="11017898" cy="369332"/>
          </a:xfrm>
          <a:prstGeom prst="rect">
            <a:avLst/>
          </a:prstGeom>
          <a:noFill/>
        </p:spPr>
        <p:txBody>
          <a:bodyPr wrap="square" rtlCol="0">
            <a:spAutoFit/>
          </a:bodyPr>
          <a:lstStyle/>
          <a:p>
            <a:pPr algn="ctr"/>
            <a:r>
              <a:rPr lang="en-GB" dirty="0"/>
              <a:t>LN2019 		Think Like A Scientist	W1</a:t>
            </a:r>
          </a:p>
        </p:txBody>
      </p:sp>
      <p:sp>
        <p:nvSpPr>
          <p:cNvPr id="6" name="TextBox 5">
            <a:extLst>
              <a:ext uri="{FF2B5EF4-FFF2-40B4-BE49-F238E27FC236}">
                <a16:creationId xmlns:a16="http://schemas.microsoft.com/office/drawing/2014/main" id="{4EA75976-8F88-4748-8CA7-EE9839D39E2E}"/>
              </a:ext>
            </a:extLst>
          </p:cNvPr>
          <p:cNvSpPr txBox="1"/>
          <p:nvPr/>
        </p:nvSpPr>
        <p:spPr>
          <a:xfrm>
            <a:off x="360132" y="1367480"/>
            <a:ext cx="11017898" cy="4893647"/>
          </a:xfrm>
          <a:prstGeom prst="rect">
            <a:avLst/>
          </a:prstGeom>
          <a:noFill/>
        </p:spPr>
        <p:txBody>
          <a:bodyPr wrap="square" rtlCol="0">
            <a:spAutoFit/>
          </a:bodyPr>
          <a:lstStyle/>
          <a:p>
            <a:r>
              <a:rPr lang="en-CA" sz="2400" dirty="0"/>
              <a:t>Presently, being a scientist is a lot more than testing a theory – you are required to be able to understand how good your findings are through data analysis, and also be able to communicate your work in a clear and concise manner. </a:t>
            </a:r>
          </a:p>
          <a:p>
            <a:endParaRPr lang="en-CA" sz="2400" dirty="0"/>
          </a:p>
          <a:p>
            <a:r>
              <a:rPr lang="en-CA" sz="2400" dirty="0"/>
              <a:t>The </a:t>
            </a:r>
            <a:r>
              <a:rPr lang="en-CA" sz="2400" i="1" dirty="0"/>
              <a:t>Think Like A Scientist</a:t>
            </a:r>
            <a:r>
              <a:rPr lang="en-CA" sz="2400" dirty="0"/>
              <a:t> course teaches the students how to use the scientific method alongside applying analytical and communication skills.</a:t>
            </a:r>
          </a:p>
          <a:p>
            <a:endParaRPr lang="en-CA" sz="2400" dirty="0"/>
          </a:p>
          <a:p>
            <a:r>
              <a:rPr lang="en-CA" sz="2400" dirty="0"/>
              <a:t>Each class will last around 2 hours and have the same basic framework: </a:t>
            </a:r>
          </a:p>
          <a:p>
            <a:endParaRPr lang="en-CA" sz="2400" dirty="0"/>
          </a:p>
          <a:p>
            <a:r>
              <a:rPr lang="en-CA" sz="2400" dirty="0"/>
              <a:t>	- introduction to the main science topic</a:t>
            </a:r>
          </a:p>
          <a:p>
            <a:r>
              <a:rPr lang="en-CA" sz="2400" dirty="0"/>
              <a:t>	- activities surrounding the main topic</a:t>
            </a:r>
          </a:p>
          <a:p>
            <a:r>
              <a:rPr lang="en-CA" sz="2400" dirty="0"/>
              <a:t>	- assignment of main topic reading to be summarized and analysed</a:t>
            </a:r>
          </a:p>
          <a:p>
            <a:r>
              <a:rPr lang="en-CA" sz="2400" dirty="0"/>
              <a:t>	- a section on improving communication</a:t>
            </a:r>
          </a:p>
        </p:txBody>
      </p:sp>
      <p:sp>
        <p:nvSpPr>
          <p:cNvPr id="5" name="Rectangle 4">
            <a:extLst>
              <a:ext uri="{FF2B5EF4-FFF2-40B4-BE49-F238E27FC236}">
                <a16:creationId xmlns:a16="http://schemas.microsoft.com/office/drawing/2014/main" id="{457A1334-5FBA-B84C-AD4B-0982674C856A}"/>
              </a:ext>
            </a:extLst>
          </p:cNvPr>
          <p:cNvSpPr/>
          <p:nvPr/>
        </p:nvSpPr>
        <p:spPr>
          <a:xfrm>
            <a:off x="335902" y="3732245"/>
            <a:ext cx="10674220" cy="27001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1252483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F1126-8B14-3F4A-AC1F-EC99E7A1D965}"/>
              </a:ext>
            </a:extLst>
          </p:cNvPr>
          <p:cNvSpPr>
            <a:spLocks noGrp="1"/>
          </p:cNvSpPr>
          <p:nvPr>
            <p:ph type="title"/>
          </p:nvPr>
        </p:nvSpPr>
        <p:spPr/>
        <p:txBody>
          <a:bodyPr/>
          <a:lstStyle/>
          <a:p>
            <a:r>
              <a:rPr lang="en-GB" b="1" dirty="0"/>
              <a:t>Think Like A Scientist</a:t>
            </a:r>
          </a:p>
        </p:txBody>
      </p:sp>
      <p:sp>
        <p:nvSpPr>
          <p:cNvPr id="4" name="TextBox 3">
            <a:extLst>
              <a:ext uri="{FF2B5EF4-FFF2-40B4-BE49-F238E27FC236}">
                <a16:creationId xmlns:a16="http://schemas.microsoft.com/office/drawing/2014/main" id="{159EAF69-5264-9B4E-9E66-41517FE8F4E8}"/>
              </a:ext>
            </a:extLst>
          </p:cNvPr>
          <p:cNvSpPr txBox="1"/>
          <p:nvPr/>
        </p:nvSpPr>
        <p:spPr>
          <a:xfrm>
            <a:off x="335902" y="6494106"/>
            <a:ext cx="11017898" cy="369332"/>
          </a:xfrm>
          <a:prstGeom prst="rect">
            <a:avLst/>
          </a:prstGeom>
          <a:noFill/>
        </p:spPr>
        <p:txBody>
          <a:bodyPr wrap="square" rtlCol="0">
            <a:spAutoFit/>
          </a:bodyPr>
          <a:lstStyle/>
          <a:p>
            <a:pPr algn="ctr"/>
            <a:r>
              <a:rPr lang="en-GB" dirty="0"/>
              <a:t>LN2019 		Think Like A Scientist	W1</a:t>
            </a:r>
          </a:p>
        </p:txBody>
      </p:sp>
      <p:sp>
        <p:nvSpPr>
          <p:cNvPr id="6" name="TextBox 5">
            <a:extLst>
              <a:ext uri="{FF2B5EF4-FFF2-40B4-BE49-F238E27FC236}">
                <a16:creationId xmlns:a16="http://schemas.microsoft.com/office/drawing/2014/main" id="{4EA75976-8F88-4748-8CA7-EE9839D39E2E}"/>
              </a:ext>
            </a:extLst>
          </p:cNvPr>
          <p:cNvSpPr txBox="1"/>
          <p:nvPr/>
        </p:nvSpPr>
        <p:spPr>
          <a:xfrm>
            <a:off x="360132" y="1367480"/>
            <a:ext cx="11017898" cy="4893647"/>
          </a:xfrm>
          <a:prstGeom prst="rect">
            <a:avLst/>
          </a:prstGeom>
          <a:noFill/>
        </p:spPr>
        <p:txBody>
          <a:bodyPr wrap="square" rtlCol="0">
            <a:spAutoFit/>
          </a:bodyPr>
          <a:lstStyle/>
          <a:p>
            <a:r>
              <a:rPr lang="en-CA" sz="2400" dirty="0"/>
              <a:t>Presently, being a scientist is a lot more than testing a theory – you are required to be able to understand how good your findings are through data analysis, and also be able to communicate your work in a clear and concise manner. </a:t>
            </a:r>
          </a:p>
          <a:p>
            <a:endParaRPr lang="en-CA" sz="2400" dirty="0"/>
          </a:p>
          <a:p>
            <a:r>
              <a:rPr lang="en-CA" sz="2400" dirty="0"/>
              <a:t>The </a:t>
            </a:r>
            <a:r>
              <a:rPr lang="en-CA" sz="2400" i="1" dirty="0"/>
              <a:t>Think Like A Scientist</a:t>
            </a:r>
            <a:r>
              <a:rPr lang="en-CA" sz="2400" dirty="0"/>
              <a:t> course teaches the students how to use the scientific method alongside applying analytical and communication skills.</a:t>
            </a:r>
          </a:p>
          <a:p>
            <a:endParaRPr lang="en-CA" sz="2400" dirty="0"/>
          </a:p>
          <a:p>
            <a:r>
              <a:rPr lang="en-CA" sz="2400" dirty="0"/>
              <a:t>Each class will </a:t>
            </a:r>
            <a:r>
              <a:rPr lang="en-CA" sz="2400"/>
              <a:t>last around 2 </a:t>
            </a:r>
            <a:r>
              <a:rPr lang="en-CA" sz="2400" dirty="0"/>
              <a:t>hours and have the same basic framework: </a:t>
            </a:r>
          </a:p>
          <a:p>
            <a:endParaRPr lang="en-CA" sz="2400" dirty="0"/>
          </a:p>
          <a:p>
            <a:r>
              <a:rPr lang="en-CA" sz="2400" dirty="0"/>
              <a:t>	- introduction to the main science topic</a:t>
            </a:r>
          </a:p>
          <a:p>
            <a:r>
              <a:rPr lang="en-CA" sz="2400" dirty="0"/>
              <a:t>	- activities surrounding the main topic</a:t>
            </a:r>
          </a:p>
          <a:p>
            <a:r>
              <a:rPr lang="en-CA" sz="2400" dirty="0"/>
              <a:t>	- assignment of main topic reading to be summarized and analysed</a:t>
            </a:r>
          </a:p>
          <a:p>
            <a:r>
              <a:rPr lang="en-CA" sz="2400" dirty="0"/>
              <a:t>	- a section on improving communication</a:t>
            </a:r>
          </a:p>
        </p:txBody>
      </p:sp>
    </p:spTree>
    <p:extLst>
      <p:ext uri="{BB962C8B-B14F-4D97-AF65-F5344CB8AC3E}">
        <p14:creationId xmlns:p14="http://schemas.microsoft.com/office/powerpoint/2010/main" val="10030191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1856</TotalTime>
  <Words>4343</Words>
  <Application>Microsoft Macintosh PowerPoint</Application>
  <PresentationFormat>Widescreen</PresentationFormat>
  <Paragraphs>1270</Paragraphs>
  <Slides>152</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152</vt:i4>
      </vt:variant>
    </vt:vector>
  </HeadingPairs>
  <TitlesOfParts>
    <vt:vector size="156" baseType="lpstr">
      <vt:lpstr>Arial</vt:lpstr>
      <vt:lpstr>Calibri</vt:lpstr>
      <vt:lpstr>Calibri Light</vt:lpstr>
      <vt:lpstr>Office Theme</vt:lpstr>
      <vt:lpstr>What I’ve learned from teaching science in prison</vt:lpstr>
      <vt:lpstr>What I’ve learned from teaching science in prison</vt:lpstr>
      <vt:lpstr>Think Like A Scientist </vt:lpstr>
      <vt:lpstr>How?</vt:lpstr>
      <vt:lpstr>How?</vt:lpstr>
      <vt:lpstr>How?</vt:lpstr>
      <vt:lpstr>Previous courses</vt:lpstr>
      <vt:lpstr>Previous courses</vt:lpstr>
      <vt:lpstr>Input from inmates &amp; others</vt:lpstr>
      <vt:lpstr>Challenges</vt:lpstr>
      <vt:lpstr>A Short History…</vt:lpstr>
      <vt:lpstr>A Short History…</vt:lpstr>
      <vt:lpstr>Outline</vt:lpstr>
      <vt:lpstr>A Short History…</vt:lpstr>
      <vt:lpstr>A Short History…</vt:lpstr>
      <vt:lpstr>Challenges</vt:lpstr>
      <vt:lpstr>Theme</vt:lpstr>
      <vt:lpstr>Theme</vt:lpstr>
      <vt:lpstr>The Scientific Method</vt:lpstr>
      <vt:lpstr>The Scientific Method</vt:lpstr>
      <vt:lpstr>The Scientific Method</vt:lpstr>
      <vt:lpstr>The Scientific Method</vt:lpstr>
      <vt:lpstr>The Scientific Method</vt:lpstr>
      <vt:lpstr>The Scientific Method</vt:lpstr>
      <vt:lpstr>The Scientific Method</vt:lpstr>
      <vt:lpstr>Plan</vt:lpstr>
      <vt:lpstr>Plan</vt:lpstr>
      <vt:lpstr>Plan</vt:lpstr>
      <vt:lpstr>Plan</vt:lpstr>
      <vt:lpstr>Plan</vt:lpstr>
      <vt:lpstr>Plan</vt:lpstr>
      <vt:lpstr>Plan</vt:lpstr>
      <vt:lpstr>Final Presentations</vt:lpstr>
      <vt:lpstr>First course – HMP Low Newton </vt:lpstr>
      <vt:lpstr>Prohibited items</vt:lpstr>
      <vt:lpstr>Prohibited items</vt:lpstr>
      <vt:lpstr>Course Pack</vt:lpstr>
      <vt:lpstr>Plan</vt:lpstr>
      <vt:lpstr>Classroom setting</vt:lpstr>
      <vt:lpstr>Learning style</vt:lpstr>
      <vt:lpstr>Learning style</vt:lpstr>
      <vt:lpstr>Learning style</vt:lpstr>
      <vt:lpstr>The Science of Sleep</vt:lpstr>
      <vt:lpstr>Multi-media learning material</vt:lpstr>
      <vt:lpstr>Setup</vt:lpstr>
      <vt:lpstr>Setup</vt:lpstr>
      <vt:lpstr>Setup</vt:lpstr>
      <vt:lpstr>Setup</vt:lpstr>
      <vt:lpstr>Setup</vt:lpstr>
      <vt:lpstr>Setup</vt:lpstr>
      <vt:lpstr>Setup</vt:lpstr>
      <vt:lpstr>Setup</vt:lpstr>
      <vt:lpstr>Restrictive Teaching Environment</vt:lpstr>
      <vt:lpstr>Restrictive Teaching Environment</vt:lpstr>
      <vt:lpstr>Expectation vs Reality</vt:lpstr>
      <vt:lpstr>Expectation vs Reality</vt:lpstr>
      <vt:lpstr>Planning classes</vt:lpstr>
      <vt:lpstr>Planning classes</vt:lpstr>
      <vt:lpstr>Planning classes</vt:lpstr>
      <vt:lpstr>Planning classes</vt:lpstr>
      <vt:lpstr>Understanding</vt:lpstr>
      <vt:lpstr>Analysis</vt:lpstr>
      <vt:lpstr>Analysis</vt:lpstr>
      <vt:lpstr>Analysis</vt:lpstr>
      <vt:lpstr>Communicate</vt:lpstr>
      <vt:lpstr>Plan</vt:lpstr>
      <vt:lpstr>Geoscience</vt:lpstr>
      <vt:lpstr>Geoscience</vt:lpstr>
      <vt:lpstr>Geoscience</vt:lpstr>
      <vt:lpstr>Homework</vt:lpstr>
      <vt:lpstr>Homework</vt:lpstr>
      <vt:lpstr>Homework</vt:lpstr>
      <vt:lpstr>Homework</vt:lpstr>
      <vt:lpstr>Experiment</vt:lpstr>
      <vt:lpstr>Experiment</vt:lpstr>
      <vt:lpstr>Experiment</vt:lpstr>
      <vt:lpstr>Experiment</vt:lpstr>
      <vt:lpstr>Guest Speaker</vt:lpstr>
      <vt:lpstr>Guest Speaker</vt:lpstr>
      <vt:lpstr>Presentations</vt:lpstr>
      <vt:lpstr>Presentations</vt:lpstr>
      <vt:lpstr>Presentations</vt:lpstr>
      <vt:lpstr>Presentations</vt:lpstr>
      <vt:lpstr>Presentations</vt:lpstr>
      <vt:lpstr>Presentations</vt:lpstr>
      <vt:lpstr>Presentations</vt:lpstr>
      <vt:lpstr>Presentations</vt:lpstr>
      <vt:lpstr>Students</vt:lpstr>
      <vt:lpstr>PowerPoint Presentation</vt:lpstr>
      <vt:lpstr>Assessment</vt:lpstr>
      <vt:lpstr>Prison Education</vt:lpstr>
      <vt:lpstr>Impact factor</vt:lpstr>
      <vt:lpstr>Future plans – Phase 2</vt:lpstr>
      <vt:lpstr>Future plans – Phase 2</vt:lpstr>
      <vt:lpstr>Future plans – Phase 2</vt:lpstr>
      <vt:lpstr>Future plans – longer term</vt:lpstr>
      <vt:lpstr>What I’ve learned </vt:lpstr>
      <vt:lpstr>What I’ve learned </vt:lpstr>
      <vt:lpstr>What I’ve learned </vt:lpstr>
      <vt:lpstr>What I’ve learned </vt:lpstr>
      <vt:lpstr>What I’ve learned </vt:lpstr>
      <vt:lpstr>What I’ve learned </vt:lpstr>
      <vt:lpstr>What I’ve learned </vt:lpstr>
      <vt:lpstr>What I’ve learned </vt:lpstr>
      <vt:lpstr>What I’ve learned </vt:lpstr>
      <vt:lpstr>What I’ve learned from teaching science in prison</vt:lpstr>
      <vt:lpstr>Homework examples</vt:lpstr>
      <vt:lpstr>PowerPoint Presentation</vt:lpstr>
      <vt:lpstr>PowerPoint Presentation</vt:lpstr>
      <vt:lpstr>PowerPoint Presentation</vt:lpstr>
      <vt:lpstr>PowerPoint Presentation</vt:lpstr>
      <vt:lpstr>Questionnaires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Why?</vt:lpstr>
      <vt:lpstr>Why?</vt:lpstr>
      <vt:lpstr>Why?</vt:lpstr>
      <vt:lpstr>Why?</vt:lpstr>
      <vt:lpstr>Outline</vt:lpstr>
      <vt:lpstr>How</vt:lpstr>
      <vt:lpstr>Why? </vt:lpstr>
      <vt:lpstr>Previous courses</vt:lpstr>
      <vt:lpstr>Input from inmates &amp; others</vt:lpstr>
      <vt:lpstr>How?</vt:lpstr>
      <vt:lpstr>Marie Sklodowska Curie Fellow</vt:lpstr>
      <vt:lpstr>PowerPoint Presentation</vt:lpstr>
      <vt:lpstr>PowerPoint Presentation</vt:lpstr>
      <vt:lpstr>What does a scientist do? </vt:lpstr>
      <vt:lpstr>What does a scientist do? </vt:lpstr>
      <vt:lpstr>What does a scientist do? </vt:lpstr>
      <vt:lpstr>Feedback</vt:lpstr>
      <vt:lpstr>What does a scientist do? </vt:lpstr>
      <vt:lpstr>How?</vt:lpstr>
      <vt:lpstr>How?</vt:lpstr>
      <vt:lpstr>How?</vt:lpstr>
      <vt:lpstr>PowerPoint Presentation</vt:lpstr>
      <vt:lpstr>Think Like A Scientist</vt:lpstr>
      <vt:lpstr>Think Like A Scientist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Mantle dynamics following supercontinent formation: subduction, LLSVPs, and the formation of plumes </dc:title>
  <dc:creator>Phil Heron</dc:creator>
  <cp:lastModifiedBy>Phil Heron</cp:lastModifiedBy>
  <cp:revision>92</cp:revision>
  <dcterms:created xsi:type="dcterms:W3CDTF">2019-03-14T14:37:28Z</dcterms:created>
  <dcterms:modified xsi:type="dcterms:W3CDTF">2019-04-16T14:37:05Z</dcterms:modified>
</cp:coreProperties>
</file>